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9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95" r:id="rId18"/>
    <p:sldId id="274" r:id="rId19"/>
    <p:sldId id="275" r:id="rId20"/>
    <p:sldId id="276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6" r:id="rId39"/>
    <p:sldId id="297" r:id="rId40"/>
    <p:sldId id="298" r:id="rId41"/>
    <p:sldId id="293" r:id="rId42"/>
    <p:sldId id="299" r:id="rId43"/>
    <p:sldId id="300" r:id="rId44"/>
    <p:sldId id="301" r:id="rId45"/>
    <p:sldId id="302" r:id="rId46"/>
    <p:sldId id="303" r:id="rId47"/>
    <p:sldId id="307" r:id="rId48"/>
    <p:sldId id="305" r:id="rId49"/>
    <p:sldId id="306" r:id="rId50"/>
    <p:sldId id="304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6"/>
    <a:srgbClr val="FF0000"/>
    <a:srgbClr val="1F4E79"/>
    <a:srgbClr val="006BC0"/>
    <a:srgbClr val="222A35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3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6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7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81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86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25BD-BB2E-4914-B8F6-97642560688C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8CE5-519A-4788-BE38-DE7607867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edondar Retângulo no Mesmo Canto Lateral 4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81341" y="4799"/>
            <a:ext cx="9752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 smtClean="0">
                <a:solidFill>
                  <a:srgbClr val="006BC0"/>
                </a:solidFill>
                <a:latin typeface="Bahnschrift SemiBold Condensed" panose="020B0502040204020203" pitchFamily="34" charset="0"/>
              </a:rPr>
              <a:t>Introdução</a:t>
            </a:r>
            <a:endParaRPr lang="pt-BR" sz="9600" b="1" dirty="0">
              <a:solidFill>
                <a:srgbClr val="006BC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828800" y="3034748"/>
            <a:ext cx="728870" cy="43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ss Logo - Vetores e Arquivos PSD Grátis para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28" y="2030506"/>
            <a:ext cx="4081669" cy="40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1" y="992435"/>
            <a:ext cx="10115407" cy="5865565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513054"/>
            <a:ext cx="12035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400" i="0" dirty="0" smtClean="0">
                <a:effectLst/>
                <a:latin typeface="Söhne"/>
              </a:rPr>
              <a:t>Crie a estrutura básica em HTML e faça as edições:</a:t>
            </a:r>
            <a:endParaRPr lang="pt-BR" sz="2400" b="1" i="0" dirty="0" smtClean="0">
              <a:solidFill>
                <a:srgbClr val="2F5597"/>
              </a:solidFill>
              <a:effectLst/>
              <a:latin typeface="Söhne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82584" y="3790223"/>
            <a:ext cx="9022981" cy="110265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869140" y="5119635"/>
            <a:ext cx="9036425" cy="110265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863109" y="3286220"/>
            <a:ext cx="4101355" cy="26191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863108" y="2427077"/>
            <a:ext cx="4101355" cy="2382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513054"/>
            <a:ext cx="120351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i="0" dirty="0" smtClean="0">
                <a:effectLst/>
                <a:latin typeface="Söhne"/>
              </a:rPr>
              <a:t>Abra o arquivo </a:t>
            </a:r>
            <a:r>
              <a:rPr lang="pt-BR" sz="2800" b="1" dirty="0" smtClean="0">
                <a:solidFill>
                  <a:srgbClr val="2F5597"/>
                </a:solidFill>
                <a:latin typeface="Söhne"/>
              </a:rPr>
              <a:t>inline_style.html </a:t>
            </a:r>
            <a:r>
              <a:rPr lang="pt-BR" sz="2800" dirty="0" smtClean="0">
                <a:latin typeface="Söhne"/>
              </a:rPr>
              <a:t>no navegador </a:t>
            </a:r>
            <a:r>
              <a:rPr lang="pt-BR" sz="2800" dirty="0" err="1" smtClean="0">
                <a:latin typeface="Söhne"/>
              </a:rPr>
              <a:t>Chrome</a:t>
            </a:r>
            <a:endParaRPr lang="pt-BR" sz="2800" dirty="0">
              <a:latin typeface="Söhne"/>
            </a:endParaRPr>
          </a:p>
          <a:p>
            <a:r>
              <a:rPr lang="pt-BR" sz="2800" i="0" dirty="0" smtClean="0">
                <a:effectLst/>
                <a:latin typeface="Söhne"/>
              </a:rPr>
              <a:t> </a:t>
            </a:r>
            <a:endParaRPr lang="pt-BR" sz="2800" b="1" i="0" dirty="0" smtClean="0">
              <a:solidFill>
                <a:srgbClr val="2F5597"/>
              </a:solidFill>
              <a:effectLst/>
              <a:latin typeface="Söhne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7" y="1810238"/>
            <a:ext cx="11759801" cy="29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2061300"/>
            <a:ext cx="12035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b="1" i="0" dirty="0" smtClean="0">
                <a:effectLst/>
                <a:latin typeface="Söhne"/>
              </a:rPr>
              <a:t>Estrutura:</a:t>
            </a:r>
            <a:endParaRPr lang="pt-BR" sz="2800" b="1" dirty="0">
              <a:latin typeface="Söhne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2872605"/>
            <a:ext cx="12035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0" dirty="0" smtClean="0">
                <a:effectLst/>
                <a:latin typeface="Söhne"/>
              </a:rPr>
              <a:t>&lt;elemento </a:t>
            </a:r>
            <a:r>
              <a:rPr lang="pt-BR" sz="2800" b="1" i="0" dirty="0" smtClean="0">
                <a:solidFill>
                  <a:srgbClr val="FF0000"/>
                </a:solidFill>
                <a:effectLst/>
                <a:latin typeface="Söhne"/>
              </a:rPr>
              <a:t>estilo</a:t>
            </a:r>
            <a:r>
              <a:rPr lang="pt-BR" sz="2800" dirty="0" smtClean="0">
                <a:latin typeface="Söhne"/>
              </a:rPr>
              <a:t>=“</a:t>
            </a:r>
            <a:r>
              <a:rPr lang="pt-BR" sz="2800" b="1" i="0" dirty="0" smtClean="0">
                <a:solidFill>
                  <a:srgbClr val="1F4E79"/>
                </a:solidFill>
                <a:effectLst/>
                <a:latin typeface="Söhne"/>
              </a:rPr>
              <a:t>propriedade</a:t>
            </a:r>
            <a:r>
              <a:rPr lang="pt-BR" sz="2800" b="1" i="0" dirty="0" smtClean="0">
                <a:effectLst/>
                <a:latin typeface="Söhne"/>
              </a:rPr>
              <a:t>:</a:t>
            </a:r>
            <a:r>
              <a:rPr lang="pt-BR" sz="2800" i="0" dirty="0" smtClean="0">
                <a:effectLst/>
                <a:latin typeface="Söhne"/>
              </a:rPr>
              <a:t> </a:t>
            </a:r>
            <a:r>
              <a:rPr lang="pt-BR" sz="2800" b="1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valor</a:t>
            </a:r>
            <a:r>
              <a:rPr lang="pt-BR" sz="2800" b="1" i="0" dirty="0" smtClean="0">
                <a:effectLst/>
                <a:latin typeface="Söhne"/>
              </a:rPr>
              <a:t>;</a:t>
            </a:r>
            <a:r>
              <a:rPr lang="pt-BR" sz="2800" i="0" dirty="0" smtClean="0">
                <a:effectLst/>
                <a:latin typeface="Söhne"/>
              </a:rPr>
              <a:t>”&gt; Conteúdo&lt;/elemento&gt;</a:t>
            </a:r>
            <a:endParaRPr lang="pt-BR" sz="2800" dirty="0">
              <a:latin typeface="Söhne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06761" y="4196962"/>
            <a:ext cx="8953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0" dirty="0" smtClean="0">
                <a:effectLst/>
                <a:latin typeface="Söhne"/>
              </a:rPr>
              <a:t>&lt;h1 </a:t>
            </a:r>
            <a:r>
              <a:rPr lang="pt-BR" sz="2800" b="1" i="0" dirty="0" err="1" smtClean="0">
                <a:solidFill>
                  <a:srgbClr val="FF0000"/>
                </a:solidFill>
                <a:effectLst/>
                <a:latin typeface="Söhne"/>
              </a:rPr>
              <a:t>style</a:t>
            </a:r>
            <a:r>
              <a:rPr lang="pt-BR" sz="2800" dirty="0" smtClean="0">
                <a:latin typeface="Söhne"/>
              </a:rPr>
              <a:t>=</a:t>
            </a:r>
            <a:r>
              <a:rPr lang="pt-BR" sz="2800" i="0" dirty="0" smtClean="0">
                <a:effectLst/>
                <a:latin typeface="Söhne"/>
              </a:rPr>
              <a:t>“</a:t>
            </a:r>
            <a:r>
              <a:rPr lang="pt-BR" sz="2800" b="1" i="0" dirty="0" smtClean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color</a:t>
            </a:r>
            <a:r>
              <a:rPr lang="pt-BR" sz="2800" b="1" i="0" dirty="0" smtClean="0">
                <a:effectLst/>
                <a:latin typeface="Söhne"/>
              </a:rPr>
              <a:t>:</a:t>
            </a:r>
            <a:r>
              <a:rPr lang="pt-BR" sz="2800" i="0" dirty="0" smtClean="0">
                <a:effectLst/>
                <a:latin typeface="Söhne"/>
              </a:rPr>
              <a:t> </a:t>
            </a:r>
            <a:r>
              <a:rPr lang="pt-BR" sz="2800" b="1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#FF0000</a:t>
            </a:r>
            <a:r>
              <a:rPr lang="pt-BR" sz="2800" b="1" i="0" dirty="0" smtClean="0">
                <a:effectLst/>
                <a:latin typeface="Söhne"/>
              </a:rPr>
              <a:t>;</a:t>
            </a:r>
            <a:r>
              <a:rPr lang="pt-BR" sz="2800" i="0" dirty="0" smtClean="0">
                <a:effectLst/>
                <a:latin typeface="Söhne"/>
              </a:rPr>
              <a:t>”&gt; Conteúdo&lt;/elemento&gt;</a:t>
            </a:r>
            <a:endParaRPr lang="pt-BR" sz="2800" dirty="0">
              <a:latin typeface="Söhne"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906761" y="3395825"/>
            <a:ext cx="316921" cy="629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272553" y="3481507"/>
            <a:ext cx="107576" cy="544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3429001" y="3395825"/>
            <a:ext cx="497540" cy="8011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>
            <a:off x="4585449" y="3385657"/>
            <a:ext cx="1048869" cy="725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441143" y="3433582"/>
            <a:ext cx="1048869" cy="725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8296837" y="3481507"/>
            <a:ext cx="1048869" cy="725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0" y="775332"/>
            <a:ext cx="12035118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400" b="1" i="0" dirty="0" err="1" smtClean="0">
                <a:effectLst/>
                <a:latin typeface="Söhne"/>
              </a:rPr>
              <a:t>Inline</a:t>
            </a:r>
            <a:endParaRPr lang="pt-BR" sz="44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873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1396778"/>
            <a:ext cx="12221332" cy="3592081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370294" y="103715"/>
            <a:ext cx="5809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i="0" dirty="0" smtClean="0">
                <a:solidFill>
                  <a:schemeClr val="bg1"/>
                </a:solidFill>
                <a:effectLst/>
                <a:latin typeface="Söhne"/>
              </a:rPr>
              <a:t>Adicione formatações abaixo:</a:t>
            </a:r>
            <a:endParaRPr lang="pt-BR" sz="28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2729" y="2308440"/>
            <a:ext cx="4625789" cy="3303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22729" y="3523130"/>
            <a:ext cx="7443049" cy="28238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22728" y="1832134"/>
            <a:ext cx="6938684" cy="33032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974"/>
            <a:ext cx="12192000" cy="3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Dúvidas… | Canto dos Pensame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7" y="2355627"/>
            <a:ext cx="3159447" cy="421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108177" y="1432297"/>
            <a:ext cx="344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/>
              <a:t>Duvidas???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31649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101412" y="3508477"/>
            <a:ext cx="6590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i="1" dirty="0" smtClean="0"/>
              <a:t>Bora para o próximo...</a:t>
            </a:r>
            <a:endParaRPr lang="pt-BR" sz="5400" b="1" i="1" dirty="0"/>
          </a:p>
        </p:txBody>
      </p:sp>
      <p:pic>
        <p:nvPicPr>
          <p:cNvPr id="3074" name="Picture 2" descr="Figurinha | Figurinhas engraçadas, Cartazes engraçados, Fotos com frases  engraça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5" y="1777379"/>
            <a:ext cx="4367390" cy="462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961965" y="2299447"/>
            <a:ext cx="3617259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74172" y="2569748"/>
            <a:ext cx="2192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err="1" smtClean="0">
                <a:solidFill>
                  <a:schemeClr val="bg1"/>
                </a:solidFill>
              </a:rPr>
              <a:t>Internal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ss-logo – Superbe Fil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27" y="1438836"/>
            <a:ext cx="2985110" cy="29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62" y="1472216"/>
            <a:ext cx="7124574" cy="3514055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10773" y="629598"/>
            <a:ext cx="1203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effectLst/>
                <a:latin typeface="Söhne"/>
              </a:rPr>
              <a:t>Crie um arquivo com o nome </a:t>
            </a: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internal_style.html</a:t>
            </a:r>
          </a:p>
        </p:txBody>
      </p:sp>
      <p:sp>
        <p:nvSpPr>
          <p:cNvPr id="11" name="Seta para baixo 10"/>
          <p:cNvSpPr/>
          <p:nvPr/>
        </p:nvSpPr>
        <p:spPr>
          <a:xfrm rot="16200000">
            <a:off x="2543886" y="2916777"/>
            <a:ext cx="539832" cy="100180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0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585390"/>
            <a:ext cx="12079386" cy="5687219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04664" y="65245"/>
            <a:ext cx="6922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400" i="0" dirty="0" smtClean="0">
                <a:solidFill>
                  <a:schemeClr val="bg1"/>
                </a:solidFill>
                <a:effectLst/>
                <a:latin typeface="Söhne"/>
              </a:rPr>
              <a:t>Crie o conteúdo abaixo:</a:t>
            </a:r>
            <a:endParaRPr lang="pt-BR" sz="2400" b="1" i="0" dirty="0" smtClean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72250" y="3143827"/>
            <a:ext cx="3697944" cy="25768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72351" y="3567375"/>
            <a:ext cx="11463342" cy="102466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72350" y="4717564"/>
            <a:ext cx="11463343" cy="95709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0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" y="649359"/>
            <a:ext cx="1203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0" i="0" dirty="0" smtClean="0">
                <a:effectLst/>
                <a:latin typeface="Söhne"/>
              </a:rPr>
              <a:t>Adicionando a extensão </a:t>
            </a:r>
            <a:r>
              <a:rPr lang="pt-BR" sz="3600" b="1" i="0" dirty="0" smtClean="0">
                <a:effectLst/>
                <a:latin typeface="Söhne"/>
              </a:rPr>
              <a:t>Web </a:t>
            </a:r>
            <a:r>
              <a:rPr lang="pt-BR" sz="3600" b="1" i="0" dirty="0" err="1" smtClean="0">
                <a:effectLst/>
                <a:latin typeface="Söhne"/>
              </a:rPr>
              <a:t>Developer</a:t>
            </a:r>
            <a:r>
              <a:rPr lang="pt-BR" sz="3600" b="1" i="0" dirty="0" smtClean="0">
                <a:effectLst/>
                <a:latin typeface="Söhne"/>
              </a:rPr>
              <a:t> no </a:t>
            </a:r>
            <a:r>
              <a:rPr lang="pt-BR" sz="3600" b="1" i="0" dirty="0" err="1" smtClean="0">
                <a:effectLst/>
                <a:latin typeface="Söhne"/>
              </a:rPr>
              <a:t>Chrome</a:t>
            </a:r>
            <a:endParaRPr lang="pt-BR" sz="3600" b="1" i="0" dirty="0" smtClean="0">
              <a:effectLst/>
              <a:latin typeface="Söhne"/>
            </a:endParaRPr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04" y="1562851"/>
            <a:ext cx="8128925" cy="47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" y="1026452"/>
            <a:ext cx="12182469" cy="38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1737008"/>
            <a:ext cx="12035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b="1" i="0" dirty="0" smtClean="0">
                <a:effectLst/>
                <a:latin typeface="Söhne"/>
              </a:rPr>
              <a:t>Estrutura:</a:t>
            </a:r>
            <a:endParaRPr lang="pt-BR" sz="2800" b="1" dirty="0">
              <a:latin typeface="Söhne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4104" y="2471008"/>
            <a:ext cx="5802943" cy="31085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i="0" dirty="0" smtClean="0">
                <a:effectLst/>
                <a:latin typeface="Söhne"/>
              </a:rPr>
              <a:t>&lt;</a:t>
            </a:r>
            <a:r>
              <a:rPr lang="pt-BR" sz="2800" b="1" i="0" dirty="0" smtClean="0">
                <a:solidFill>
                  <a:srgbClr val="FF0000"/>
                </a:solidFill>
                <a:effectLst/>
                <a:latin typeface="Söhne"/>
              </a:rPr>
              <a:t>estilo</a:t>
            </a:r>
            <a:r>
              <a:rPr lang="pt-BR" sz="2800" i="0" dirty="0" smtClean="0">
                <a:effectLst/>
                <a:latin typeface="Söhne"/>
              </a:rPr>
              <a:t>&gt;</a:t>
            </a:r>
          </a:p>
          <a:p>
            <a:endParaRPr lang="pt-BR" sz="2800" i="0" dirty="0" smtClean="0">
              <a:effectLst/>
              <a:latin typeface="Söhne"/>
            </a:endParaRPr>
          </a:p>
          <a:p>
            <a:r>
              <a:rPr lang="pt-BR" sz="2800" dirty="0">
                <a:latin typeface="Söhne"/>
              </a:rPr>
              <a:t>	</a:t>
            </a:r>
            <a:r>
              <a:rPr lang="pt-BR" sz="2800" b="1" i="0" dirty="0" smtClean="0">
                <a:solidFill>
                  <a:srgbClr val="7030A0"/>
                </a:solidFill>
                <a:effectLst/>
                <a:latin typeface="Söhne"/>
              </a:rPr>
              <a:t>seletor</a:t>
            </a:r>
            <a:r>
              <a:rPr lang="pt-BR" sz="2800" i="0" dirty="0" smtClean="0">
                <a:solidFill>
                  <a:srgbClr val="006BC0"/>
                </a:solidFill>
                <a:effectLst/>
                <a:latin typeface="Söhne"/>
              </a:rPr>
              <a:t> </a:t>
            </a:r>
            <a:r>
              <a:rPr lang="pt-BR" sz="2800" b="1" i="0" dirty="0" smtClean="0">
                <a:effectLst/>
                <a:latin typeface="Söhne"/>
              </a:rPr>
              <a:t>{</a:t>
            </a:r>
          </a:p>
          <a:p>
            <a:r>
              <a:rPr lang="pt-BR" sz="2800" dirty="0">
                <a:latin typeface="Söhne"/>
              </a:rPr>
              <a:t>	 </a:t>
            </a:r>
            <a:r>
              <a:rPr lang="pt-BR" sz="2800" dirty="0" smtClean="0">
                <a:latin typeface="Söhne"/>
              </a:rPr>
              <a:t>  	     </a:t>
            </a:r>
            <a:r>
              <a:rPr lang="pt-BR" sz="2800" b="1" dirty="0" smtClean="0">
                <a:solidFill>
                  <a:srgbClr val="006BC0"/>
                </a:solidFill>
                <a:latin typeface="Söhne"/>
              </a:rPr>
              <a:t>propriedade</a:t>
            </a:r>
            <a:r>
              <a:rPr lang="pt-BR" sz="2800" dirty="0" smtClean="0">
                <a:latin typeface="Söhne"/>
              </a:rPr>
              <a:t>: </a:t>
            </a:r>
            <a:r>
              <a:rPr lang="pt-BR" sz="2800" b="1" dirty="0" smtClean="0">
                <a:solidFill>
                  <a:srgbClr val="00B050"/>
                </a:solidFill>
                <a:latin typeface="Söhne"/>
              </a:rPr>
              <a:t>valor</a:t>
            </a:r>
            <a:r>
              <a:rPr lang="pt-BR" sz="2800" dirty="0" smtClean="0">
                <a:latin typeface="Söhne"/>
              </a:rPr>
              <a:t>;</a:t>
            </a:r>
            <a:endParaRPr lang="pt-BR" sz="2800" i="0" dirty="0" smtClean="0">
              <a:effectLst/>
              <a:latin typeface="Söhne"/>
            </a:endParaRPr>
          </a:p>
          <a:p>
            <a:endParaRPr lang="pt-BR" sz="2800" dirty="0">
              <a:latin typeface="Söhne"/>
            </a:endParaRPr>
          </a:p>
          <a:p>
            <a:r>
              <a:rPr lang="pt-BR" sz="2800" dirty="0" smtClean="0">
                <a:latin typeface="Söhne"/>
              </a:rPr>
              <a:t>		</a:t>
            </a:r>
            <a:r>
              <a:rPr lang="pt-BR" sz="2800" b="1" dirty="0" smtClean="0">
                <a:latin typeface="Söhne"/>
              </a:rPr>
              <a:t>   }</a:t>
            </a:r>
          </a:p>
          <a:p>
            <a:r>
              <a:rPr lang="pt-BR" sz="2800" dirty="0" smtClean="0">
                <a:latin typeface="Söhne"/>
              </a:rPr>
              <a:t>&lt;/</a:t>
            </a:r>
            <a:r>
              <a:rPr lang="pt-BR" sz="2800" b="1" dirty="0" smtClean="0">
                <a:solidFill>
                  <a:srgbClr val="FF0000"/>
                </a:solidFill>
                <a:latin typeface="Söhne"/>
              </a:rPr>
              <a:t>estilo</a:t>
            </a:r>
            <a:r>
              <a:rPr lang="pt-BR" sz="2800" dirty="0" smtClean="0">
                <a:latin typeface="Söhne"/>
              </a:rPr>
              <a:t>&gt;</a:t>
            </a:r>
            <a:endParaRPr lang="pt-BR" sz="2800" dirty="0">
              <a:latin typeface="Söhne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0" y="775332"/>
            <a:ext cx="12035118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4400" b="1" i="0" dirty="0" smtClean="0">
                <a:effectLst/>
                <a:latin typeface="Söhne"/>
              </a:rPr>
              <a:t>CSS Interno</a:t>
            </a:r>
            <a:endParaRPr lang="pt-BR" sz="4400" b="1" dirty="0">
              <a:latin typeface="Söhne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131859" y="2452463"/>
            <a:ext cx="5903259" cy="31085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i="0" dirty="0" smtClean="0">
                <a:effectLst/>
                <a:latin typeface="Söhne"/>
              </a:rPr>
              <a:t>&lt;</a:t>
            </a:r>
            <a:r>
              <a:rPr lang="pt-BR" sz="2800" b="1" i="0" dirty="0" err="1" smtClean="0">
                <a:solidFill>
                  <a:srgbClr val="FF0000"/>
                </a:solidFill>
                <a:effectLst/>
                <a:latin typeface="Söhne"/>
              </a:rPr>
              <a:t>style</a:t>
            </a:r>
            <a:r>
              <a:rPr lang="pt-BR" sz="2800" dirty="0">
                <a:latin typeface="Söhne"/>
              </a:rPr>
              <a:t>&gt;</a:t>
            </a:r>
          </a:p>
          <a:p>
            <a:endParaRPr lang="pt-BR" sz="2800" i="0" dirty="0" smtClean="0">
              <a:effectLst/>
              <a:latin typeface="Söhne"/>
            </a:endParaRPr>
          </a:p>
          <a:p>
            <a:r>
              <a:rPr lang="pt-BR" sz="2800" dirty="0">
                <a:latin typeface="Söhne"/>
              </a:rPr>
              <a:t>	</a:t>
            </a:r>
            <a:r>
              <a:rPr lang="pt-BR" sz="2800" b="1" i="0" dirty="0" smtClean="0">
                <a:solidFill>
                  <a:srgbClr val="7030A0"/>
                </a:solidFill>
                <a:effectLst/>
                <a:latin typeface="Söhne"/>
              </a:rPr>
              <a:t>p </a:t>
            </a:r>
            <a:r>
              <a:rPr lang="pt-BR" sz="2800" b="1" i="0" dirty="0" smtClean="0">
                <a:effectLst/>
                <a:latin typeface="Söhne"/>
              </a:rPr>
              <a:t>{</a:t>
            </a:r>
          </a:p>
          <a:p>
            <a:r>
              <a:rPr lang="pt-BR" sz="2800" dirty="0">
                <a:latin typeface="Söhne"/>
              </a:rPr>
              <a:t>	 </a:t>
            </a:r>
            <a:r>
              <a:rPr lang="pt-BR" sz="2800" dirty="0" smtClean="0">
                <a:latin typeface="Söhne"/>
              </a:rPr>
              <a:t>    </a:t>
            </a:r>
            <a:r>
              <a:rPr lang="pt-BR" sz="2800" b="1" dirty="0" smtClean="0">
                <a:solidFill>
                  <a:srgbClr val="006BC0"/>
                </a:solidFill>
                <a:latin typeface="Söhne"/>
              </a:rPr>
              <a:t>color</a:t>
            </a:r>
            <a:r>
              <a:rPr lang="pt-BR" sz="2800" dirty="0" smtClean="0">
                <a:latin typeface="Söhne"/>
              </a:rPr>
              <a:t>: </a:t>
            </a:r>
            <a:r>
              <a:rPr lang="pt-BR" sz="2800" b="1" dirty="0" smtClean="0">
                <a:solidFill>
                  <a:srgbClr val="00B050"/>
                </a:solidFill>
                <a:latin typeface="Söhne"/>
              </a:rPr>
              <a:t>#FF0000</a:t>
            </a:r>
            <a:r>
              <a:rPr lang="pt-BR" sz="2800" dirty="0" smtClean="0">
                <a:latin typeface="Söhne"/>
              </a:rPr>
              <a:t>;</a:t>
            </a:r>
            <a:endParaRPr lang="pt-BR" sz="2800" i="0" dirty="0" smtClean="0">
              <a:effectLst/>
              <a:latin typeface="Söhne"/>
            </a:endParaRPr>
          </a:p>
          <a:p>
            <a:endParaRPr lang="pt-BR" sz="2800" dirty="0">
              <a:latin typeface="Söhne"/>
            </a:endParaRPr>
          </a:p>
          <a:p>
            <a:r>
              <a:rPr lang="pt-BR" sz="2800" dirty="0" smtClean="0">
                <a:latin typeface="Söhne"/>
              </a:rPr>
              <a:t>		</a:t>
            </a:r>
            <a:r>
              <a:rPr lang="pt-BR" sz="2800" b="1" dirty="0" smtClean="0">
                <a:latin typeface="Söhne"/>
              </a:rPr>
              <a:t>   }</a:t>
            </a:r>
          </a:p>
          <a:p>
            <a:r>
              <a:rPr lang="pt-BR" sz="2800" dirty="0" smtClean="0">
                <a:latin typeface="Söhne"/>
              </a:rPr>
              <a:t>&lt;/</a:t>
            </a:r>
            <a:r>
              <a:rPr lang="pt-BR" sz="2800" b="1" dirty="0" err="1" smtClean="0">
                <a:solidFill>
                  <a:srgbClr val="FF0000"/>
                </a:solidFill>
                <a:latin typeface="Söhne"/>
              </a:rPr>
              <a:t>style</a:t>
            </a:r>
            <a:r>
              <a:rPr lang="pt-BR" sz="2800" dirty="0" smtClean="0">
                <a:latin typeface="Söhne"/>
              </a:rPr>
              <a:t>&gt;</a:t>
            </a:r>
            <a:endParaRPr lang="pt-BR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38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0" y="635056"/>
            <a:ext cx="7967607" cy="6078056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370294" y="103715"/>
            <a:ext cx="5809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i="0" dirty="0" smtClean="0">
                <a:solidFill>
                  <a:schemeClr val="bg1"/>
                </a:solidFill>
                <a:effectLst/>
                <a:latin typeface="Söhne"/>
              </a:rPr>
              <a:t>Adicione formatações abaixo:</a:t>
            </a:r>
            <a:endParaRPr lang="pt-BR" sz="28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080372" y="2503106"/>
            <a:ext cx="4598897" cy="120828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481980" y="1317810"/>
            <a:ext cx="37535" cy="4572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502152" y="1317810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466293" y="5890210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044513" y="3830758"/>
            <a:ext cx="4598897" cy="13685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1755403" y="2290481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717304" y="5410599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1747560" y="2285600"/>
            <a:ext cx="18768" cy="312499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250574" y="1707776"/>
            <a:ext cx="13450" cy="41551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237130" y="1678367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268507" y="5836421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9" y="901776"/>
            <a:ext cx="11992687" cy="35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250574" y="1707776"/>
            <a:ext cx="13450" cy="41551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237130" y="1678367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268507" y="5836421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26240" y="1707776"/>
            <a:ext cx="81203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Rótulos de identificação</a:t>
            </a:r>
          </a:p>
          <a:p>
            <a:pPr marL="1371600" indent="-1371600">
              <a:buFont typeface="Arial" panose="020B0604020202020204" pitchFamily="34" charset="0"/>
              <a:buChar char="•"/>
            </a:pPr>
            <a:r>
              <a:rPr lang="pt-BR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Seletor</a:t>
            </a:r>
            <a:endParaRPr lang="pt-BR" sz="6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indent="-1371600">
              <a:buFont typeface="Arial" panose="020B0604020202020204" pitchFamily="34" charset="0"/>
              <a:buChar char="•"/>
            </a:pPr>
            <a:r>
              <a:rPr lang="pt-BR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</a:t>
            </a:r>
          </a:p>
          <a:p>
            <a:pPr marL="1371600" indent="-1371600">
              <a:buFont typeface="Arial" panose="020B0604020202020204" pitchFamily="34" charset="0"/>
              <a:buChar char="•"/>
            </a:pPr>
            <a:r>
              <a:rPr lang="pt-BR" sz="6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pt-BR" sz="6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05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250574" y="1707776"/>
            <a:ext cx="13450" cy="41551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237130" y="1678367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268507" y="5836421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2" y="801204"/>
            <a:ext cx="119140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/>
              <a:t>Analogia</a:t>
            </a:r>
            <a:endParaRPr lang="pt-BR" sz="3600" b="1" dirty="0"/>
          </a:p>
          <a:p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Imagine que estamos organizando uma festa de aniversário:</a:t>
            </a:r>
          </a:p>
          <a:p>
            <a:endParaRPr lang="pt-BR" sz="3600" dirty="0"/>
          </a:p>
          <a:p>
            <a:r>
              <a:rPr lang="pt-BR" sz="3600" b="1" dirty="0">
                <a:solidFill>
                  <a:srgbClr val="1F4E79"/>
                </a:solidFill>
              </a:rPr>
              <a:t>Seletor: </a:t>
            </a:r>
            <a:r>
              <a:rPr lang="pt-BR" sz="3600" dirty="0"/>
              <a:t>É como dizer "Todos os balões vermelhos" ou "</a:t>
            </a:r>
            <a:r>
              <a:rPr lang="pt-BR" sz="3600" dirty="0" smtClean="0"/>
              <a:t>Todos os vasos com </a:t>
            </a:r>
            <a:r>
              <a:rPr lang="pt-BR" sz="3600" dirty="0"/>
              <a:t>flores". Ele seleciona grupos de itens que possuem características em comum.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1" y="4334225"/>
            <a:ext cx="2136012" cy="21197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62" y="4331815"/>
            <a:ext cx="1747626" cy="212211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80" y="4388960"/>
            <a:ext cx="1747626" cy="212211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545" y="4331815"/>
            <a:ext cx="1747626" cy="21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250574" y="1707776"/>
            <a:ext cx="13450" cy="41551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237130" y="1678367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268507" y="5836421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2" y="801204"/>
            <a:ext cx="119140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1F4E79"/>
                </a:solidFill>
              </a:rPr>
              <a:t>Classe: </a:t>
            </a:r>
            <a:r>
              <a:rPr lang="pt-BR" sz="3600" dirty="0"/>
              <a:t>É como criar um grupo específico de convidados com interesses semelhantes. Por exemplo, temos um grupo chamado "</a:t>
            </a:r>
            <a:r>
              <a:rPr lang="pt-BR" sz="3600" b="1" dirty="0"/>
              <a:t>Amigos da escola</a:t>
            </a:r>
            <a:r>
              <a:rPr lang="pt-BR" sz="3600" dirty="0"/>
              <a:t>" e outro grupo chamado "</a:t>
            </a:r>
            <a:r>
              <a:rPr lang="pt-BR" sz="3600" b="1" dirty="0"/>
              <a:t>Família</a:t>
            </a:r>
            <a:r>
              <a:rPr lang="pt-BR" sz="3600" dirty="0"/>
              <a:t>". Cada pessoa pode estar em apenas um grupo (classe) específico.</a:t>
            </a:r>
            <a:r>
              <a:rPr lang="pt-BR" sz="3600" dirty="0" smtClean="0"/>
              <a:t>.</a:t>
            </a:r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5" y="3881633"/>
            <a:ext cx="3906927" cy="24615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47" y="3521803"/>
            <a:ext cx="402011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250574" y="1707776"/>
            <a:ext cx="13450" cy="41551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237130" y="1678367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268507" y="5836421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2" y="801204"/>
            <a:ext cx="11914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rgbClr val="1F4E79"/>
                </a:solidFill>
              </a:rPr>
              <a:t>ID</a:t>
            </a:r>
            <a:r>
              <a:rPr lang="pt-BR" sz="3600" b="1" dirty="0">
                <a:solidFill>
                  <a:srgbClr val="1F4E79"/>
                </a:solidFill>
              </a:rPr>
              <a:t>: </a:t>
            </a:r>
            <a:r>
              <a:rPr lang="pt-BR" sz="3600" dirty="0"/>
              <a:t>É como solicitar documentos de uma pessoa </a:t>
            </a:r>
            <a:r>
              <a:rPr lang="pt-BR" sz="3600" b="1" dirty="0"/>
              <a:t>RG</a:t>
            </a:r>
            <a:r>
              <a:rPr lang="pt-BR" sz="3600" dirty="0"/>
              <a:t> ou </a:t>
            </a:r>
            <a:r>
              <a:rPr lang="pt-BR" sz="3600" b="1" dirty="0"/>
              <a:t>CPF</a:t>
            </a:r>
            <a:r>
              <a:rPr lang="pt-BR" sz="3600" dirty="0"/>
              <a:t>. Cada pessoa tem um documento único (ID) que as diferencia das outras.</a:t>
            </a:r>
          </a:p>
        </p:txBody>
      </p:sp>
      <p:pic>
        <p:nvPicPr>
          <p:cNvPr id="4098" name="Picture 2" descr="Infração de Trânsito Art. 234 - Comentado pelo Prof. Fábio Sil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72" y="3009301"/>
            <a:ext cx="5905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0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250574" y="1707776"/>
            <a:ext cx="13450" cy="41551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237130" y="1678367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268507" y="5836421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2485"/>
          <a:stretch/>
        </p:blipFill>
        <p:spPr>
          <a:xfrm>
            <a:off x="96219" y="649359"/>
            <a:ext cx="2525957" cy="111506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6219" y="2015632"/>
            <a:ext cx="1187166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1F4E79"/>
                </a:solidFill>
              </a:rPr>
              <a:t>Seletores: </a:t>
            </a:r>
            <a:r>
              <a:rPr lang="pt-BR" sz="3200" dirty="0"/>
              <a:t>Utilize seletores sempre que precisar fazer formatação em um grupo específico de elementos (</a:t>
            </a:r>
            <a:r>
              <a:rPr lang="pt-BR" sz="3200" dirty="0" err="1"/>
              <a:t>tags</a:t>
            </a:r>
            <a:r>
              <a:rPr lang="pt-BR" sz="3200" dirty="0"/>
              <a:t>) com características semelhantes. </a:t>
            </a:r>
            <a:endParaRPr lang="pt-BR" sz="3200" dirty="0" smtClean="0"/>
          </a:p>
          <a:p>
            <a:endParaRPr lang="pt-BR" sz="1400" dirty="0"/>
          </a:p>
          <a:p>
            <a:r>
              <a:rPr lang="pt-BR" sz="3200" dirty="0" smtClean="0"/>
              <a:t>Por </a:t>
            </a:r>
            <a:r>
              <a:rPr lang="pt-BR" sz="3200" dirty="0"/>
              <a:t>exemplo, se você deseja aplicar o mesmo estilo a todos os parágrafos </a:t>
            </a:r>
            <a:r>
              <a:rPr lang="pt-BR" sz="3200" b="1" dirty="0"/>
              <a:t>&lt;p&gt;</a:t>
            </a:r>
            <a:r>
              <a:rPr lang="pt-BR" sz="3200" dirty="0"/>
              <a:t> ou a todas as imagens </a:t>
            </a:r>
            <a:r>
              <a:rPr lang="pt-BR" sz="3200" b="1" dirty="0"/>
              <a:t>&lt;</a:t>
            </a:r>
            <a:r>
              <a:rPr lang="pt-BR" sz="3200" b="1" dirty="0" err="1"/>
              <a:t>img</a:t>
            </a:r>
            <a:r>
              <a:rPr lang="pt-BR" sz="3200" b="1" dirty="0"/>
              <a:t>&gt;, </a:t>
            </a:r>
            <a:r>
              <a:rPr lang="pt-BR" sz="3200" dirty="0"/>
              <a:t>você pode usar seletores para estilizar esses elementos de forma consistente.</a:t>
            </a:r>
          </a:p>
        </p:txBody>
      </p:sp>
    </p:spTree>
    <p:extLst>
      <p:ext uri="{BB962C8B-B14F-4D97-AF65-F5344CB8AC3E}">
        <p14:creationId xmlns:p14="http://schemas.microsoft.com/office/powerpoint/2010/main" val="639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250574" y="1707776"/>
            <a:ext cx="13450" cy="41551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237130" y="1678367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268507" y="5836421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2485"/>
          <a:stretch/>
        </p:blipFill>
        <p:spPr>
          <a:xfrm>
            <a:off x="96219" y="649359"/>
            <a:ext cx="2525957" cy="111506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6219" y="1860453"/>
            <a:ext cx="1187166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1F4E79"/>
                </a:solidFill>
              </a:rPr>
              <a:t>Classes: </a:t>
            </a:r>
            <a:r>
              <a:rPr lang="pt-BR" sz="3200" dirty="0"/>
              <a:t>Utilize classes sempre que precisar fazer formatações diferentes em elementos que podem ser iguais ou diferentes na página. </a:t>
            </a:r>
            <a:endParaRPr lang="pt-BR" sz="3200" dirty="0" smtClean="0"/>
          </a:p>
          <a:p>
            <a:pPr algn="just"/>
            <a:endParaRPr lang="pt-BR" sz="1400" dirty="0"/>
          </a:p>
          <a:p>
            <a:pPr algn="just"/>
            <a:r>
              <a:rPr lang="pt-BR" sz="3200" dirty="0" smtClean="0"/>
              <a:t>Classes </a:t>
            </a:r>
            <a:r>
              <a:rPr lang="pt-BR" sz="3200" dirty="0"/>
              <a:t>são úteis quando você deseja agrupar elementos com características semelhantes e aplicar um estilo específico a esse grupo. </a:t>
            </a:r>
            <a:endParaRPr lang="pt-BR" sz="3200" dirty="0" smtClean="0"/>
          </a:p>
          <a:p>
            <a:pPr algn="just"/>
            <a:endParaRPr lang="pt-BR" dirty="0"/>
          </a:p>
          <a:p>
            <a:pPr algn="just"/>
            <a:r>
              <a:rPr lang="pt-BR" sz="3200" dirty="0" smtClean="0"/>
              <a:t>Por </a:t>
            </a:r>
            <a:r>
              <a:rPr lang="pt-BR" sz="3200" dirty="0"/>
              <a:t>exemplo, você pode ter várias </a:t>
            </a:r>
            <a:r>
              <a:rPr lang="pt-BR" sz="3200" b="1" dirty="0" err="1"/>
              <a:t>divs</a:t>
            </a:r>
            <a:r>
              <a:rPr lang="pt-BR" sz="3200" dirty="0"/>
              <a:t> com conteúdo similar e aplicar a mesma classe a todas elas para estilizá-las da mesma maneira.</a:t>
            </a:r>
          </a:p>
        </p:txBody>
      </p:sp>
    </p:spTree>
    <p:extLst>
      <p:ext uri="{BB962C8B-B14F-4D97-AF65-F5344CB8AC3E}">
        <p14:creationId xmlns:p14="http://schemas.microsoft.com/office/powerpoint/2010/main" val="2132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Seta para baixo 7"/>
          <p:cNvSpPr/>
          <p:nvPr/>
        </p:nvSpPr>
        <p:spPr>
          <a:xfrm>
            <a:off x="10959353" y="172960"/>
            <a:ext cx="457200" cy="82027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2713919">
            <a:off x="9888070" y="2060031"/>
            <a:ext cx="457200" cy="82027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59" y="837471"/>
            <a:ext cx="9602882" cy="53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250574" y="1707776"/>
            <a:ext cx="13450" cy="41551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237130" y="1678367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268507" y="5836421"/>
            <a:ext cx="57822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2485"/>
          <a:stretch/>
        </p:blipFill>
        <p:spPr>
          <a:xfrm>
            <a:off x="96219" y="649359"/>
            <a:ext cx="2525957" cy="111506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6219" y="1860453"/>
            <a:ext cx="1187166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err="1">
                <a:solidFill>
                  <a:srgbClr val="1F4E79"/>
                </a:solidFill>
              </a:rPr>
              <a:t>IDs</a:t>
            </a:r>
            <a:r>
              <a:rPr lang="pt-BR" sz="3200" b="1" dirty="0">
                <a:solidFill>
                  <a:srgbClr val="1F4E79"/>
                </a:solidFill>
              </a:rPr>
              <a:t>: </a:t>
            </a:r>
            <a:r>
              <a:rPr lang="pt-BR" sz="3200" dirty="0"/>
              <a:t>Utilize </a:t>
            </a:r>
            <a:r>
              <a:rPr lang="pt-BR" sz="3200" dirty="0" err="1"/>
              <a:t>IDs</a:t>
            </a:r>
            <a:r>
              <a:rPr lang="pt-BR" sz="3200" dirty="0"/>
              <a:t> apenas quando precisar fazer formatações em um elemento ou página de forma única e exclusiva. </a:t>
            </a:r>
            <a:endParaRPr lang="pt-BR" sz="3200" dirty="0" smtClean="0"/>
          </a:p>
          <a:p>
            <a:pPr algn="just"/>
            <a:endParaRPr lang="pt-BR" sz="1400" dirty="0"/>
          </a:p>
          <a:p>
            <a:pPr algn="just"/>
            <a:r>
              <a:rPr lang="pt-BR" sz="3200" dirty="0" err="1" smtClean="0"/>
              <a:t>IDs</a:t>
            </a:r>
            <a:r>
              <a:rPr lang="pt-BR" sz="3200" dirty="0" smtClean="0"/>
              <a:t> </a:t>
            </a:r>
            <a:r>
              <a:rPr lang="pt-BR" sz="3200" dirty="0"/>
              <a:t>são especiais e devem ser usados com </a:t>
            </a:r>
            <a:r>
              <a:rPr lang="pt-BR" sz="3200" dirty="0" smtClean="0"/>
              <a:t>moderação, </a:t>
            </a:r>
            <a:r>
              <a:rPr lang="pt-BR" sz="3200" dirty="0"/>
              <a:t>pois cada ID deve ser único na página. </a:t>
            </a:r>
            <a:endParaRPr lang="pt-BR" sz="3200" dirty="0" smtClean="0"/>
          </a:p>
          <a:p>
            <a:pPr algn="just"/>
            <a:endParaRPr lang="pt-BR" sz="1400" dirty="0"/>
          </a:p>
          <a:p>
            <a:pPr algn="just"/>
            <a:r>
              <a:rPr lang="pt-BR" sz="3200" dirty="0" smtClean="0"/>
              <a:t>Você </a:t>
            </a:r>
            <a:r>
              <a:rPr lang="pt-BR" sz="3200" dirty="0"/>
              <a:t>pode usar um ID quando quiser estilizar um elemento de forma muito específica ou aplicar um estilo que não se repita em nenhum outro elemento na página.</a:t>
            </a:r>
          </a:p>
        </p:txBody>
      </p:sp>
    </p:spTree>
    <p:extLst>
      <p:ext uri="{BB962C8B-B14F-4D97-AF65-F5344CB8AC3E}">
        <p14:creationId xmlns:p14="http://schemas.microsoft.com/office/powerpoint/2010/main" val="3806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7882" y="726141"/>
            <a:ext cx="11038961" cy="1465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Cabeçalho use </a:t>
            </a:r>
            <a:r>
              <a:rPr lang="pt-BR" sz="4400" b="1" dirty="0" smtClean="0">
                <a:solidFill>
                  <a:schemeClr val="tx1"/>
                </a:solidFill>
              </a:rPr>
              <a:t>#id</a:t>
            </a:r>
            <a:endParaRPr lang="pt-BR" sz="4400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7882" y="2334915"/>
            <a:ext cx="3570295" cy="3877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Coluna 01</a:t>
            </a:r>
          </a:p>
          <a:p>
            <a:pPr algn="ctr"/>
            <a:r>
              <a:rPr lang="pt-BR" sz="4800" dirty="0" smtClean="0">
                <a:solidFill>
                  <a:schemeClr val="tx1"/>
                </a:solidFill>
              </a:rPr>
              <a:t>use </a:t>
            </a:r>
            <a:r>
              <a:rPr lang="pt-BR" sz="4800" b="1" dirty="0" smtClean="0">
                <a:solidFill>
                  <a:schemeClr val="tx1"/>
                </a:solidFill>
              </a:rPr>
              <a:t>.classe</a:t>
            </a:r>
            <a:endParaRPr lang="pt-BR" sz="4800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72215" y="2334915"/>
            <a:ext cx="3570295" cy="38776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Coluna </a:t>
            </a:r>
            <a:r>
              <a:rPr lang="pt-BR" sz="4800" dirty="0" smtClean="0">
                <a:solidFill>
                  <a:schemeClr val="tx1"/>
                </a:solidFill>
              </a:rPr>
              <a:t>02</a:t>
            </a:r>
            <a:endParaRPr lang="pt-BR" sz="4800" dirty="0">
              <a:solidFill>
                <a:schemeClr val="tx1"/>
              </a:solidFill>
            </a:endParaRPr>
          </a:p>
          <a:p>
            <a:pPr algn="ctr"/>
            <a:r>
              <a:rPr lang="pt-BR" sz="4800" dirty="0">
                <a:solidFill>
                  <a:schemeClr val="tx1"/>
                </a:solidFill>
              </a:rPr>
              <a:t>use </a:t>
            </a:r>
            <a:r>
              <a:rPr lang="pt-BR" sz="4800" b="1" dirty="0">
                <a:solidFill>
                  <a:schemeClr val="tx1"/>
                </a:solidFill>
              </a:rPr>
              <a:t>.classe</a:t>
            </a:r>
          </a:p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006548" y="2334915"/>
            <a:ext cx="3570295" cy="38776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Coluna </a:t>
            </a:r>
            <a:r>
              <a:rPr lang="pt-BR" sz="4800" dirty="0" smtClean="0">
                <a:solidFill>
                  <a:schemeClr val="tx1"/>
                </a:solidFill>
              </a:rPr>
              <a:t>03</a:t>
            </a:r>
            <a:endParaRPr lang="pt-BR" sz="4800" dirty="0">
              <a:solidFill>
                <a:schemeClr val="tx1"/>
              </a:solidFill>
            </a:endParaRPr>
          </a:p>
          <a:p>
            <a:pPr algn="ctr"/>
            <a:r>
              <a:rPr lang="pt-BR" sz="4800" dirty="0">
                <a:solidFill>
                  <a:schemeClr val="tx1"/>
                </a:solidFill>
              </a:rPr>
              <a:t>use </a:t>
            </a:r>
            <a:r>
              <a:rPr lang="pt-BR" sz="4800" b="1" dirty="0">
                <a:solidFill>
                  <a:schemeClr val="tx1"/>
                </a:solidFill>
              </a:rPr>
              <a:t>.classe</a:t>
            </a:r>
          </a:p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714693" y="-35468"/>
            <a:ext cx="3291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effectLst/>
                <a:latin typeface="Söhne"/>
              </a:rPr>
              <a:t>Exemplo:</a:t>
            </a:r>
            <a:endParaRPr lang="pt-BR" sz="3600" b="1" i="0" dirty="0" smtClean="0">
              <a:solidFill>
                <a:srgbClr val="2F5597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304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96" y="1322429"/>
            <a:ext cx="8288724" cy="4552961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10773" y="629598"/>
            <a:ext cx="1203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effectLst/>
                <a:latin typeface="Söhne"/>
              </a:rPr>
              <a:t>Crie um arquivo com o nome </a:t>
            </a: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classes_ids.html</a:t>
            </a:r>
          </a:p>
        </p:txBody>
      </p:sp>
      <p:sp>
        <p:nvSpPr>
          <p:cNvPr id="11" name="Seta para baixo 10"/>
          <p:cNvSpPr/>
          <p:nvPr/>
        </p:nvSpPr>
        <p:spPr>
          <a:xfrm rot="16200000">
            <a:off x="2503546" y="2728341"/>
            <a:ext cx="539832" cy="100180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1" y="845487"/>
            <a:ext cx="11999480" cy="5639262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1227" y="20240"/>
            <a:ext cx="6667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solidFill>
                  <a:schemeClr val="bg1"/>
                </a:solidFill>
                <a:effectLst/>
                <a:latin typeface="Söhne"/>
              </a:rPr>
              <a:t>Adicione conteúdo abaixo:</a:t>
            </a:r>
            <a:endParaRPr lang="pt-BR" sz="3600" b="1" i="0" dirty="0" smtClean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32009" y="1949823"/>
            <a:ext cx="3726759" cy="30064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32009" y="2855529"/>
            <a:ext cx="2469707" cy="3168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32009" y="3337661"/>
            <a:ext cx="11161062" cy="10115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32009" y="4453137"/>
            <a:ext cx="3093163" cy="3168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2009" y="4948901"/>
            <a:ext cx="11349320" cy="116154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1010446"/>
            <a:ext cx="12191997" cy="43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04393" y="20240"/>
            <a:ext cx="7342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effectLst/>
                <a:latin typeface="Söhne"/>
              </a:rPr>
              <a:t>Adicione a formatação abaixo:</a:t>
            </a:r>
            <a:endParaRPr lang="pt-BR" sz="3600" b="1" i="0" dirty="0" smtClean="0">
              <a:solidFill>
                <a:srgbClr val="2F5597"/>
              </a:solidFill>
              <a:effectLst/>
              <a:latin typeface="Söhne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88" y="605571"/>
            <a:ext cx="9498950" cy="6175996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72553" y="879829"/>
            <a:ext cx="5647766" cy="128514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272552" y="2169041"/>
            <a:ext cx="8122023" cy="128514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272552" y="3458253"/>
            <a:ext cx="7234520" cy="12616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272552" y="4720571"/>
            <a:ext cx="6911789" cy="161299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 de 7 Pontos 6"/>
          <p:cNvSpPr/>
          <p:nvPr/>
        </p:nvSpPr>
        <p:spPr>
          <a:xfrm>
            <a:off x="8889396" y="875683"/>
            <a:ext cx="1573306" cy="899330"/>
          </a:xfrm>
          <a:prstGeom prst="star7">
            <a:avLst>
              <a:gd name="adj" fmla="val 39597"/>
              <a:gd name="hf" fmla="val 102572"/>
              <a:gd name="vf" fmla="val 105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ID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19" name="Estrela de 7 Pontos 18"/>
          <p:cNvSpPr/>
          <p:nvPr/>
        </p:nvSpPr>
        <p:spPr>
          <a:xfrm>
            <a:off x="8653011" y="2447424"/>
            <a:ext cx="1573306" cy="899330"/>
          </a:xfrm>
          <a:prstGeom prst="star7">
            <a:avLst>
              <a:gd name="adj" fmla="val 39597"/>
              <a:gd name="hf" fmla="val 102572"/>
              <a:gd name="vf" fmla="val 105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Seletor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20" name="Estrela de 7 Pontos 19"/>
          <p:cNvSpPr/>
          <p:nvPr/>
        </p:nvSpPr>
        <p:spPr>
          <a:xfrm>
            <a:off x="7866358" y="3673346"/>
            <a:ext cx="1573306" cy="899330"/>
          </a:xfrm>
          <a:prstGeom prst="star7">
            <a:avLst>
              <a:gd name="adj" fmla="val 39597"/>
              <a:gd name="hf" fmla="val 102572"/>
              <a:gd name="vf" fmla="val 105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Classe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21" name="Estrela de 7 Pontos 20"/>
          <p:cNvSpPr/>
          <p:nvPr/>
        </p:nvSpPr>
        <p:spPr>
          <a:xfrm>
            <a:off x="7453981" y="5069818"/>
            <a:ext cx="1573306" cy="899330"/>
          </a:xfrm>
          <a:prstGeom prst="star7">
            <a:avLst>
              <a:gd name="adj" fmla="val 39597"/>
              <a:gd name="hf" fmla="val 102572"/>
              <a:gd name="vf" fmla="val 1052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Classe</a:t>
            </a:r>
            <a:endParaRPr lang="pt-B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04393" y="20240"/>
            <a:ext cx="7342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effectLst/>
                <a:latin typeface="Söhne"/>
              </a:rPr>
              <a:t>Adicione a formatação abaixo:</a:t>
            </a:r>
            <a:endParaRPr lang="pt-BR" sz="3600" b="1" i="0" dirty="0" smtClean="0">
              <a:solidFill>
                <a:srgbClr val="2F5597"/>
              </a:solidFill>
              <a:effectLst/>
              <a:latin typeface="Söhne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1" y="732833"/>
            <a:ext cx="10466346" cy="6002757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1344705" y="1250577"/>
            <a:ext cx="2380131" cy="25549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842247" y="1506071"/>
            <a:ext cx="4652682" cy="3361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1864605" y="3922847"/>
            <a:ext cx="5316124" cy="3361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4" y="766454"/>
            <a:ext cx="10630627" cy="57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961965" y="2299447"/>
            <a:ext cx="3617259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74172" y="2569748"/>
            <a:ext cx="2286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err="1" smtClean="0">
                <a:solidFill>
                  <a:schemeClr val="bg1"/>
                </a:solidFill>
              </a:rPr>
              <a:t>External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ss-logo – Superbe Fil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27" y="1438836"/>
            <a:ext cx="2985110" cy="29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65" y="1592601"/>
            <a:ext cx="4796050" cy="3307620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10773" y="629598"/>
            <a:ext cx="1203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effectLst/>
                <a:latin typeface="Söhne"/>
              </a:rPr>
              <a:t>Crie um arquivo com o nome </a:t>
            </a: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external_style.html</a:t>
            </a:r>
            <a:endParaRPr lang="pt-BR" sz="3600" b="1" i="0" dirty="0" smtClean="0">
              <a:solidFill>
                <a:srgbClr val="2F5597"/>
              </a:solidFill>
              <a:effectLst/>
              <a:latin typeface="Söhne"/>
            </a:endParaRPr>
          </a:p>
        </p:txBody>
      </p:sp>
      <p:sp>
        <p:nvSpPr>
          <p:cNvPr id="11" name="Seta para baixo 10"/>
          <p:cNvSpPr/>
          <p:nvPr/>
        </p:nvSpPr>
        <p:spPr>
          <a:xfrm rot="16200000">
            <a:off x="3468379" y="2770630"/>
            <a:ext cx="539832" cy="100180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4" y="788601"/>
            <a:ext cx="10436277" cy="5574118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 rot="20107088">
            <a:off x="4415560" y="899666"/>
            <a:ext cx="362219" cy="7064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2713919">
            <a:off x="10243181" y="1084435"/>
            <a:ext cx="249039" cy="33695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20107088">
            <a:off x="3129124" y="1296322"/>
            <a:ext cx="362219" cy="70648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trela de 10 Pontos 10"/>
          <p:cNvSpPr/>
          <p:nvPr/>
        </p:nvSpPr>
        <p:spPr>
          <a:xfrm>
            <a:off x="5459505" y="4061012"/>
            <a:ext cx="5432612" cy="1896036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51492" y="4531660"/>
            <a:ext cx="4098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Estrutura HTML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8564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0" y="605571"/>
            <a:ext cx="9983919" cy="6252429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1227" y="20240"/>
            <a:ext cx="6667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solidFill>
                  <a:schemeClr val="bg1"/>
                </a:solidFill>
                <a:effectLst/>
                <a:latin typeface="Söhne"/>
              </a:rPr>
              <a:t>Adicione conteúdo abaixo:</a:t>
            </a:r>
            <a:endParaRPr lang="pt-BR" sz="3600" b="1" i="0" dirty="0" smtClean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97741" y="3337661"/>
            <a:ext cx="5257800" cy="3602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232209" y="4475649"/>
            <a:ext cx="6373909" cy="38977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097741" y="5042648"/>
            <a:ext cx="6508377" cy="9144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3" y="1162995"/>
            <a:ext cx="8907118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04" y="1704247"/>
            <a:ext cx="7560774" cy="3029118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10773" y="629598"/>
            <a:ext cx="1203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effectLst/>
                <a:latin typeface="Söhne"/>
              </a:rPr>
              <a:t>Crie um arquivo com o nome </a:t>
            </a: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styles.css</a:t>
            </a:r>
            <a:endParaRPr lang="pt-BR" sz="3600" b="1" i="0" dirty="0" smtClean="0">
              <a:solidFill>
                <a:srgbClr val="2F5597"/>
              </a:solidFill>
              <a:effectLst/>
              <a:latin typeface="Söhne"/>
            </a:endParaRPr>
          </a:p>
        </p:txBody>
      </p:sp>
      <p:sp>
        <p:nvSpPr>
          <p:cNvPr id="11" name="Seta para baixo 10"/>
          <p:cNvSpPr/>
          <p:nvPr/>
        </p:nvSpPr>
        <p:spPr>
          <a:xfrm rot="16200000">
            <a:off x="1948289" y="3421173"/>
            <a:ext cx="539832" cy="100180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7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530"/>
            <a:ext cx="11237579" cy="6047341"/>
          </a:xfrm>
          <a:prstGeom prst="rect">
            <a:avLst/>
          </a:prstGeom>
        </p:spPr>
      </p:pic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61227" y="20240"/>
            <a:ext cx="6667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solidFill>
                  <a:schemeClr val="bg1"/>
                </a:solidFill>
                <a:effectLst/>
                <a:latin typeface="Söhne"/>
              </a:rPr>
              <a:t>Adicione conteúdo abaixo:</a:t>
            </a:r>
            <a:endParaRPr lang="pt-BR" sz="3600" b="1" i="0" dirty="0" smtClean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85800" y="1009382"/>
            <a:ext cx="10112188" cy="196241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85800" y="3160244"/>
            <a:ext cx="10112188" cy="17882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85800" y="5081949"/>
            <a:ext cx="10112188" cy="148627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8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47" y="1172912"/>
            <a:ext cx="11322424" cy="30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961965" y="2299447"/>
            <a:ext cx="5123329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74172" y="2569748"/>
            <a:ext cx="4099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err="1" smtClean="0">
                <a:solidFill>
                  <a:schemeClr val="bg1"/>
                </a:solidFill>
              </a:rPr>
              <a:t>Tags</a:t>
            </a:r>
            <a:r>
              <a:rPr lang="pt-BR" sz="4800" b="1" dirty="0" smtClean="0">
                <a:solidFill>
                  <a:schemeClr val="bg1"/>
                </a:solidFill>
              </a:rPr>
              <a:t> </a:t>
            </a:r>
            <a:r>
              <a:rPr lang="pt-BR" sz="4800" b="1" dirty="0" err="1" smtClean="0">
                <a:solidFill>
                  <a:schemeClr val="bg1"/>
                </a:solidFill>
              </a:rPr>
              <a:t>Div</a:t>
            </a:r>
            <a:r>
              <a:rPr lang="pt-BR" sz="4800" b="1" dirty="0" smtClean="0">
                <a:solidFill>
                  <a:schemeClr val="bg1"/>
                </a:solidFill>
              </a:rPr>
              <a:t> e </a:t>
            </a:r>
            <a:r>
              <a:rPr lang="pt-BR" sz="4800" b="1" dirty="0" err="1" smtClean="0">
                <a:solidFill>
                  <a:schemeClr val="bg1"/>
                </a:solidFill>
              </a:rPr>
              <a:t>Span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ss-logo – Superbe Fil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27" y="1438836"/>
            <a:ext cx="2985110" cy="29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227294" y="5567082"/>
            <a:ext cx="2393577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7222" y="817166"/>
            <a:ext cx="117168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Utilizamos as </a:t>
            </a:r>
            <a:r>
              <a:rPr lang="pt-BR" sz="2400" dirty="0" err="1"/>
              <a:t>tags</a:t>
            </a:r>
            <a:r>
              <a:rPr lang="pt-BR" sz="2400" dirty="0"/>
              <a:t> </a:t>
            </a:r>
            <a:r>
              <a:rPr lang="pt-BR" sz="2400" b="1" dirty="0"/>
              <a:t>&lt;</a:t>
            </a:r>
            <a:r>
              <a:rPr lang="pt-BR" sz="2400" b="1" dirty="0" err="1"/>
              <a:t>div</a:t>
            </a:r>
            <a:r>
              <a:rPr lang="pt-BR" sz="2400" b="1" dirty="0"/>
              <a:t>&gt; </a:t>
            </a:r>
            <a:r>
              <a:rPr lang="pt-BR" sz="2400" dirty="0"/>
              <a:t>para agrupar seções de conteúdo (container e box).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A </a:t>
            </a: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b="1" dirty="0"/>
              <a:t>&lt;</a:t>
            </a:r>
            <a:r>
              <a:rPr lang="pt-BR" sz="2400" b="1" dirty="0" err="1"/>
              <a:t>span</a:t>
            </a:r>
            <a:r>
              <a:rPr lang="pt-BR" sz="2400" b="1" dirty="0"/>
              <a:t>&gt; </a:t>
            </a:r>
            <a:r>
              <a:rPr lang="pt-BR" sz="2400" dirty="0"/>
              <a:t>é usada para aplicar estilos a uma parte específica do texto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Aula introdução à CSS3, Professor Cristiano – SENAC Lapa Tito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1717304" y="1573306"/>
            <a:ext cx="63778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17304" y="2554941"/>
            <a:ext cx="3163978" cy="17077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931151" y="2554940"/>
            <a:ext cx="3163978" cy="17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1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237" y="1292411"/>
            <a:ext cx="5543479" cy="4962733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10773" y="629598"/>
            <a:ext cx="12035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i="0" dirty="0" smtClean="0">
                <a:effectLst/>
                <a:latin typeface="Söhne"/>
              </a:rPr>
              <a:t>Crie </a:t>
            </a:r>
            <a:r>
              <a:rPr lang="pt-BR" sz="3600" dirty="0" smtClean="0">
                <a:latin typeface="Söhne"/>
              </a:rPr>
              <a:t>a pasta e arquivos abaixo: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rgbClr val="2F5597"/>
                </a:solidFill>
                <a:latin typeface="Söhne"/>
              </a:rPr>
              <a:t>Divs_E_Spans</a:t>
            </a:r>
            <a:endParaRPr lang="pt-BR" sz="3600" b="1" dirty="0">
              <a:solidFill>
                <a:srgbClr val="2F5597"/>
              </a:solidFill>
              <a:latin typeface="Söhne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styles.css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divs_e_span.html</a:t>
            </a:r>
            <a:endParaRPr lang="pt-BR" sz="3600" b="1" i="0" dirty="0" smtClean="0">
              <a:solidFill>
                <a:srgbClr val="2F5597"/>
              </a:solidFill>
              <a:effectLst/>
              <a:latin typeface="Söhne"/>
            </a:endParaRPr>
          </a:p>
        </p:txBody>
      </p:sp>
      <p:sp>
        <p:nvSpPr>
          <p:cNvPr id="11" name="Seta para baixo 10"/>
          <p:cNvSpPr/>
          <p:nvPr/>
        </p:nvSpPr>
        <p:spPr>
          <a:xfrm rot="16200000">
            <a:off x="6244270" y="2006331"/>
            <a:ext cx="445038" cy="100180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6200000">
            <a:off x="6542691" y="2798624"/>
            <a:ext cx="445038" cy="48676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 rot="16200000">
            <a:off x="6542692" y="3256154"/>
            <a:ext cx="445038" cy="48676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5" y="605571"/>
            <a:ext cx="8105989" cy="61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07" y="169977"/>
            <a:ext cx="3991234" cy="66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82389" y="1061786"/>
            <a:ext cx="1203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Trabalhando com Folhas de Estilos “</a:t>
            </a:r>
            <a:r>
              <a:rPr lang="pt-BR" sz="3600" b="1" i="0" dirty="0" err="1" smtClean="0">
                <a:solidFill>
                  <a:srgbClr val="2F5597"/>
                </a:solidFill>
                <a:effectLst/>
                <a:latin typeface="Söhne"/>
              </a:rPr>
              <a:t>Style</a:t>
            </a: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 </a:t>
            </a:r>
            <a:r>
              <a:rPr lang="pt-BR" sz="3600" b="1" i="0" dirty="0" err="1" smtClean="0">
                <a:solidFill>
                  <a:srgbClr val="2F5597"/>
                </a:solidFill>
                <a:effectLst/>
                <a:latin typeface="Söhne"/>
              </a:rPr>
              <a:t>Sheet</a:t>
            </a: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”</a:t>
            </a:r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6218" y="2186807"/>
            <a:ext cx="1183132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pt-BR" sz="3600" b="1" i="0" dirty="0" err="1" smtClean="0">
                <a:effectLst/>
                <a:latin typeface="Söhne"/>
              </a:rPr>
              <a:t>Inline</a:t>
            </a:r>
            <a:r>
              <a:rPr lang="pt-BR" sz="3600" i="0" dirty="0" smtClean="0">
                <a:effectLst/>
                <a:latin typeface="Söhne"/>
              </a:rPr>
              <a:t>: adicionar estilo direto no elemento;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pt-BR" sz="3600" b="1" dirty="0" err="1" smtClean="0">
                <a:latin typeface="Söhne"/>
              </a:rPr>
              <a:t>Internal</a:t>
            </a:r>
            <a:r>
              <a:rPr lang="pt-BR" sz="3600" dirty="0" smtClean="0">
                <a:latin typeface="Söhne"/>
              </a:rPr>
              <a:t>: adicionar direto estilo no código HTML;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pt-BR" sz="3600" b="1" i="0" dirty="0" err="1" smtClean="0">
                <a:effectLst/>
                <a:latin typeface="Söhne"/>
              </a:rPr>
              <a:t>External</a:t>
            </a:r>
            <a:r>
              <a:rPr lang="pt-BR" sz="3600" dirty="0" smtClean="0">
                <a:latin typeface="Söhne"/>
              </a:rPr>
              <a:t>: criar arquivo externo para formatação da pagina.</a:t>
            </a:r>
            <a:endParaRPr lang="pt-BR" sz="3600" i="0" dirty="0" smtClean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72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9" y="1219487"/>
            <a:ext cx="12095782" cy="44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76045"/>
            <a:ext cx="120351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2800" i="0" dirty="0" smtClean="0">
                <a:effectLst/>
                <a:latin typeface="Söhne"/>
              </a:rPr>
              <a:t>Vamos iniciar </a:t>
            </a:r>
            <a:r>
              <a:rPr lang="pt-BR" sz="2800" b="1" i="0" dirty="0" smtClean="0">
                <a:effectLst/>
                <a:latin typeface="Söhne"/>
              </a:rPr>
              <a:t>criando na sua pasta </a:t>
            </a:r>
            <a:r>
              <a:rPr lang="pt-BR" sz="2800" i="0" dirty="0" smtClean="0">
                <a:effectLst/>
                <a:latin typeface="Söhne"/>
              </a:rPr>
              <a:t>principal uma pasta com o nome </a:t>
            </a:r>
            <a:r>
              <a:rPr lang="pt-BR" sz="2800" b="1" i="0" dirty="0" smtClean="0">
                <a:solidFill>
                  <a:srgbClr val="2F5597"/>
                </a:solidFill>
                <a:effectLst/>
                <a:latin typeface="Söhne"/>
              </a:rPr>
              <a:t>Projeto01</a:t>
            </a:r>
            <a:endParaRPr lang="pt-BR" sz="2800" i="0" dirty="0" smtClean="0">
              <a:effectLst/>
              <a:latin typeface="Söhne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219" y="3473654"/>
            <a:ext cx="1203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pt-BR" sz="3600" i="0" dirty="0" smtClean="0">
                <a:effectLst/>
                <a:latin typeface="Söhne"/>
              </a:rPr>
              <a:t>Abra o </a:t>
            </a: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Projeto01 </a:t>
            </a:r>
            <a:r>
              <a:rPr lang="pt-BR" sz="3600" i="0" dirty="0" smtClean="0">
                <a:effectLst/>
                <a:latin typeface="Söhne"/>
              </a:rPr>
              <a:t>no </a:t>
            </a:r>
            <a:r>
              <a:rPr lang="pt-BR" sz="3600" i="0" dirty="0" err="1" smtClean="0">
                <a:effectLst/>
                <a:latin typeface="Söhne"/>
              </a:rPr>
              <a:t>VSCode</a:t>
            </a:r>
            <a:endParaRPr lang="pt-BR" sz="3600" i="0" dirty="0" smtClean="0">
              <a:effectLst/>
              <a:latin typeface="Söhne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7" y="1153098"/>
            <a:ext cx="1610585" cy="220140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32" y="4343839"/>
            <a:ext cx="490606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8" y="1275929"/>
            <a:ext cx="7924237" cy="5336968"/>
          </a:xfrm>
          <a:prstGeom prst="rect">
            <a:avLst/>
          </a:prstGeom>
        </p:spPr>
      </p:pic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10773" y="629598"/>
            <a:ext cx="1203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effectLst/>
                <a:latin typeface="Söhne"/>
              </a:rPr>
              <a:t>Abra o </a:t>
            </a: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ProjetoCSS3 </a:t>
            </a:r>
            <a:r>
              <a:rPr lang="pt-BR" sz="3600" i="0" dirty="0" smtClean="0">
                <a:effectLst/>
                <a:latin typeface="Söhne"/>
              </a:rPr>
              <a:t>no </a:t>
            </a:r>
            <a:r>
              <a:rPr lang="pt-BR" sz="3600" i="0" dirty="0" err="1" smtClean="0">
                <a:effectLst/>
                <a:latin typeface="Söhne"/>
              </a:rPr>
              <a:t>VSCode</a:t>
            </a:r>
            <a:endParaRPr lang="pt-BR" sz="3600" i="0" dirty="0" smtClean="0">
              <a:effectLst/>
              <a:latin typeface="Söhne"/>
            </a:endParaRPr>
          </a:p>
        </p:txBody>
      </p:sp>
      <p:sp>
        <p:nvSpPr>
          <p:cNvPr id="11" name="Seta para baixo 10"/>
          <p:cNvSpPr/>
          <p:nvPr/>
        </p:nvSpPr>
        <p:spPr>
          <a:xfrm rot="16200000">
            <a:off x="1640541" y="1964228"/>
            <a:ext cx="457200" cy="820271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961965" y="2299447"/>
            <a:ext cx="3617259" cy="1371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891186" y="2515892"/>
            <a:ext cx="1758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In </a:t>
            </a:r>
            <a:r>
              <a:rPr lang="pt-BR" sz="4800" b="1" dirty="0" err="1" smtClean="0">
                <a:solidFill>
                  <a:schemeClr val="bg1"/>
                </a:solidFill>
              </a:rPr>
              <a:t>line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ss-logo – Superbe Fil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27" y="1438836"/>
            <a:ext cx="2985110" cy="298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edondar Retângulo no Mesmo Canto Lateral 1"/>
          <p:cNvSpPr/>
          <p:nvPr/>
        </p:nvSpPr>
        <p:spPr>
          <a:xfrm rot="10800000">
            <a:off x="422855" y="6568223"/>
            <a:ext cx="11269016" cy="289777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rredondar Retângulo no Mesmo Canto Lateral 3"/>
          <p:cNvSpPr/>
          <p:nvPr/>
        </p:nvSpPr>
        <p:spPr>
          <a:xfrm rot="16200000">
            <a:off x="1814400" y="-1710681"/>
            <a:ext cx="479380" cy="4108174"/>
          </a:xfrm>
          <a:prstGeom prst="round2SameRect">
            <a:avLst>
              <a:gd name="adj1" fmla="val 0"/>
              <a:gd name="adj2" fmla="val 32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6219" y="169977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CSS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7494" y="980447"/>
            <a:ext cx="1203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3600" i="0" dirty="0" smtClean="0">
                <a:effectLst/>
                <a:latin typeface="Söhne"/>
              </a:rPr>
              <a:t>Crie um arquivo com o nome </a:t>
            </a:r>
            <a:r>
              <a:rPr lang="pt-BR" sz="3600" b="1" i="0" dirty="0" smtClean="0">
                <a:solidFill>
                  <a:srgbClr val="2F5597"/>
                </a:solidFill>
                <a:effectLst/>
                <a:latin typeface="Söhne"/>
              </a:rPr>
              <a:t>inline_style.html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93" y="2027418"/>
            <a:ext cx="7314257" cy="4385855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2664909" y="3151256"/>
            <a:ext cx="539832" cy="100180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6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701</Words>
  <Application>Microsoft Office PowerPoint</Application>
  <PresentationFormat>Widescreen</PresentationFormat>
  <Paragraphs>154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6" baseType="lpstr">
      <vt:lpstr>Arial</vt:lpstr>
      <vt:lpstr>Bahnschrift SemiBold Condensed</vt:lpstr>
      <vt:lpstr>Calibri</vt:lpstr>
      <vt:lpstr>Calibri Light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CRISTIANO BEZERRA MAIA</cp:lastModifiedBy>
  <cp:revision>84</cp:revision>
  <dcterms:created xsi:type="dcterms:W3CDTF">2023-07-07T17:44:29Z</dcterms:created>
  <dcterms:modified xsi:type="dcterms:W3CDTF">2024-07-01T17:08:41Z</dcterms:modified>
</cp:coreProperties>
</file>