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9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9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4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9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1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4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0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FFEAD2-1B51-23EB-74BF-531577D1B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Criando componentes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65DCBF-C5DD-6AAE-C1C4-4E939B4F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AFDD5-0F62-E1FE-BF2D-E60266E376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13" r="34840" b="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82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1FA4662-037B-1D2D-B8D2-23FB72707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19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17FDC-18DD-4377-792A-87D7819E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8D51F7B-E991-CC7D-4957-8200B859E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408" y="2009775"/>
            <a:ext cx="7227183" cy="4024313"/>
          </a:xfrm>
        </p:spPr>
      </p:pic>
    </p:spTree>
    <p:extLst>
      <p:ext uri="{BB962C8B-B14F-4D97-AF65-F5344CB8AC3E}">
        <p14:creationId xmlns:p14="http://schemas.microsoft.com/office/powerpoint/2010/main" val="64529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D23EF01-5C9E-4B1E-85FE-E230C5BC9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3112E6B-6FD2-59B3-74EB-E0EDF7E42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5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BA8B30-585D-4596-A896-BF3FD1FB2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D94027-0273-4AF2-87C2-49EB6D65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870472-9E8A-42D0-BDA3-B312F4C72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2475298"/>
            <a:ext cx="903767" cy="438270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280D8D-93BB-4BD4-86DA-25993A4B5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6033977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FEC981-EB48-4A49-88DF-0A6DB2ECB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6" y="1392865"/>
            <a:ext cx="589524" cy="54651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91E5C6-85F3-4BA6-9D1E-794A781F6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BFF75F-844B-447A-A83D-D0B0D851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640572" y="0"/>
            <a:ext cx="6551428" cy="10047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61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10565-65DA-A821-1689-2F938D29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Portanto: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4FC9F-6FC7-8676-7C63-A69DF6048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9A9A9A"/>
                </a:solidFill>
                <a:effectLst/>
                <a:latin typeface="Roboto Slab" pitchFamily="2" charset="0"/>
              </a:rPr>
              <a:t>O </a:t>
            </a:r>
            <a:r>
              <a:rPr lang="pt-BR" b="0" i="0" dirty="0" err="1">
                <a:solidFill>
                  <a:srgbClr val="9A9A9A"/>
                </a:solidFill>
                <a:effectLst/>
                <a:latin typeface="Roboto Slab" pitchFamily="2" charset="0"/>
              </a:rPr>
              <a:t>React</a:t>
            </a:r>
            <a:r>
              <a:rPr lang="pt-BR" b="0" i="0" dirty="0">
                <a:solidFill>
                  <a:srgbClr val="9A9A9A"/>
                </a:solidFill>
                <a:effectLst/>
                <a:latin typeface="Roboto Slab" pitchFamily="2" charset="0"/>
              </a:rPr>
              <a:t> consiste na composição de componentes, ou seja, um componente pode ser composto de componentes menores.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8601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E4165CA-2930-4841-AFB7-DD41E95F2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35145D2-7B2C-38B5-4959-4C6B83F05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3A19439-95A7-4D53-B166-072A2A397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rgbClr val="000000">
                  <a:alpha val="23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AF086E-347A-F5FE-5F07-80243C3A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538483"/>
            <a:ext cx="9144000" cy="28250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i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Componente criado</a:t>
            </a:r>
          </a:p>
        </p:txBody>
      </p:sp>
    </p:spTree>
    <p:extLst>
      <p:ext uri="{BB962C8B-B14F-4D97-AF65-F5344CB8AC3E}">
        <p14:creationId xmlns:p14="http://schemas.microsoft.com/office/powerpoint/2010/main" val="1779896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946AC-3EF2-3B17-D5D7-D1BE60C5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FA6DB-6F80-E6E5-16C5-7B29D4B69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Nessa página temos um componente principal chamado </a:t>
            </a:r>
            <a:r>
              <a:rPr lang="pt-BR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</a:rPr>
              <a:t>App</a:t>
            </a:r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 que é a própria página.</a:t>
            </a:r>
          </a:p>
          <a:p>
            <a:pPr algn="l"/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Esse é um comportamento padrão do </a:t>
            </a:r>
            <a:r>
              <a:rPr lang="pt-BR" b="0" i="0" dirty="0" err="1">
                <a:solidFill>
                  <a:srgbClr val="656565"/>
                </a:solidFill>
                <a:effectLst/>
                <a:latin typeface="Roboto Slab" pitchFamily="2" charset="0"/>
              </a:rPr>
              <a:t>React</a:t>
            </a:r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 - uma aplicação </a:t>
            </a:r>
            <a:r>
              <a:rPr lang="pt-BR" b="0" i="0" dirty="0" err="1">
                <a:solidFill>
                  <a:srgbClr val="656565"/>
                </a:solidFill>
                <a:effectLst/>
                <a:latin typeface="Roboto Slab" pitchFamily="2" charset="0"/>
              </a:rPr>
              <a:t>React</a:t>
            </a:r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 é baseada em componentes e por isso </a:t>
            </a:r>
            <a:r>
              <a:rPr lang="pt-BR" b="1" i="0" dirty="0">
                <a:solidFill>
                  <a:srgbClr val="656565"/>
                </a:solidFill>
                <a:effectLst/>
                <a:latin typeface="Roboto Slab" pitchFamily="2" charset="0"/>
              </a:rPr>
              <a:t>sempre</a:t>
            </a:r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 terá um componente pai principal, que conterá todos os outros.</a:t>
            </a:r>
          </a:p>
          <a:p>
            <a:r>
              <a:rPr lang="pt-BR" b="0" i="0" dirty="0">
                <a:solidFill>
                  <a:srgbClr val="707070"/>
                </a:solidFill>
                <a:effectLst/>
                <a:latin typeface="Roboto Slab" pitchFamily="2" charset="0"/>
              </a:rPr>
              <a:t>O componente App é o principal da aplicação, devendo conter todos os outros componentes dentro dele.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6254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23">
            <a:extLst>
              <a:ext uri="{FF2B5EF4-FFF2-40B4-BE49-F238E27FC236}">
                <a16:creationId xmlns:a16="http://schemas.microsoft.com/office/drawing/2014/main" id="{5E4165CA-2930-4841-AFB7-DD41E95F2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6A63E61-5A0E-8677-3C7F-605E3AA8E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77" b="27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25">
            <a:extLst>
              <a:ext uri="{FF2B5EF4-FFF2-40B4-BE49-F238E27FC236}">
                <a16:creationId xmlns:a16="http://schemas.microsoft.com/office/drawing/2014/main" id="{D3A19439-95A7-4D53-B166-072A2A397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rgbClr val="000000">
                  <a:alpha val="23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E5F932-0478-FDC1-477A-BE9AF568A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538483"/>
            <a:ext cx="9144000" cy="28250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i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Como esta dividido o app</a:t>
            </a:r>
          </a:p>
        </p:txBody>
      </p:sp>
    </p:spTree>
    <p:extLst>
      <p:ext uri="{BB962C8B-B14F-4D97-AF65-F5344CB8AC3E}">
        <p14:creationId xmlns:p14="http://schemas.microsoft.com/office/powerpoint/2010/main" val="1382650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3532963-FA25-D723-1C1A-3B20C2BA1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76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3851C1C-90B4-4D68-8D77-ACEDEBF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66A6C3B0-6FDC-4B35-B7CE-CC75F30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-10952"/>
            <a:ext cx="5037413" cy="6881907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  <a:gd name="connsiteX0" fmla="*/ 1916832 w 6132997"/>
              <a:gd name="connsiteY0" fmla="*/ 0 h 6892855"/>
              <a:gd name="connsiteX1" fmla="*/ 6132997 w 6132997"/>
              <a:gd name="connsiteY1" fmla="*/ 10951 h 6892855"/>
              <a:gd name="connsiteX2" fmla="*/ 6132997 w 6132997"/>
              <a:gd name="connsiteY2" fmla="*/ 6868949 h 6892855"/>
              <a:gd name="connsiteX3" fmla="*/ 0 w 6132997"/>
              <a:gd name="connsiteY3" fmla="*/ 6892855 h 6892855"/>
              <a:gd name="connsiteX4" fmla="*/ 1916832 w 6132997"/>
              <a:gd name="connsiteY4" fmla="*/ 0 h 6892855"/>
              <a:gd name="connsiteX0" fmla="*/ 2210210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210210 w 6426375"/>
              <a:gd name="connsiteY4" fmla="*/ 0 h 6881905"/>
              <a:gd name="connsiteX0" fmla="*/ 2755055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755055 w 6426375"/>
              <a:gd name="connsiteY4" fmla="*/ 0 h 68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375" h="6881905">
                <a:moveTo>
                  <a:pt x="2755055" y="0"/>
                </a:moveTo>
                <a:lnTo>
                  <a:pt x="6426375" y="10951"/>
                </a:lnTo>
                <a:lnTo>
                  <a:pt x="6426375" y="6868949"/>
                </a:lnTo>
                <a:lnTo>
                  <a:pt x="0" y="6881905"/>
                </a:lnTo>
                <a:lnTo>
                  <a:pt x="275505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F6F135C-352B-4218-8C4A-72DA56E2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486400" y="0"/>
            <a:ext cx="6705600" cy="19985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58AD04-C5C5-4EED-9739-2CCED698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68513" y="4035406"/>
            <a:ext cx="4723487" cy="28225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A09171-30F7-4DDD-8406-68606DFBE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34056" y="0"/>
            <a:ext cx="2036307" cy="68709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D135F36-2F53-2A47-02D4-E59998565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838" b="5206"/>
          <a:stretch/>
        </p:blipFill>
        <p:spPr>
          <a:xfrm>
            <a:off x="533400" y="533400"/>
            <a:ext cx="11125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3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BFFE3F0-DCA8-E6D6-359C-4C9459CCB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58" b="78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2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D7E8B-AD2B-4C93-178E-800786C5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A782BE-DA55-51EA-51B2-35DF217D0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Componentes são, basicamente, elementos visuais exibidos na tela para o usuário.</a:t>
            </a:r>
          </a:p>
          <a:p>
            <a:pPr algn="l"/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Por exemplo, em uma página Web podemos dizer que um botão é um componente, um item de menu é um componente, um campo de edição de dados é um componente e assim por diante.</a:t>
            </a:r>
          </a:p>
          <a:p>
            <a:pPr algn="l"/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Além disso, a própria página Web, em si, também é um componente (que contém componentes filhos).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4681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D23EF01-5C9E-4B1E-85FE-E230C5BC9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8F92FE-E706-460E-95F3-8B49EF54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7A1E981-E91F-7DB5-D525-9E1641626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221" b="3092"/>
          <a:stretch/>
        </p:blipFill>
        <p:spPr>
          <a:xfrm>
            <a:off x="533401" y="533398"/>
            <a:ext cx="11125200" cy="5791201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BBA8B30-585D-4596-A896-BF3FD1FB2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D94027-0273-4AF2-87C2-49EB6D65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870472-9E8A-42D0-BDA3-B312F4C72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2475298"/>
            <a:ext cx="903767" cy="438270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280D8D-93BB-4BD4-86DA-25993A4B5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6033977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FEC981-EB48-4A49-88DF-0A6DB2ECB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6" y="1392865"/>
            <a:ext cx="589524" cy="54651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B91E5C6-85F3-4BA6-9D1E-794A781F6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DBFF75F-844B-447A-A83D-D0B0D851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640572" y="0"/>
            <a:ext cx="6551428" cy="10047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240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DCDD9D8-6122-7355-BE0A-DF3CEC0DB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1" r="45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61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A3FA2-77BA-73F9-B1C9-64CE7584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F198E0-CCE5-C2A3-D180-449B15C4A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Criando o projeto</a:t>
            </a:r>
          </a:p>
          <a:p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Abra o seu terminal na pasta que deseja criar a aplicação e digite o seguinte comando:</a:t>
            </a:r>
            <a:endParaRPr lang="pt-BR" dirty="0"/>
          </a:p>
          <a:p>
            <a:pPr lvl="1"/>
            <a:r>
              <a:rPr lang="pt-BR" dirty="0" err="1"/>
              <a:t>npx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-</a:t>
            </a:r>
            <a:r>
              <a:rPr lang="pt-BR" dirty="0" err="1"/>
              <a:t>react</a:t>
            </a:r>
            <a:r>
              <a:rPr lang="pt-BR" dirty="0"/>
              <a:t>-app componentes</a:t>
            </a:r>
          </a:p>
          <a:p>
            <a:pPr lvl="1"/>
            <a:endParaRPr lang="pt-BR" dirty="0"/>
          </a:p>
          <a:p>
            <a:pPr lvl="1"/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Ainda no terminal navegue até a pasta do projeto criado:</a:t>
            </a:r>
          </a:p>
          <a:p>
            <a:pPr lvl="2"/>
            <a:r>
              <a:rPr lang="pt-BR" dirty="0" err="1"/>
              <a:t>cd</a:t>
            </a:r>
            <a:r>
              <a:rPr lang="pt-BR" dirty="0"/>
              <a:t> </a:t>
            </a:r>
            <a:r>
              <a:rPr lang="pt-BR" dirty="0" err="1"/>
              <a:t>compontentes</a:t>
            </a:r>
            <a:endParaRPr lang="pt-BR" dirty="0"/>
          </a:p>
          <a:p>
            <a:pPr lvl="2"/>
            <a:r>
              <a:rPr lang="pt-BR" dirty="0"/>
              <a:t>Execute o comando </a:t>
            </a:r>
            <a:r>
              <a:rPr lang="pt-BR" dirty="0" err="1"/>
              <a:t>npm</a:t>
            </a:r>
            <a:r>
              <a:rPr lang="pt-BR" dirty="0"/>
              <a:t> start e veja o resultado no navegador</a:t>
            </a:r>
          </a:p>
          <a:p>
            <a:pPr lvl="2"/>
            <a:r>
              <a:rPr lang="pt-BR" dirty="0"/>
              <a:t>Veja a estrutura do projeto no sublime ou </a:t>
            </a:r>
            <a:r>
              <a:rPr lang="pt-BR" dirty="0" err="1"/>
              <a:t>vscode</a:t>
            </a:r>
            <a:endParaRPr lang="pt-BR" dirty="0"/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366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48A20-A720-A593-2BAA-E04D3E88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Preparando o componente pai(app.js)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742FA6-5C79-D00C-A3C1-50D2F96B1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Antes de começarmos a criar nossos componentes filhos como o Header, o </a:t>
            </a:r>
            <a:r>
              <a:rPr lang="pt-BR" b="0" i="0" dirty="0" err="1">
                <a:solidFill>
                  <a:srgbClr val="656565"/>
                </a:solidFill>
                <a:effectLst/>
                <a:latin typeface="Roboto Slab" pitchFamily="2" charset="0"/>
              </a:rPr>
              <a:t>Footer</a:t>
            </a:r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, o Card e até mesmo a página </a:t>
            </a:r>
            <a:r>
              <a:rPr lang="pt-BR" b="0" i="0" dirty="0" err="1">
                <a:solidFill>
                  <a:srgbClr val="656565"/>
                </a:solidFill>
                <a:effectLst/>
                <a:latin typeface="Roboto Slab" pitchFamily="2" charset="0"/>
              </a:rPr>
              <a:t>HomePage</a:t>
            </a:r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, precisamos lembrar que eles farão parte de um componente maior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8478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0A171-8E78-F291-32CF-9855A895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Abra o arquivo app.js(pasta </a:t>
            </a:r>
            <a:r>
              <a:rPr lang="pt-BR" dirty="0" err="1"/>
              <a:t>src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5F0F70-AA0A-4E51-79AE-BFE286633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 dirty="0"/>
              <a:t>Apague todo o código gerado</a:t>
            </a:r>
          </a:p>
          <a:p>
            <a:r>
              <a:rPr lang="pt-BR" dirty="0"/>
              <a:t>E substitua</a:t>
            </a:r>
          </a:p>
          <a:p>
            <a:r>
              <a:rPr lang="en-US" sz="2900" dirty="0"/>
              <a:t>import React from 'react';</a:t>
            </a:r>
          </a:p>
          <a:p>
            <a:r>
              <a:rPr lang="en-US" sz="2900" dirty="0"/>
              <a:t>import './App.css';</a:t>
            </a:r>
          </a:p>
          <a:p>
            <a:endParaRPr lang="en-US" sz="2900" dirty="0"/>
          </a:p>
          <a:p>
            <a:r>
              <a:rPr lang="en-US" sz="2900" dirty="0"/>
              <a:t>function App() {</a:t>
            </a:r>
          </a:p>
          <a:p>
            <a:r>
              <a:rPr lang="en-US" sz="2900" dirty="0"/>
              <a:t>  return (</a:t>
            </a:r>
          </a:p>
          <a:p>
            <a:r>
              <a:rPr lang="en-US" sz="2900" dirty="0"/>
              <a:t>    &lt;div </a:t>
            </a:r>
            <a:r>
              <a:rPr lang="en-US" sz="2900" dirty="0" err="1"/>
              <a:t>className</a:t>
            </a:r>
            <a:r>
              <a:rPr lang="en-US" sz="2900" dirty="0"/>
              <a:t>="App"&gt;</a:t>
            </a:r>
          </a:p>
          <a:p>
            <a:endParaRPr lang="en-US" sz="2900" dirty="0"/>
          </a:p>
          <a:p>
            <a:r>
              <a:rPr lang="en-US" sz="2900" dirty="0"/>
              <a:t>    &lt;/div&gt;</a:t>
            </a:r>
          </a:p>
          <a:p>
            <a:r>
              <a:rPr lang="en-US" sz="2900" dirty="0"/>
              <a:t>  );</a:t>
            </a:r>
          </a:p>
          <a:p>
            <a:r>
              <a:rPr lang="en-US" sz="2900" dirty="0"/>
              <a:t>}</a:t>
            </a:r>
          </a:p>
          <a:p>
            <a:endParaRPr lang="en-US" sz="2900" dirty="0"/>
          </a:p>
          <a:p>
            <a:r>
              <a:rPr lang="en-US" sz="2900" dirty="0"/>
              <a:t>export default App;</a:t>
            </a:r>
            <a:endParaRPr lang="pt-BR" sz="2900" dirty="0"/>
          </a:p>
        </p:txBody>
      </p:sp>
    </p:spTree>
    <p:extLst>
      <p:ext uri="{BB962C8B-B14F-4D97-AF65-F5344CB8AC3E}">
        <p14:creationId xmlns:p14="http://schemas.microsoft.com/office/powerpoint/2010/main" val="701142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6DF36-3456-AEF8-75BA-93695365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componente header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673E0E-DF28-B9E7-93D5-9E072AFD0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 err="1"/>
              <a:t>organizar,crie</a:t>
            </a:r>
            <a:r>
              <a:rPr lang="pt-BR" dirty="0"/>
              <a:t> dentro do diretório scr. Dentro de header, adicione um arquivo (index.html)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8C9AE0-0C9E-BCA7-536C-93084A24B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205" y="3429000"/>
            <a:ext cx="47434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41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A7081-05FD-9D8C-197B-E5546FC2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“</a:t>
            </a:r>
            <a:r>
              <a:rPr lang="pt-BR" dirty="0" err="1"/>
              <a:t>codar</a:t>
            </a:r>
            <a:r>
              <a:rPr lang="pt-BR" dirty="0"/>
              <a:t>” o arquivo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DF78D6E-7D8B-616F-686B-AA7AE38BC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260" y="2009775"/>
            <a:ext cx="7601480" cy="4024313"/>
          </a:xfrm>
        </p:spPr>
      </p:pic>
    </p:spTree>
    <p:extLst>
      <p:ext uri="{BB962C8B-B14F-4D97-AF65-F5344CB8AC3E}">
        <p14:creationId xmlns:p14="http://schemas.microsoft.com/office/powerpoint/2010/main" val="2555667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7F652-FC04-E578-F2A6-1DBF95B5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4C582E-C412-9221-98FE-691CC527A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Sempre que formos criar um novo componente, ou seja, um elemento que vamos colocar na tela, precisamos importar o componente </a:t>
            </a:r>
            <a:r>
              <a:rPr lang="pt-BR" b="0" i="0" dirty="0" err="1">
                <a:solidFill>
                  <a:srgbClr val="656565"/>
                </a:solidFill>
                <a:effectLst/>
                <a:latin typeface="Roboto Mono" panose="00000009000000000000" pitchFamily="49" charset="0"/>
              </a:rPr>
              <a:t>React</a:t>
            </a:r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 da dependência </a:t>
            </a:r>
            <a:r>
              <a:rPr lang="pt-BR" b="0" i="0" dirty="0" err="1">
                <a:solidFill>
                  <a:srgbClr val="656565"/>
                </a:solidFill>
                <a:effectLst/>
                <a:latin typeface="Roboto Mono" panose="00000009000000000000" pitchFamily="49" charset="0"/>
              </a:rPr>
              <a:t>react</a:t>
            </a:r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.</a:t>
            </a:r>
          </a:p>
          <a:p>
            <a:pPr algn="l"/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Dessa forma o </a:t>
            </a:r>
            <a:r>
              <a:rPr lang="pt-BR" b="0" i="0" dirty="0" err="1">
                <a:solidFill>
                  <a:srgbClr val="656565"/>
                </a:solidFill>
                <a:effectLst/>
                <a:latin typeface="Roboto Slab" pitchFamily="2" charset="0"/>
              </a:rPr>
              <a:t>React</a:t>
            </a:r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 vai entender que esse código é um componente que será renderizado na tela. Isso é uma mecânica padrão da construção de componentes com </a:t>
            </a:r>
            <a:r>
              <a:rPr lang="pt-BR" b="0" i="0" dirty="0" err="1">
                <a:solidFill>
                  <a:srgbClr val="656565"/>
                </a:solidFill>
                <a:effectLst/>
                <a:latin typeface="Roboto Slab" pitchFamily="2" charset="0"/>
              </a:rPr>
              <a:t>React</a:t>
            </a:r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8813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3A8E9-975E-9F2C-9942-ECD34763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footer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75FCB76-6F5B-C94E-6A68-24DFCBEBA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565" y="3317080"/>
            <a:ext cx="5279335" cy="2487371"/>
          </a:xfrm>
        </p:spPr>
      </p:pic>
    </p:spTree>
    <p:extLst>
      <p:ext uri="{BB962C8B-B14F-4D97-AF65-F5344CB8AC3E}">
        <p14:creationId xmlns:p14="http://schemas.microsoft.com/office/powerpoint/2010/main" val="4056809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863B3-DFD8-55E9-3FF8-434AFD6D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index.js do </a:t>
            </a:r>
            <a:r>
              <a:rPr lang="pt-BR" dirty="0" err="1"/>
              <a:t>footer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F3EC68-10C3-0C3C-95BA-97990EC08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React from 'react';</a:t>
            </a:r>
          </a:p>
          <a:p>
            <a:endParaRPr lang="en-US" dirty="0"/>
          </a:p>
          <a:p>
            <a:r>
              <a:rPr lang="en-US" dirty="0"/>
              <a:t>export default function Footer() {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   &lt;footer&gt;</a:t>
            </a:r>
            <a:r>
              <a:rPr lang="en-US" dirty="0" err="1"/>
              <a:t>Desenvolvido</a:t>
            </a:r>
            <a:r>
              <a:rPr lang="en-US" dirty="0"/>
              <a:t> com React&lt;/footer&gt;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04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83F38-6FF7-71A9-7898-76169EDF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656565"/>
                </a:solidFill>
                <a:effectLst/>
                <a:latin typeface="Roboto Slab" pitchFamily="2" charset="0"/>
              </a:rPr>
              <a:t>Por que isso é útil?</a:t>
            </a:r>
            <a:br>
              <a:rPr lang="pt-BR" b="1" i="0" dirty="0">
                <a:solidFill>
                  <a:srgbClr val="656565"/>
                </a:solidFill>
                <a:effectLst/>
                <a:latin typeface="Roboto Slab" pitchFamily="2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78CA5B-920A-919D-3569-8C567CB1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Todo elemento visual no </a:t>
            </a:r>
            <a:r>
              <a:rPr lang="pt-BR" b="0" i="0" dirty="0" err="1">
                <a:solidFill>
                  <a:srgbClr val="656565"/>
                </a:solidFill>
                <a:effectLst/>
                <a:latin typeface="Roboto Slab" pitchFamily="2" charset="0"/>
              </a:rPr>
              <a:t>React</a:t>
            </a:r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 é um componente.</a:t>
            </a:r>
          </a:p>
          <a:p>
            <a:pPr algn="l"/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Utilizar componentes facilita na manutenção da aplicação já que dividimos um código inteiro em partes menores. Além de conseguirmos reaproveitar nosso código.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0446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31B1A-AB0D-A3FF-5753-D17E3795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Importando o header e </a:t>
            </a:r>
            <a:r>
              <a:rPr lang="pt-BR" dirty="0" err="1"/>
              <a:t>footer</a:t>
            </a:r>
            <a:r>
              <a:rPr lang="pt-BR" dirty="0"/>
              <a:t> no app.js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2B93D5E-24B7-0999-AB06-2B81C16CF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469" y="1915557"/>
            <a:ext cx="6508844" cy="4220200"/>
          </a:xfrm>
        </p:spPr>
      </p:pic>
    </p:spTree>
    <p:extLst>
      <p:ext uri="{BB962C8B-B14F-4D97-AF65-F5344CB8AC3E}">
        <p14:creationId xmlns:p14="http://schemas.microsoft.com/office/powerpoint/2010/main" val="746665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89B99-6C44-B275-15B8-D1DD46EF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 execução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361088C-38F5-44C3-F9D6-EBA449297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1950" y="3498056"/>
            <a:ext cx="3848100" cy="1047750"/>
          </a:xfrm>
        </p:spPr>
      </p:pic>
    </p:spTree>
    <p:extLst>
      <p:ext uri="{BB962C8B-B14F-4D97-AF65-F5344CB8AC3E}">
        <p14:creationId xmlns:p14="http://schemas.microsoft.com/office/powerpoint/2010/main" val="292950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D2BB-4AC3-F182-ED64-21AD61EA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card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8924BCE-FB33-978A-8525-2A7184897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99" y="2075419"/>
            <a:ext cx="2898913" cy="3331468"/>
          </a:xfrm>
        </p:spPr>
      </p:pic>
    </p:spTree>
    <p:extLst>
      <p:ext uri="{BB962C8B-B14F-4D97-AF65-F5344CB8AC3E}">
        <p14:creationId xmlns:p14="http://schemas.microsoft.com/office/powerpoint/2010/main" val="1740213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85A26-33F3-21CE-F3FE-4392A969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arquivo index.js da pasta card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3E8BC5D-02AE-58DF-2A86-DE5607BB7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139129"/>
            <a:ext cx="9906000" cy="3765604"/>
          </a:xfrm>
        </p:spPr>
      </p:pic>
    </p:spTree>
    <p:extLst>
      <p:ext uri="{BB962C8B-B14F-4D97-AF65-F5344CB8AC3E}">
        <p14:creationId xmlns:p14="http://schemas.microsoft.com/office/powerpoint/2010/main" val="754194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7B130-58FA-1979-E847-60FF6ACC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componente home </a:t>
            </a:r>
            <a:r>
              <a:rPr lang="pt-BR" dirty="0" err="1"/>
              <a:t>page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9E48B6-BD67-8BCB-3159-C5CD3598F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Crie uma pasta com o nome </a:t>
            </a:r>
            <a:r>
              <a:rPr lang="pt-BR" b="0" i="0" dirty="0" err="1">
                <a:solidFill>
                  <a:srgbClr val="656565"/>
                </a:solidFill>
                <a:effectLst/>
                <a:latin typeface="Roboto Mono" panose="00000009000000000000" pitchFamily="49" charset="0"/>
              </a:rPr>
              <a:t>HomePage</a:t>
            </a:r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 e dentro um arquivo chamado </a:t>
            </a:r>
            <a:r>
              <a:rPr lang="pt-BR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</a:rPr>
              <a:t>index.js</a:t>
            </a:r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 e insira o seguinte código no arquivo que acabamos de criar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0E298C-530F-6C56-BF3C-08A15EADA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53" y="3227940"/>
            <a:ext cx="61912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6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5016D-DDAA-F352-C780-84815296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i="0" dirty="0">
                <a:solidFill>
                  <a:srgbClr val="656565"/>
                </a:solidFill>
                <a:effectLst/>
                <a:latin typeface="Montserrat" panose="02000505000000020004" pitchFamily="2" charset="0"/>
              </a:rPr>
              <a:t>Importando </a:t>
            </a:r>
            <a:r>
              <a:rPr lang="pt-BR" b="1" i="0" dirty="0" err="1">
                <a:solidFill>
                  <a:srgbClr val="656565"/>
                </a:solidFill>
                <a:effectLst/>
                <a:latin typeface="Montserrat" panose="02000505000000020004" pitchFamily="2" charset="0"/>
              </a:rPr>
              <a:t>HomePage</a:t>
            </a:r>
            <a:r>
              <a:rPr lang="pt-BR" b="1" i="0" dirty="0">
                <a:solidFill>
                  <a:srgbClr val="656565"/>
                </a:solidFill>
                <a:effectLst/>
                <a:latin typeface="Montserrat" panose="02000505000000020004" pitchFamily="2" charset="0"/>
              </a:rPr>
              <a:t> em App</a:t>
            </a:r>
            <a:br>
              <a:rPr lang="pt-BR" b="1" i="0" dirty="0">
                <a:solidFill>
                  <a:srgbClr val="656565"/>
                </a:solidFill>
                <a:effectLst/>
                <a:latin typeface="Montserrat" panose="02000505000000020004" pitchFamily="2" charset="0"/>
              </a:rPr>
            </a:b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510DD27-45CD-1184-C5EB-A81E17BAB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585705"/>
            <a:ext cx="5383786" cy="4024313"/>
          </a:xfrm>
        </p:spPr>
      </p:pic>
    </p:spTree>
    <p:extLst>
      <p:ext uri="{BB962C8B-B14F-4D97-AF65-F5344CB8AC3E}">
        <p14:creationId xmlns:p14="http://schemas.microsoft.com/office/powerpoint/2010/main" val="2502825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4A99C-E431-0F15-9193-E0256EAD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Estilizando</a:t>
            </a:r>
            <a:br>
              <a:rPr lang="pt-BR" dirty="0"/>
            </a:br>
            <a:r>
              <a:rPr lang="pt-BR" dirty="0"/>
              <a:t>Editar o app.css( </a:t>
            </a:r>
            <a:r>
              <a:rPr lang="pt-BR" dirty="0" err="1"/>
              <a:t>css</a:t>
            </a:r>
            <a:r>
              <a:rPr lang="pt-BR" dirty="0"/>
              <a:t> do pai)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690D1E-11E7-2B8B-7614-DE31A8374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Apague todo conteúdo e adicione o conteúdo abaixo: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B7957B9-D544-41C3-B193-46C7708B9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62" y="2883528"/>
            <a:ext cx="58864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58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A039B78-AB0A-5CE0-9202-E652EDBD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endParaRPr lang="pt-B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0BC85B-A0C5-6E1B-2F62-91CFBAA72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>
            <a:normAutofit/>
          </a:bodyPr>
          <a:lstStyle/>
          <a:p>
            <a:r>
              <a:rPr lang="pt-BR" b="0" i="0">
                <a:effectLst/>
                <a:latin typeface="Roboto Slab" pitchFamily="2" charset="0"/>
              </a:rPr>
              <a:t>O estilo CSS será aplicado ao componente App pois ele, por padrão, já possui o atributo </a:t>
            </a:r>
            <a:r>
              <a:rPr lang="pt-BR" b="0" i="0" err="1">
                <a:effectLst/>
                <a:latin typeface="Roboto Mono" panose="00000009000000000000" pitchFamily="49" charset="0"/>
              </a:rPr>
              <a:t>className</a:t>
            </a:r>
            <a:r>
              <a:rPr lang="pt-BR" b="0" i="0">
                <a:effectLst/>
                <a:latin typeface="Roboto Slab" pitchFamily="2" charset="0"/>
              </a:rPr>
              <a:t> codificado com o nome da classe CSS </a:t>
            </a:r>
            <a:r>
              <a:rPr lang="pt-BR" b="0" i="0">
                <a:effectLst/>
                <a:latin typeface="Roboto Mono" panose="00000009000000000000" pitchFamily="49" charset="0"/>
              </a:rPr>
              <a:t>App</a:t>
            </a:r>
          </a:p>
          <a:p>
            <a:endParaRPr lang="pt-BR">
              <a:latin typeface="Roboto Mono" panose="00000009000000000000" pitchFamily="49" charset="0"/>
            </a:endParaRPr>
          </a:p>
          <a:p>
            <a:endParaRPr lang="pt-BR">
              <a:latin typeface="Roboto Mono" panose="00000009000000000000" pitchFamily="49" charset="0"/>
            </a:endParaRPr>
          </a:p>
          <a:p>
            <a:endParaRPr lang="pt-BR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A46583E7-6253-B0B1-5C3D-05D702DC3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437" y="2894276"/>
            <a:ext cx="5110163" cy="265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12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6C056-527E-95A9-53A0-B1F46992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estilo para cada componente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7C4930-D454-21A1-214B-DD65602B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b="1" i="0" dirty="0">
                <a:solidFill>
                  <a:srgbClr val="656565"/>
                </a:solidFill>
                <a:effectLst/>
                <a:latin typeface="Roboto Slab" pitchFamily="2" charset="0"/>
              </a:rPr>
              <a:t>Estilizando </a:t>
            </a:r>
            <a:r>
              <a:rPr lang="pt-BR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</a:rPr>
              <a:t>Header</a:t>
            </a:r>
            <a:endParaRPr lang="pt-BR" b="1" i="0" dirty="0">
              <a:solidFill>
                <a:srgbClr val="656565"/>
              </a:solidFill>
              <a:effectLst/>
              <a:latin typeface="Roboto Slab" pitchFamily="2" charset="0"/>
            </a:endParaRPr>
          </a:p>
          <a:p>
            <a:r>
              <a:rPr lang="pt-BR" dirty="0"/>
              <a:t>Criar um arquivo </a:t>
            </a:r>
            <a:r>
              <a:rPr lang="pt-BR" dirty="0" err="1"/>
              <a:t>css</a:t>
            </a:r>
            <a:r>
              <a:rPr lang="pt-BR" dirty="0"/>
              <a:t>( style.css) na pasta header</a:t>
            </a:r>
          </a:p>
          <a:p>
            <a:r>
              <a:rPr lang="pt-BR" dirty="0"/>
              <a:t>Vamos </a:t>
            </a:r>
            <a:r>
              <a:rPr lang="pt-BR" dirty="0" err="1"/>
              <a:t>restilizar</a:t>
            </a:r>
            <a:r>
              <a:rPr lang="pt-BR" dirty="0"/>
              <a:t> todo componente header</a:t>
            </a:r>
          </a:p>
          <a:p>
            <a:endParaRPr lang="pt-BR" sz="2900" dirty="0"/>
          </a:p>
          <a:p>
            <a:pPr marL="0" indent="0">
              <a:buNone/>
            </a:pPr>
            <a:r>
              <a:rPr lang="en-US" sz="2900" dirty="0"/>
              <a:t>header {</a:t>
            </a:r>
          </a:p>
          <a:p>
            <a:pPr marL="0" indent="0">
              <a:buNone/>
            </a:pPr>
            <a:r>
              <a:rPr lang="en-US" sz="2900" dirty="0"/>
              <a:t> background-color: #d34040;</a:t>
            </a:r>
          </a:p>
          <a:p>
            <a:pPr marL="0" indent="0">
              <a:buNone/>
            </a:pPr>
            <a:r>
              <a:rPr lang="en-US" sz="2900" dirty="0"/>
              <a:t> color: #fff;</a:t>
            </a:r>
          </a:p>
          <a:p>
            <a:pPr marL="0" indent="0">
              <a:buNone/>
            </a:pPr>
            <a:r>
              <a:rPr lang="en-US" sz="2900" dirty="0"/>
              <a:t> height: 60px;</a:t>
            </a:r>
          </a:p>
          <a:p>
            <a:pPr marL="0" indent="0">
              <a:buNone/>
            </a:pPr>
            <a:r>
              <a:rPr lang="en-US" sz="2900" dirty="0"/>
              <a:t> display: flex;</a:t>
            </a:r>
          </a:p>
          <a:p>
            <a:pPr marL="0" indent="0">
              <a:buNone/>
            </a:pPr>
            <a:r>
              <a:rPr lang="en-US" sz="2900" dirty="0"/>
              <a:t> justify-content: center;</a:t>
            </a:r>
          </a:p>
          <a:p>
            <a:pPr marL="0" indent="0">
              <a:buNone/>
            </a:pPr>
            <a:r>
              <a:rPr lang="en-US" sz="2900" dirty="0"/>
              <a:t> align-items: center;</a:t>
            </a:r>
          </a:p>
          <a:p>
            <a:pPr marL="0" indent="0">
              <a:buNone/>
            </a:pPr>
            <a:r>
              <a:rPr lang="en-US" sz="2900" dirty="0"/>
              <a:t>}</a:t>
            </a:r>
            <a:endParaRPr lang="pt-BR" sz="2900" dirty="0"/>
          </a:p>
        </p:txBody>
      </p:sp>
    </p:spTree>
    <p:extLst>
      <p:ext uri="{BB962C8B-B14F-4D97-AF65-F5344CB8AC3E}">
        <p14:creationId xmlns:p14="http://schemas.microsoft.com/office/powerpoint/2010/main" val="841024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45F44-0BDE-F4C3-CBC1-10653535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o </a:t>
            </a:r>
            <a:r>
              <a:rPr lang="pt-BR" dirty="0" err="1"/>
              <a:t>css</a:t>
            </a:r>
            <a:r>
              <a:rPr lang="pt-BR" dirty="0"/>
              <a:t> dentro do header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B8029-5EFD-4B3A-CA7F-9FA7D6861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Abra o arquivo </a:t>
            </a:r>
            <a:r>
              <a:rPr lang="pt-BR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</a:rPr>
              <a:t>index.js</a:t>
            </a:r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 do diretório </a:t>
            </a:r>
            <a:r>
              <a:rPr lang="pt-BR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</a:rPr>
              <a:t>Header</a:t>
            </a:r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 e insira o </a:t>
            </a:r>
            <a:r>
              <a:rPr lang="pt-BR" b="1" i="0" dirty="0">
                <a:solidFill>
                  <a:srgbClr val="656565"/>
                </a:solidFill>
                <a:effectLst/>
                <a:latin typeface="Roboto Slab" pitchFamily="2" charset="0"/>
              </a:rPr>
              <a:t>Código</a:t>
            </a:r>
          </a:p>
          <a:p>
            <a:endParaRPr lang="pt-BR" b="1" dirty="0">
              <a:solidFill>
                <a:srgbClr val="656565"/>
              </a:solidFill>
              <a:latin typeface="Roboto Slab" pitchFamily="2" charset="0"/>
            </a:endParaRPr>
          </a:p>
          <a:p>
            <a:pPr marL="0" indent="0">
              <a:buNone/>
            </a:pPr>
            <a:r>
              <a:rPr lang="pt-BR" sz="3300" dirty="0" err="1"/>
              <a:t>import</a:t>
            </a:r>
            <a:r>
              <a:rPr lang="pt-BR" sz="3300" dirty="0"/>
              <a:t> </a:t>
            </a:r>
            <a:r>
              <a:rPr lang="pt-BR" sz="3300" dirty="0" err="1"/>
              <a:t>React</a:t>
            </a:r>
            <a:r>
              <a:rPr lang="pt-BR" sz="3300" dirty="0"/>
              <a:t> </a:t>
            </a:r>
            <a:r>
              <a:rPr lang="pt-BR" sz="3300" dirty="0" err="1"/>
              <a:t>from</a:t>
            </a:r>
            <a:r>
              <a:rPr lang="pt-BR" sz="3300" dirty="0"/>
              <a:t> '</a:t>
            </a:r>
            <a:r>
              <a:rPr lang="pt-BR" sz="3300" dirty="0" err="1"/>
              <a:t>react</a:t>
            </a:r>
            <a:r>
              <a:rPr lang="pt-BR" sz="3300" dirty="0"/>
              <a:t>';</a:t>
            </a:r>
          </a:p>
          <a:p>
            <a:pPr marL="0" indent="0">
              <a:buNone/>
            </a:pPr>
            <a:r>
              <a:rPr lang="pt-BR" sz="3300" dirty="0" err="1"/>
              <a:t>import</a:t>
            </a:r>
            <a:r>
              <a:rPr lang="pt-BR" sz="3300" dirty="0"/>
              <a:t> './style.css';</a:t>
            </a:r>
          </a:p>
          <a:p>
            <a:pPr marL="0" indent="0">
              <a:buNone/>
            </a:pPr>
            <a:endParaRPr lang="pt-BR" sz="3300" dirty="0"/>
          </a:p>
          <a:p>
            <a:pPr marL="0" indent="0">
              <a:buNone/>
            </a:pPr>
            <a:r>
              <a:rPr lang="pt-BR" sz="3300" dirty="0" err="1"/>
              <a:t>function</a:t>
            </a:r>
            <a:r>
              <a:rPr lang="pt-BR" sz="3300" dirty="0"/>
              <a:t> Header() {</a:t>
            </a:r>
          </a:p>
          <a:p>
            <a:pPr marL="0" indent="0">
              <a:buNone/>
            </a:pPr>
            <a:r>
              <a:rPr lang="pt-BR" sz="3300" dirty="0"/>
              <a:t>  </a:t>
            </a:r>
            <a:r>
              <a:rPr lang="pt-BR" sz="3300" dirty="0" err="1"/>
              <a:t>return</a:t>
            </a:r>
            <a:r>
              <a:rPr lang="pt-BR" sz="3300" dirty="0"/>
              <a:t> (</a:t>
            </a:r>
          </a:p>
          <a:p>
            <a:pPr marL="0" indent="0">
              <a:buNone/>
            </a:pPr>
            <a:r>
              <a:rPr lang="pt-BR" sz="3300" dirty="0"/>
              <a:t>    &lt;header&gt;Trabalhando com componentes&lt;/header&gt;</a:t>
            </a:r>
          </a:p>
          <a:p>
            <a:pPr marL="0" indent="0">
              <a:buNone/>
            </a:pPr>
            <a:r>
              <a:rPr lang="pt-BR" sz="3300" dirty="0"/>
              <a:t>  );</a:t>
            </a:r>
          </a:p>
          <a:p>
            <a:pPr marL="0" indent="0">
              <a:buNone/>
            </a:pPr>
            <a:r>
              <a:rPr lang="pt-BR" sz="3300" dirty="0"/>
              <a:t>}</a:t>
            </a:r>
          </a:p>
          <a:p>
            <a:pPr marL="0" indent="0">
              <a:buNone/>
            </a:pPr>
            <a:endParaRPr lang="pt-BR" sz="3300" dirty="0"/>
          </a:p>
          <a:p>
            <a:pPr marL="0" indent="0">
              <a:buNone/>
            </a:pPr>
            <a:r>
              <a:rPr lang="pt-BR" sz="3300" dirty="0" err="1"/>
              <a:t>export</a:t>
            </a:r>
            <a:r>
              <a:rPr lang="pt-BR" sz="3300" dirty="0"/>
              <a:t> default Header;</a:t>
            </a:r>
          </a:p>
        </p:txBody>
      </p:sp>
    </p:spTree>
    <p:extLst>
      <p:ext uri="{BB962C8B-B14F-4D97-AF65-F5344CB8AC3E}">
        <p14:creationId xmlns:p14="http://schemas.microsoft.com/office/powerpoint/2010/main" val="49019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C290477-F150-188E-968F-FCE8DD8B0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612" b="110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27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53774-8D29-0CA3-1D6F-289BB7FA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656565"/>
                </a:solidFill>
                <a:effectLst/>
                <a:latin typeface="Roboto Slab" pitchFamily="2" charset="0"/>
              </a:rPr>
              <a:t>Estilizando </a:t>
            </a:r>
            <a:r>
              <a:rPr lang="pt-BR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</a:rPr>
              <a:t>Card</a:t>
            </a:r>
            <a:br>
              <a:rPr lang="pt-BR" b="1" i="0" dirty="0">
                <a:solidFill>
                  <a:srgbClr val="656565"/>
                </a:solidFill>
                <a:effectLst/>
                <a:latin typeface="Roboto Slab" pitchFamily="2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BFF54D-2DA3-3C9F-603C-B8FB8D42D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Criar um arquivo style.css dentro da pasta card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2600" dirty="0"/>
              <a:t>.card-container {</a:t>
            </a:r>
          </a:p>
          <a:p>
            <a:pPr marL="0" indent="0">
              <a:buNone/>
            </a:pPr>
            <a:r>
              <a:rPr lang="pt-BR" sz="2600" dirty="0"/>
              <a:t>  </a:t>
            </a:r>
            <a:r>
              <a:rPr lang="pt-BR" sz="2600" dirty="0" err="1"/>
              <a:t>border</a:t>
            </a:r>
            <a:r>
              <a:rPr lang="pt-BR" sz="2600" dirty="0"/>
              <a:t>: 1px </a:t>
            </a:r>
            <a:r>
              <a:rPr lang="pt-BR" sz="2600" dirty="0" err="1"/>
              <a:t>solid</a:t>
            </a:r>
            <a:r>
              <a:rPr lang="pt-BR" sz="2600" dirty="0"/>
              <a:t> #d5d5d5;</a:t>
            </a:r>
          </a:p>
          <a:p>
            <a:pPr marL="0" indent="0">
              <a:buNone/>
            </a:pPr>
            <a:r>
              <a:rPr lang="pt-BR" sz="2600" dirty="0"/>
              <a:t>  </a:t>
            </a:r>
            <a:r>
              <a:rPr lang="pt-BR" sz="2600" dirty="0" err="1"/>
              <a:t>border-radius</a:t>
            </a:r>
            <a:r>
              <a:rPr lang="pt-BR" sz="2600" dirty="0"/>
              <a:t>: 4px;</a:t>
            </a:r>
          </a:p>
          <a:p>
            <a:pPr marL="0" indent="0">
              <a:buNone/>
            </a:pPr>
            <a:r>
              <a:rPr lang="pt-BR" sz="2600" dirty="0"/>
              <a:t>  </a:t>
            </a:r>
            <a:r>
              <a:rPr lang="pt-BR" sz="2600" dirty="0" err="1"/>
              <a:t>width</a:t>
            </a:r>
            <a:r>
              <a:rPr lang="pt-BR" sz="2600" dirty="0"/>
              <a:t>: 200px;</a:t>
            </a:r>
          </a:p>
          <a:p>
            <a:pPr marL="0" indent="0">
              <a:buNone/>
            </a:pPr>
            <a:r>
              <a:rPr lang="pt-BR" sz="2600" dirty="0"/>
              <a:t>  </a:t>
            </a:r>
            <a:r>
              <a:rPr lang="pt-BR" sz="2600" dirty="0" err="1"/>
              <a:t>height</a:t>
            </a:r>
            <a:r>
              <a:rPr lang="pt-BR" sz="2600" dirty="0"/>
              <a:t>: 200px;</a:t>
            </a:r>
          </a:p>
          <a:p>
            <a:pPr marL="0" indent="0">
              <a:buNone/>
            </a:pPr>
            <a:r>
              <a:rPr lang="pt-BR" sz="2600" dirty="0"/>
              <a:t>  background-color:#f1f1f1;</a:t>
            </a:r>
          </a:p>
          <a:p>
            <a:pPr marL="0" indent="0">
              <a:buNone/>
            </a:pPr>
            <a:r>
              <a:rPr lang="pt-BR" sz="2600" dirty="0"/>
              <a:t>  </a:t>
            </a:r>
            <a:r>
              <a:rPr lang="pt-BR" sz="2600" dirty="0" err="1"/>
              <a:t>margin</a:t>
            </a:r>
            <a:r>
              <a:rPr lang="pt-BR" sz="2600" dirty="0"/>
              <a:t>: 10px;</a:t>
            </a:r>
          </a:p>
          <a:p>
            <a:pPr marL="0" indent="0">
              <a:buNone/>
            </a:pPr>
            <a:r>
              <a:rPr lang="pt-BR" sz="2600" dirty="0"/>
              <a:t>  </a:t>
            </a:r>
            <a:r>
              <a:rPr lang="pt-BR" sz="2600" dirty="0" err="1"/>
              <a:t>padding</a:t>
            </a:r>
            <a:r>
              <a:rPr lang="pt-BR" sz="2600" dirty="0"/>
              <a:t>: 10px</a:t>
            </a:r>
          </a:p>
          <a:p>
            <a:pPr marL="0" indent="0">
              <a:buNone/>
            </a:pPr>
            <a:r>
              <a:rPr lang="pt-BR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5666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7ECBE-D8AE-7CF1-185F-908EC328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Importando dento do card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35DB760-3323-A392-CBC1-572B8C1E8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012" y="2164556"/>
            <a:ext cx="9705975" cy="3714750"/>
          </a:xfrm>
        </p:spPr>
      </p:pic>
    </p:spTree>
    <p:extLst>
      <p:ext uri="{BB962C8B-B14F-4D97-AF65-F5344CB8AC3E}">
        <p14:creationId xmlns:p14="http://schemas.microsoft.com/office/powerpoint/2010/main" val="7515454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901B9-CDD1-87BD-6AB4-B55EC939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um arquivo style.css dentro da pasta homepage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59E795-4F6A-2077-C8FE-AA328A0E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.home-</a:t>
            </a:r>
            <a:r>
              <a:rPr lang="pt-BR" dirty="0" err="1"/>
              <a:t>page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display: </a:t>
            </a:r>
            <a:r>
              <a:rPr lang="pt-BR" dirty="0" err="1"/>
              <a:t>flex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justify-content</a:t>
            </a:r>
            <a:r>
              <a:rPr lang="pt-BR" dirty="0"/>
              <a:t>: center;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align-items</a:t>
            </a:r>
            <a:r>
              <a:rPr lang="pt-BR" dirty="0"/>
              <a:t>: center;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flex</a:t>
            </a:r>
            <a:r>
              <a:rPr lang="pt-BR" dirty="0"/>
              <a:t>-wrap: wrap;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margin</a:t>
            </a:r>
            <a:r>
              <a:rPr lang="pt-BR" dirty="0"/>
              <a:t>: 0 auto;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90372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3526C-1D58-3CF5-72AF-D2235AEB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3381D0-92C3-F5D5-ED3F-065D8633C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arquivo index.js da homepage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74B418-F4C8-A102-3716-F2D31091F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58" y="2486025"/>
            <a:ext cx="63150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954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19F0B-E7A0-3B55-DCB6-6E0144C2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Estilizando o </a:t>
            </a:r>
            <a:r>
              <a:rPr lang="pt-BR" dirty="0" err="1"/>
              <a:t>footer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8D815-27DF-B5E3-D205-E2350128C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Criar um arquivo </a:t>
            </a:r>
            <a:r>
              <a:rPr lang="pt-BR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</a:rPr>
              <a:t>style.css dentro da pasta </a:t>
            </a:r>
            <a:r>
              <a:rPr lang="pt-BR" b="0" i="0" dirty="0" err="1">
                <a:solidFill>
                  <a:srgbClr val="656565"/>
                </a:solidFill>
                <a:effectLst/>
                <a:latin typeface="Roboto Mono" panose="00000009000000000000" pitchFamily="49" charset="0"/>
              </a:rPr>
              <a:t>footer</a:t>
            </a:r>
            <a:endParaRPr lang="pt-BR" b="0" i="0" dirty="0">
              <a:solidFill>
                <a:srgbClr val="656565"/>
              </a:solidFill>
              <a:effectLst/>
              <a:latin typeface="Roboto Mono" panose="00000009000000000000" pitchFamily="49" charset="0"/>
            </a:endParaRPr>
          </a:p>
          <a:p>
            <a:pPr marL="0" indent="0">
              <a:buNone/>
            </a:pPr>
            <a:r>
              <a:rPr lang="en-US" b="1" dirty="0"/>
              <a:t>footer {</a:t>
            </a:r>
          </a:p>
          <a:p>
            <a:pPr marL="0" indent="0">
              <a:buNone/>
            </a:pPr>
            <a:r>
              <a:rPr lang="en-US" b="1" dirty="0"/>
              <a:t>    background-color: #d34040;</a:t>
            </a:r>
          </a:p>
          <a:p>
            <a:pPr marL="0" indent="0">
              <a:buNone/>
            </a:pPr>
            <a:r>
              <a:rPr lang="en-US" b="1" dirty="0"/>
              <a:t>    color: #fff;</a:t>
            </a:r>
          </a:p>
          <a:p>
            <a:pPr marL="0" indent="0">
              <a:buNone/>
            </a:pPr>
            <a:r>
              <a:rPr lang="en-US" b="1" dirty="0"/>
              <a:t>    height: 30px;</a:t>
            </a:r>
          </a:p>
          <a:p>
            <a:pPr marL="0" indent="0">
              <a:buNone/>
            </a:pPr>
            <a:r>
              <a:rPr lang="en-US" b="1" dirty="0"/>
              <a:t>    display: flex;</a:t>
            </a:r>
          </a:p>
          <a:p>
            <a:pPr marL="0" indent="0">
              <a:buNone/>
            </a:pPr>
            <a:r>
              <a:rPr lang="en-US" b="1" dirty="0"/>
              <a:t>    justify-content: center;</a:t>
            </a:r>
          </a:p>
          <a:p>
            <a:pPr marL="0" indent="0">
              <a:buNone/>
            </a:pPr>
            <a:r>
              <a:rPr lang="en-US" b="1" dirty="0"/>
              <a:t>    align-items: center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110578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343A3-873D-12ED-9611-984AB87D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Editando o index.js do </a:t>
            </a:r>
            <a:r>
              <a:rPr lang="pt-BR" dirty="0" err="1"/>
              <a:t>footer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9385D41-CBD5-4FC8-04FA-FA24FB0AD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026" y="1750391"/>
            <a:ext cx="7734300" cy="3267075"/>
          </a:xfrm>
        </p:spPr>
      </p:pic>
    </p:spTree>
    <p:extLst>
      <p:ext uri="{BB962C8B-B14F-4D97-AF65-F5344CB8AC3E}">
        <p14:creationId xmlns:p14="http://schemas.microsoft.com/office/powerpoint/2010/main" val="215200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5E586-D9E8-49B0-75A7-6495E88E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219FC27-D2FF-F1EA-EAD5-6FACA81F4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987" y="2009775"/>
            <a:ext cx="6796025" cy="4024313"/>
          </a:xfrm>
        </p:spPr>
      </p:pic>
    </p:spTree>
    <p:extLst>
      <p:ext uri="{BB962C8B-B14F-4D97-AF65-F5344CB8AC3E}">
        <p14:creationId xmlns:p14="http://schemas.microsoft.com/office/powerpoint/2010/main" val="248837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9964B-9EA9-2624-8141-343AB167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i="0" dirty="0">
                <a:solidFill>
                  <a:srgbClr val="656565"/>
                </a:solidFill>
                <a:effectLst/>
                <a:latin typeface="Montserrat" panose="02000505000000020004" pitchFamily="2" charset="0"/>
              </a:rPr>
              <a:t>Importação e exportação de componentes</a:t>
            </a:r>
            <a:br>
              <a:rPr lang="pt-BR" b="1" i="0" dirty="0">
                <a:solidFill>
                  <a:srgbClr val="656565"/>
                </a:solidFill>
                <a:effectLst/>
                <a:latin typeface="Montserrat" panose="02000505000000020004" pitchFamily="2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1B0EBD-CB99-0D86-C2E9-9E067C4C5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Criar nossa primeira aplicação em </a:t>
            </a:r>
            <a:r>
              <a:rPr lang="pt-BR" b="0" i="0" dirty="0" err="1">
                <a:solidFill>
                  <a:srgbClr val="656565"/>
                </a:solidFill>
                <a:effectLst/>
                <a:latin typeface="Roboto Slab" pitchFamily="2" charset="0"/>
              </a:rPr>
              <a:t>React</a:t>
            </a:r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 significa, basicamente, criar nossos primeiros componentes ‘filho’ e depois ‘importá-los’ para dentro do componente principal ‘pai’ - o componente inicial que representa toda a página (lembrando que neste exemplo temos apenas uma página).</a:t>
            </a:r>
          </a:p>
          <a:p>
            <a:endParaRPr lang="pt-BR" dirty="0">
              <a:solidFill>
                <a:srgbClr val="656565"/>
              </a:solidFill>
              <a:latin typeface="Roboto Slab" pitchFamily="2" charset="0"/>
            </a:endParaRPr>
          </a:p>
          <a:p>
            <a:r>
              <a:rPr lang="pt-BR" b="0" i="0" dirty="0">
                <a:solidFill>
                  <a:srgbClr val="707070"/>
                </a:solidFill>
                <a:effectLst/>
                <a:latin typeface="Roboto Slab" pitchFamily="2" charset="0"/>
              </a:rPr>
              <a:t>Precisamos saber como criar, importar e exportar componentes para trabalhar com </a:t>
            </a:r>
            <a:r>
              <a:rPr lang="pt-BR" b="0" i="0" dirty="0" err="1">
                <a:solidFill>
                  <a:srgbClr val="707070"/>
                </a:solidFill>
                <a:effectLst/>
                <a:latin typeface="Roboto Slab" pitchFamily="2" charset="0"/>
              </a:rPr>
              <a:t>React</a:t>
            </a:r>
            <a:r>
              <a:rPr lang="pt-BR" b="0" i="0" dirty="0">
                <a:solidFill>
                  <a:srgbClr val="707070"/>
                </a:solidFill>
                <a:effectLst/>
                <a:latin typeface="Roboto Slab" pitchFamily="2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77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2FE8A-379D-9676-798A-B94A3CE4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2BCC6C-8EB7-A811-A220-A2197CC26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Primeiro você vai codificar o seu componente (por exemplo, um botão na tela);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Com o componente codificado, o segundo passo é </a:t>
            </a:r>
            <a:r>
              <a:rPr lang="pt-BR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</a:rPr>
              <a:t>exportar</a:t>
            </a:r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 esse componente - o que significa deixá-lo </a:t>
            </a:r>
            <a:r>
              <a:rPr lang="pt-BR" b="0" i="0" dirty="0">
                <a:solidFill>
                  <a:srgbClr val="656565"/>
                </a:solidFill>
                <a:effectLst/>
                <a:latin typeface="Roboto Mono" panose="00000009000000000000" pitchFamily="49" charset="0"/>
              </a:rPr>
              <a:t>exposto</a:t>
            </a:r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 para que possa ser usado na sua página;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Por último você vai ‘importar’ o componente previamente exposto e dessa forma apresentá-lo na tela.</a:t>
            </a:r>
          </a:p>
          <a:p>
            <a:pPr algn="l"/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Em termos mais técnicos: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Criar o componente filho;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Exportar o componente filho;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656565"/>
                </a:solidFill>
                <a:effectLst/>
                <a:latin typeface="Roboto Slab" pitchFamily="2" charset="0"/>
              </a:rPr>
              <a:t>Importar o componente filho dentro do componente pai (neste exemplo na própria página).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92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0CEBC-4449-EEB4-44EB-ECB27833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94E51EC-5323-AF6B-2C94-53D4798AC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018" y="1915557"/>
            <a:ext cx="7106605" cy="4024313"/>
          </a:xfrm>
        </p:spPr>
      </p:pic>
    </p:spTree>
    <p:extLst>
      <p:ext uri="{BB962C8B-B14F-4D97-AF65-F5344CB8AC3E}">
        <p14:creationId xmlns:p14="http://schemas.microsoft.com/office/powerpoint/2010/main" val="89243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0A150-B31D-A6CC-55A1-FD3ED096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1604D31-11D9-32FC-7FD8-A507B3FC7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164" y="2009775"/>
            <a:ext cx="7133671" cy="4024313"/>
          </a:xfrm>
        </p:spPr>
      </p:pic>
    </p:spTree>
    <p:extLst>
      <p:ext uri="{BB962C8B-B14F-4D97-AF65-F5344CB8AC3E}">
        <p14:creationId xmlns:p14="http://schemas.microsoft.com/office/powerpoint/2010/main" val="244975386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301B27"/>
      </a:dk2>
      <a:lt2>
        <a:srgbClr val="F0F3F3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7C55C6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1025</Words>
  <Application>Microsoft Office PowerPoint</Application>
  <PresentationFormat>Widescreen</PresentationFormat>
  <Paragraphs>138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2" baseType="lpstr">
      <vt:lpstr>Arial</vt:lpstr>
      <vt:lpstr>Montserrat</vt:lpstr>
      <vt:lpstr>Roboto Mono</vt:lpstr>
      <vt:lpstr>Roboto Slab</vt:lpstr>
      <vt:lpstr>Univers Condensed Light</vt:lpstr>
      <vt:lpstr>Walbaum Display Light</vt:lpstr>
      <vt:lpstr>AngleLinesVTI</vt:lpstr>
      <vt:lpstr>Criando componentes</vt:lpstr>
      <vt:lpstr>Apresentação do PowerPoint</vt:lpstr>
      <vt:lpstr>Por que isso é útil? </vt:lpstr>
      <vt:lpstr>Apresentação do PowerPoint</vt:lpstr>
      <vt:lpstr>exemplo</vt:lpstr>
      <vt:lpstr>Importação e exportação de componentes </vt:lpstr>
      <vt:lpstr>passos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Portanto:</vt:lpstr>
      <vt:lpstr>Componente criado</vt:lpstr>
      <vt:lpstr>Apresentação do PowerPoint</vt:lpstr>
      <vt:lpstr>Como esta dividido o app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relembrando</vt:lpstr>
      <vt:lpstr>Preparando o componente pai(app.js)</vt:lpstr>
      <vt:lpstr>Abra o arquivo app.js(pasta src)</vt:lpstr>
      <vt:lpstr>Criando um componente header</vt:lpstr>
      <vt:lpstr>Vamos “codar” o arquivo</vt:lpstr>
      <vt:lpstr>entendendo</vt:lpstr>
      <vt:lpstr>footer</vt:lpstr>
      <vt:lpstr>No index.js do footer</vt:lpstr>
      <vt:lpstr>Importando o header e footer no app.js</vt:lpstr>
      <vt:lpstr>Em execução</vt:lpstr>
      <vt:lpstr>Criando o card</vt:lpstr>
      <vt:lpstr>No arquivo index.js da pasta card</vt:lpstr>
      <vt:lpstr>Criando o componente home page</vt:lpstr>
      <vt:lpstr>Importando HomePage em App </vt:lpstr>
      <vt:lpstr>Estilizando Editar o app.css( css do pai)</vt:lpstr>
      <vt:lpstr>Apresentação do PowerPoint</vt:lpstr>
      <vt:lpstr>Criando um estilo para cada componente</vt:lpstr>
      <vt:lpstr>Adicionando o css dentro do header</vt:lpstr>
      <vt:lpstr>Estilizando Card </vt:lpstr>
      <vt:lpstr>Importando dento do card</vt:lpstr>
      <vt:lpstr>Criar um arquivo style.css dentro da pasta homepage</vt:lpstr>
      <vt:lpstr>Apresentação do PowerPoint</vt:lpstr>
      <vt:lpstr>Estilizando o footer</vt:lpstr>
      <vt:lpstr>Editando o index.js do footer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componentes</dc:title>
  <dc:creator>Luis Alexandre de Oliveira</dc:creator>
  <cp:lastModifiedBy>Luis Alexandre de Oliveira</cp:lastModifiedBy>
  <cp:revision>3</cp:revision>
  <dcterms:created xsi:type="dcterms:W3CDTF">2023-02-28T12:25:50Z</dcterms:created>
  <dcterms:modified xsi:type="dcterms:W3CDTF">2023-03-01T00:19:40Z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380b4d-8a71-4241-982c-3816ad3ce8fc_Enabled">
    <vt:lpwstr>true</vt:lpwstr>
  </property>
  <property fmtid="{D5CDD505-2E9C-101B-9397-08002B2CF9AE}" pid="3" name="MSIP_Label_ff380b4d-8a71-4241-982c-3816ad3ce8fc_SetDate">
    <vt:lpwstr>2023-02-28T12:25:50Z</vt:lpwstr>
  </property>
  <property fmtid="{D5CDD505-2E9C-101B-9397-08002B2CF9AE}" pid="4" name="MSIP_Label_ff380b4d-8a71-4241-982c-3816ad3ce8fc_Method">
    <vt:lpwstr>Standard</vt:lpwstr>
  </property>
  <property fmtid="{D5CDD505-2E9C-101B-9397-08002B2CF9AE}" pid="5" name="MSIP_Label_ff380b4d-8a71-4241-982c-3816ad3ce8fc_Name">
    <vt:lpwstr>defa4170-0d19-0005-0004-bc88714345d2</vt:lpwstr>
  </property>
  <property fmtid="{D5CDD505-2E9C-101B-9397-08002B2CF9AE}" pid="6" name="MSIP_Label_ff380b4d-8a71-4241-982c-3816ad3ce8fc_SiteId">
    <vt:lpwstr>eabe64c5-68f5-4a76-8301-9577a679e449</vt:lpwstr>
  </property>
  <property fmtid="{D5CDD505-2E9C-101B-9397-08002B2CF9AE}" pid="7" name="MSIP_Label_ff380b4d-8a71-4241-982c-3816ad3ce8fc_ActionId">
    <vt:lpwstr>2a2e20f2-dc29-40b5-a486-9cc1094eef61</vt:lpwstr>
  </property>
  <property fmtid="{D5CDD505-2E9C-101B-9397-08002B2CF9AE}" pid="8" name="MSIP_Label_ff380b4d-8a71-4241-982c-3816ad3ce8fc_ContentBits">
    <vt:lpwstr>0</vt:lpwstr>
  </property>
</Properties>
</file>