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185900" cy="2010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332">
          <p15:clr>
            <a:srgbClr val="A4A3A4"/>
          </p15:clr>
        </p15:guide>
        <p15:guide id="2" pos="4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373" autoAdjust="0"/>
    <p:restoredTop sz="94660"/>
  </p:normalViewPr>
  <p:slideViewPr>
    <p:cSldViewPr snapToGrid="0">
      <p:cViewPr>
        <p:scale>
          <a:sx n="115" d="100"/>
          <a:sy n="115" d="100"/>
        </p:scale>
        <p:origin x="2724" y="9102"/>
      </p:cViewPr>
      <p:guideLst>
        <p:guide orient="horz" pos="6332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3943" y="3290186"/>
            <a:ext cx="12058015" cy="6999205"/>
          </a:xfrm>
        </p:spPr>
        <p:txBody>
          <a:bodyPr anchor="b"/>
          <a:lstStyle>
            <a:lvl1pPr algn="ctr">
              <a:defRPr sz="930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238" y="10559308"/>
            <a:ext cx="10639425" cy="4853836"/>
          </a:xfrm>
        </p:spPr>
        <p:txBody>
          <a:bodyPr/>
          <a:lstStyle>
            <a:lvl1pPr marL="0" indent="0" algn="ctr">
              <a:buNone/>
              <a:defRPr sz="3723"/>
            </a:lvl1pPr>
            <a:lvl2pPr marL="709300" indent="0" algn="ctr">
              <a:buNone/>
              <a:defRPr sz="3103"/>
            </a:lvl2pPr>
            <a:lvl3pPr marL="1418600" indent="0" algn="ctr">
              <a:buNone/>
              <a:defRPr sz="2793"/>
            </a:lvl3pPr>
            <a:lvl4pPr marL="2127900" indent="0" algn="ctr">
              <a:buNone/>
              <a:defRPr sz="2482"/>
            </a:lvl4pPr>
            <a:lvl5pPr marL="2837200" indent="0" algn="ctr">
              <a:buNone/>
              <a:defRPr sz="2482"/>
            </a:lvl5pPr>
            <a:lvl6pPr marL="3546500" indent="0" algn="ctr">
              <a:buNone/>
              <a:defRPr sz="2482"/>
            </a:lvl6pPr>
            <a:lvl7pPr marL="4255800" indent="0" algn="ctr">
              <a:buNone/>
              <a:defRPr sz="2482"/>
            </a:lvl7pPr>
            <a:lvl8pPr marL="4965101" indent="0" algn="ctr">
              <a:buNone/>
              <a:defRPr sz="2482"/>
            </a:lvl8pPr>
            <a:lvl9pPr marL="5674401" indent="0" algn="ctr">
              <a:buNone/>
              <a:defRPr sz="248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264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804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51785" y="1070357"/>
            <a:ext cx="3058835" cy="1703729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282" y="1070357"/>
            <a:ext cx="8999180" cy="1703729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9912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384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93" y="5012070"/>
            <a:ext cx="12235339" cy="8362746"/>
          </a:xfrm>
        </p:spPr>
        <p:txBody>
          <a:bodyPr anchor="b"/>
          <a:lstStyle>
            <a:lvl1pPr>
              <a:defRPr sz="930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893" y="13453930"/>
            <a:ext cx="12235339" cy="4397770"/>
          </a:xfrm>
        </p:spPr>
        <p:txBody>
          <a:bodyPr/>
          <a:lstStyle>
            <a:lvl1pPr marL="0" indent="0">
              <a:buNone/>
              <a:defRPr sz="3723">
                <a:solidFill>
                  <a:schemeClr val="tx1"/>
                </a:solidFill>
              </a:defRPr>
            </a:lvl1pPr>
            <a:lvl2pPr marL="709300" indent="0">
              <a:buNone/>
              <a:defRPr sz="3103">
                <a:solidFill>
                  <a:schemeClr val="tx1">
                    <a:tint val="75000"/>
                  </a:schemeClr>
                </a:solidFill>
              </a:defRPr>
            </a:lvl2pPr>
            <a:lvl3pPr marL="1418600" indent="0">
              <a:buNone/>
              <a:defRPr sz="2793">
                <a:solidFill>
                  <a:schemeClr val="tx1">
                    <a:tint val="75000"/>
                  </a:schemeClr>
                </a:solidFill>
              </a:defRPr>
            </a:lvl3pPr>
            <a:lvl4pPr marL="2127900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4pPr>
            <a:lvl5pPr marL="2837200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5pPr>
            <a:lvl6pPr marL="3546500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6pPr>
            <a:lvl7pPr marL="4255800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7pPr>
            <a:lvl8pPr marL="4965101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8pPr>
            <a:lvl9pPr marL="5674401" indent="0">
              <a:buNone/>
              <a:defRPr sz="24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670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280" y="5351786"/>
            <a:ext cx="6029008" cy="127558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1612" y="5351786"/>
            <a:ext cx="6029008" cy="1275586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067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1070362"/>
            <a:ext cx="12235339" cy="38858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130" y="4928298"/>
            <a:ext cx="6001300" cy="2415283"/>
          </a:xfrm>
        </p:spPr>
        <p:txBody>
          <a:bodyPr anchor="b"/>
          <a:lstStyle>
            <a:lvl1pPr marL="0" indent="0">
              <a:buNone/>
              <a:defRPr sz="3723" b="1"/>
            </a:lvl1pPr>
            <a:lvl2pPr marL="709300" indent="0">
              <a:buNone/>
              <a:defRPr sz="3103" b="1"/>
            </a:lvl2pPr>
            <a:lvl3pPr marL="1418600" indent="0">
              <a:buNone/>
              <a:defRPr sz="2793" b="1"/>
            </a:lvl3pPr>
            <a:lvl4pPr marL="2127900" indent="0">
              <a:buNone/>
              <a:defRPr sz="2482" b="1"/>
            </a:lvl4pPr>
            <a:lvl5pPr marL="2837200" indent="0">
              <a:buNone/>
              <a:defRPr sz="2482" b="1"/>
            </a:lvl5pPr>
            <a:lvl6pPr marL="3546500" indent="0">
              <a:buNone/>
              <a:defRPr sz="2482" b="1"/>
            </a:lvl6pPr>
            <a:lvl7pPr marL="4255800" indent="0">
              <a:buNone/>
              <a:defRPr sz="2482" b="1"/>
            </a:lvl7pPr>
            <a:lvl8pPr marL="4965101" indent="0">
              <a:buNone/>
              <a:defRPr sz="2482" b="1"/>
            </a:lvl8pPr>
            <a:lvl9pPr marL="5674401" indent="0">
              <a:buNone/>
              <a:defRPr sz="248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130" y="7343581"/>
            <a:ext cx="6001300" cy="108013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1613" y="4928298"/>
            <a:ext cx="6030855" cy="2415283"/>
          </a:xfrm>
        </p:spPr>
        <p:txBody>
          <a:bodyPr anchor="b"/>
          <a:lstStyle>
            <a:lvl1pPr marL="0" indent="0">
              <a:buNone/>
              <a:defRPr sz="3723" b="1"/>
            </a:lvl1pPr>
            <a:lvl2pPr marL="709300" indent="0">
              <a:buNone/>
              <a:defRPr sz="3103" b="1"/>
            </a:lvl2pPr>
            <a:lvl3pPr marL="1418600" indent="0">
              <a:buNone/>
              <a:defRPr sz="2793" b="1"/>
            </a:lvl3pPr>
            <a:lvl4pPr marL="2127900" indent="0">
              <a:buNone/>
              <a:defRPr sz="2482" b="1"/>
            </a:lvl4pPr>
            <a:lvl5pPr marL="2837200" indent="0">
              <a:buNone/>
              <a:defRPr sz="2482" b="1"/>
            </a:lvl5pPr>
            <a:lvl6pPr marL="3546500" indent="0">
              <a:buNone/>
              <a:defRPr sz="2482" b="1"/>
            </a:lvl6pPr>
            <a:lvl7pPr marL="4255800" indent="0">
              <a:buNone/>
              <a:defRPr sz="2482" b="1"/>
            </a:lvl7pPr>
            <a:lvl8pPr marL="4965101" indent="0">
              <a:buNone/>
              <a:defRPr sz="2482" b="1"/>
            </a:lvl8pPr>
            <a:lvl9pPr marL="5674401" indent="0">
              <a:buNone/>
              <a:defRPr sz="248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1613" y="7343581"/>
            <a:ext cx="6030855" cy="108013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06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82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7011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1340273"/>
            <a:ext cx="4575322" cy="4690957"/>
          </a:xfrm>
        </p:spPr>
        <p:txBody>
          <a:bodyPr anchor="b"/>
          <a:lstStyle>
            <a:lvl1pPr>
              <a:defRPr sz="49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855" y="2894623"/>
            <a:ext cx="7181612" cy="14286941"/>
          </a:xfrm>
        </p:spPr>
        <p:txBody>
          <a:bodyPr/>
          <a:lstStyle>
            <a:lvl1pPr>
              <a:defRPr sz="4964"/>
            </a:lvl1pPr>
            <a:lvl2pPr>
              <a:defRPr sz="4344"/>
            </a:lvl2pPr>
            <a:lvl3pPr>
              <a:defRPr sz="3723"/>
            </a:lvl3pPr>
            <a:lvl4pPr>
              <a:defRPr sz="3103"/>
            </a:lvl4pPr>
            <a:lvl5pPr>
              <a:defRPr sz="3103"/>
            </a:lvl5pPr>
            <a:lvl6pPr>
              <a:defRPr sz="3103"/>
            </a:lvl6pPr>
            <a:lvl7pPr>
              <a:defRPr sz="3103"/>
            </a:lvl7pPr>
            <a:lvl8pPr>
              <a:defRPr sz="3103"/>
            </a:lvl8pPr>
            <a:lvl9pPr>
              <a:defRPr sz="310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128" y="6031230"/>
            <a:ext cx="4575322" cy="11173600"/>
          </a:xfrm>
        </p:spPr>
        <p:txBody>
          <a:bodyPr/>
          <a:lstStyle>
            <a:lvl1pPr marL="0" indent="0">
              <a:buNone/>
              <a:defRPr sz="2482"/>
            </a:lvl1pPr>
            <a:lvl2pPr marL="709300" indent="0">
              <a:buNone/>
              <a:defRPr sz="2172"/>
            </a:lvl2pPr>
            <a:lvl3pPr marL="1418600" indent="0">
              <a:buNone/>
              <a:defRPr sz="1862"/>
            </a:lvl3pPr>
            <a:lvl4pPr marL="2127900" indent="0">
              <a:buNone/>
              <a:defRPr sz="1551"/>
            </a:lvl4pPr>
            <a:lvl5pPr marL="2837200" indent="0">
              <a:buNone/>
              <a:defRPr sz="1551"/>
            </a:lvl5pPr>
            <a:lvl6pPr marL="3546500" indent="0">
              <a:buNone/>
              <a:defRPr sz="1551"/>
            </a:lvl6pPr>
            <a:lvl7pPr marL="4255800" indent="0">
              <a:buNone/>
              <a:defRPr sz="1551"/>
            </a:lvl7pPr>
            <a:lvl8pPr marL="4965101" indent="0">
              <a:buNone/>
              <a:defRPr sz="1551"/>
            </a:lvl8pPr>
            <a:lvl9pPr marL="5674401" indent="0">
              <a:buNone/>
              <a:defRPr sz="15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943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28" y="1340273"/>
            <a:ext cx="4575322" cy="4690957"/>
          </a:xfrm>
        </p:spPr>
        <p:txBody>
          <a:bodyPr anchor="b"/>
          <a:lstStyle>
            <a:lvl1pPr>
              <a:defRPr sz="49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30855" y="2894623"/>
            <a:ext cx="7181612" cy="14286941"/>
          </a:xfrm>
        </p:spPr>
        <p:txBody>
          <a:bodyPr anchor="t"/>
          <a:lstStyle>
            <a:lvl1pPr marL="0" indent="0">
              <a:buNone/>
              <a:defRPr sz="4964"/>
            </a:lvl1pPr>
            <a:lvl2pPr marL="709300" indent="0">
              <a:buNone/>
              <a:defRPr sz="4344"/>
            </a:lvl2pPr>
            <a:lvl3pPr marL="1418600" indent="0">
              <a:buNone/>
              <a:defRPr sz="3723"/>
            </a:lvl3pPr>
            <a:lvl4pPr marL="2127900" indent="0">
              <a:buNone/>
              <a:defRPr sz="3103"/>
            </a:lvl4pPr>
            <a:lvl5pPr marL="2837200" indent="0">
              <a:buNone/>
              <a:defRPr sz="3103"/>
            </a:lvl5pPr>
            <a:lvl6pPr marL="3546500" indent="0">
              <a:buNone/>
              <a:defRPr sz="3103"/>
            </a:lvl6pPr>
            <a:lvl7pPr marL="4255800" indent="0">
              <a:buNone/>
              <a:defRPr sz="3103"/>
            </a:lvl7pPr>
            <a:lvl8pPr marL="4965101" indent="0">
              <a:buNone/>
              <a:defRPr sz="3103"/>
            </a:lvl8pPr>
            <a:lvl9pPr marL="5674401" indent="0">
              <a:buNone/>
              <a:defRPr sz="310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128" y="6031230"/>
            <a:ext cx="4575322" cy="11173600"/>
          </a:xfrm>
        </p:spPr>
        <p:txBody>
          <a:bodyPr/>
          <a:lstStyle>
            <a:lvl1pPr marL="0" indent="0">
              <a:buNone/>
              <a:defRPr sz="2482"/>
            </a:lvl1pPr>
            <a:lvl2pPr marL="709300" indent="0">
              <a:buNone/>
              <a:defRPr sz="2172"/>
            </a:lvl2pPr>
            <a:lvl3pPr marL="1418600" indent="0">
              <a:buNone/>
              <a:defRPr sz="1862"/>
            </a:lvl3pPr>
            <a:lvl4pPr marL="2127900" indent="0">
              <a:buNone/>
              <a:defRPr sz="1551"/>
            </a:lvl4pPr>
            <a:lvl5pPr marL="2837200" indent="0">
              <a:buNone/>
              <a:defRPr sz="1551"/>
            </a:lvl5pPr>
            <a:lvl6pPr marL="3546500" indent="0">
              <a:buNone/>
              <a:defRPr sz="1551"/>
            </a:lvl6pPr>
            <a:lvl7pPr marL="4255800" indent="0">
              <a:buNone/>
              <a:defRPr sz="1551"/>
            </a:lvl7pPr>
            <a:lvl8pPr marL="4965101" indent="0">
              <a:buNone/>
              <a:defRPr sz="1551"/>
            </a:lvl8pPr>
            <a:lvl9pPr marL="5674401" indent="0">
              <a:buNone/>
              <a:defRPr sz="15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1048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281" y="1070362"/>
            <a:ext cx="12235339" cy="388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281" y="5351786"/>
            <a:ext cx="12235339" cy="1275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280" y="18633527"/>
            <a:ext cx="3191828" cy="107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B699-CD7F-454F-AAE1-5088FFE22469}" type="datetimeFigureOut">
              <a:rPr lang="pt-BR" smtClean="0"/>
              <a:pPr/>
              <a:t>08/08/2019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9080" y="18633527"/>
            <a:ext cx="4787741" cy="107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18792" y="18633527"/>
            <a:ext cx="3191828" cy="1070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50A2-ABB8-4BEE-9FBB-4B7DB32D65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071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18600" rtl="0" eaLnBrk="1" latinLnBrk="0" hangingPunct="1">
        <a:lnSpc>
          <a:spcPct val="90000"/>
        </a:lnSpc>
        <a:spcBef>
          <a:spcPct val="0"/>
        </a:spcBef>
        <a:buNone/>
        <a:defRPr sz="68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650" indent="-354650" algn="l" defTabSz="1418600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4344" kern="1200">
          <a:solidFill>
            <a:schemeClr val="tx1"/>
          </a:solidFill>
          <a:latin typeface="+mn-lt"/>
          <a:ea typeface="+mn-ea"/>
          <a:cs typeface="+mn-cs"/>
        </a:defRPr>
      </a:lvl1pPr>
      <a:lvl2pPr marL="1063950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3723" kern="1200">
          <a:solidFill>
            <a:schemeClr val="tx1"/>
          </a:solidFill>
          <a:latin typeface="+mn-lt"/>
          <a:ea typeface="+mn-ea"/>
          <a:cs typeface="+mn-cs"/>
        </a:defRPr>
      </a:lvl2pPr>
      <a:lvl3pPr marL="1773250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482550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4pPr>
      <a:lvl5pPr marL="3191850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5pPr>
      <a:lvl6pPr marL="3901150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6pPr>
      <a:lvl7pPr marL="4610451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7pPr>
      <a:lvl8pPr marL="5319751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8pPr>
      <a:lvl9pPr marL="6029051" indent="-354650" algn="l" defTabSz="1418600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709300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2pPr>
      <a:lvl3pPr marL="1418600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3pPr>
      <a:lvl4pPr marL="2127900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4pPr>
      <a:lvl5pPr marL="2837200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5pPr>
      <a:lvl6pPr marL="3546500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6pPr>
      <a:lvl7pPr marL="4255800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7pPr>
      <a:lvl8pPr marL="4965101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8pPr>
      <a:lvl9pPr marL="5674401" algn="l" defTabSz="1418600" rtl="0" eaLnBrk="1" latinLnBrk="0" hangingPunct="1">
        <a:defRPr sz="2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jpe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mailto:luizfelipe2310@gmail.com" TargetMode="External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jpe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E0808852-76B6-4444-A39B-8E0383A83FFA}"/>
              </a:ext>
            </a:extLst>
          </p:cNvPr>
          <p:cNvSpPr txBox="1"/>
          <p:nvPr/>
        </p:nvSpPr>
        <p:spPr>
          <a:xfrm>
            <a:off x="644890" y="4493463"/>
            <a:ext cx="6265545" cy="3305392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61290" indent="-122555" algn="just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61925" algn="l"/>
              </a:tabLst>
            </a:pPr>
            <a:r>
              <a:rPr lang="pt-BR" sz="1050" spc="15" dirty="0">
                <a:latin typeface="Arial"/>
                <a:cs typeface="Arial"/>
              </a:rPr>
              <a:t>Sabe-se que informações acerca do fluxo radiativo na superfície são importantes para diversos setores da sociedade, como: agricultura (cálculo da evapotranspiração e fotossíntese), turismo, geração de energia elétrica (fotovoltaica e por concentradores), para o monitoramento ambiental da terra, do tempo e do </a:t>
            </a:r>
            <a:r>
              <a:rPr lang="pt-BR" sz="1050" spc="15" dirty="0" smtClean="0">
                <a:latin typeface="Arial"/>
                <a:cs typeface="Arial"/>
              </a:rPr>
              <a:t>clima;</a:t>
            </a:r>
            <a:endParaRPr lang="pt-BR" sz="1050" spc="15" dirty="0">
              <a:latin typeface="Arial"/>
              <a:cs typeface="Arial"/>
            </a:endParaRPr>
          </a:p>
          <a:p>
            <a:pPr marL="161290" indent="-122555" algn="just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61925" algn="l"/>
              </a:tabLst>
            </a:pPr>
            <a:r>
              <a:rPr lang="pt-BR" sz="1050" spc="15" dirty="0">
                <a:latin typeface="Arial"/>
                <a:cs typeface="Arial"/>
              </a:rPr>
              <a:t>Imagens de satélites geoestacionários são </a:t>
            </a:r>
            <a:r>
              <a:rPr lang="pt-BR" sz="1050" spc="15" dirty="0" smtClean="0">
                <a:latin typeface="Arial"/>
                <a:cs typeface="Arial"/>
              </a:rPr>
              <a:t>úteis </a:t>
            </a:r>
            <a:r>
              <a:rPr lang="pt-BR" sz="1050" spc="15" dirty="0">
                <a:latin typeface="Arial"/>
                <a:cs typeface="Arial"/>
              </a:rPr>
              <a:t>para monitorar a radiação solar, tendo em vista sua alta resolução temporal </a:t>
            </a:r>
            <a:r>
              <a:rPr lang="pt-BR" sz="1050" spc="15" dirty="0" smtClean="0">
                <a:latin typeface="Arial"/>
                <a:cs typeface="Arial"/>
              </a:rPr>
              <a:t>(&lt; 30 </a:t>
            </a:r>
            <a:r>
              <a:rPr lang="pt-BR" sz="1050" spc="15" dirty="0">
                <a:latin typeface="Arial"/>
                <a:cs typeface="Arial"/>
              </a:rPr>
              <a:t>min) e boa resolução espacial </a:t>
            </a:r>
            <a:r>
              <a:rPr lang="pt-BR" sz="1050" spc="15" dirty="0" smtClean="0">
                <a:latin typeface="Arial"/>
                <a:cs typeface="Arial"/>
              </a:rPr>
              <a:t>(~4 </a:t>
            </a:r>
            <a:r>
              <a:rPr lang="pt-BR" sz="1050" spc="15" dirty="0">
                <a:latin typeface="Arial"/>
                <a:cs typeface="Arial"/>
              </a:rPr>
              <a:t>km</a:t>
            </a:r>
            <a:r>
              <a:rPr lang="pt-BR" sz="1050" spc="15" dirty="0" smtClean="0">
                <a:latin typeface="Arial"/>
                <a:cs typeface="Arial"/>
              </a:rPr>
              <a:t>);</a:t>
            </a:r>
            <a:endParaRPr lang="pt-BR" sz="1050" spc="15" dirty="0">
              <a:latin typeface="Arial"/>
              <a:cs typeface="Arial"/>
            </a:endParaRPr>
          </a:p>
          <a:p>
            <a:pPr marL="161290" indent="-122555" algn="just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61925" algn="l"/>
              </a:tabLst>
            </a:pPr>
            <a:r>
              <a:rPr lang="pt-BR" sz="1050" spc="15" dirty="0">
                <a:latin typeface="Arial"/>
                <a:cs typeface="Arial"/>
              </a:rPr>
              <a:t>Modelo GL baseia-se em </a:t>
            </a:r>
            <a:r>
              <a:rPr lang="pt-BR" sz="1050" spc="15" dirty="0" smtClean="0">
                <a:latin typeface="Arial"/>
                <a:cs typeface="Arial"/>
              </a:rPr>
              <a:t>conceitos </a:t>
            </a:r>
            <a:r>
              <a:rPr lang="pt-BR" sz="1050" spc="15" dirty="0">
                <a:latin typeface="Arial"/>
                <a:cs typeface="Arial"/>
              </a:rPr>
              <a:t>físicos de transferência radiativa e faz uso de imagens VIS </a:t>
            </a:r>
            <a:r>
              <a:rPr lang="pt-BR" sz="1050" spc="15" dirty="0" smtClean="0">
                <a:latin typeface="Arial"/>
                <a:cs typeface="Arial"/>
              </a:rPr>
              <a:t>a partir dos satélites geoestacionários da série GOES (Ceballos </a:t>
            </a:r>
            <a:r>
              <a:rPr lang="pt-BR" sz="1050" spc="15" dirty="0" err="1" smtClean="0">
                <a:latin typeface="Arial"/>
                <a:cs typeface="Arial"/>
              </a:rPr>
              <a:t>et</a:t>
            </a:r>
            <a:r>
              <a:rPr lang="pt-BR" sz="1050" spc="15" dirty="0" smtClean="0">
                <a:latin typeface="Arial"/>
                <a:cs typeface="Arial"/>
              </a:rPr>
              <a:t> al. 2004), </a:t>
            </a:r>
            <a:r>
              <a:rPr lang="pt-BR" sz="1050" spc="15" dirty="0">
                <a:latin typeface="Arial"/>
                <a:cs typeface="Arial"/>
              </a:rPr>
              <a:t>e atualmente </a:t>
            </a:r>
            <a:r>
              <a:rPr lang="pt-BR" sz="1050" spc="15" dirty="0" smtClean="0">
                <a:latin typeface="Arial"/>
                <a:cs typeface="Arial"/>
              </a:rPr>
              <a:t>sua série histórica compreende 20 </a:t>
            </a:r>
            <a:r>
              <a:rPr lang="pt-BR" sz="1050" spc="15" dirty="0">
                <a:latin typeface="Arial"/>
                <a:cs typeface="Arial"/>
              </a:rPr>
              <a:t>anos de </a:t>
            </a:r>
            <a:r>
              <a:rPr lang="pt-BR" sz="1050" spc="15" dirty="0" smtClean="0">
                <a:latin typeface="Arial"/>
                <a:cs typeface="Arial"/>
              </a:rPr>
              <a:t>dados de radiação solar à superfície;</a:t>
            </a:r>
          </a:p>
          <a:p>
            <a:pPr marL="161290" indent="-122555" algn="just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61925" algn="l"/>
              </a:tabLst>
            </a:pPr>
            <a:r>
              <a:rPr lang="pt-BR" sz="1050" spc="15" dirty="0" smtClean="0">
                <a:latin typeface="Arial"/>
                <a:cs typeface="Arial"/>
              </a:rPr>
              <a:t>Em </a:t>
            </a:r>
            <a:r>
              <a:rPr lang="pt-BR" sz="1050" spc="15" dirty="0">
                <a:latin typeface="Arial"/>
                <a:cs typeface="Arial"/>
              </a:rPr>
              <a:t>2018, o modelo foi adaptado </a:t>
            </a:r>
            <a:r>
              <a:rPr lang="pt-BR" sz="1050" spc="15" dirty="0" smtClean="0">
                <a:latin typeface="Arial"/>
                <a:cs typeface="Arial"/>
              </a:rPr>
              <a:t>às </a:t>
            </a:r>
            <a:r>
              <a:rPr lang="pt-BR" sz="1050" spc="15" dirty="0">
                <a:latin typeface="Arial"/>
                <a:cs typeface="Arial"/>
              </a:rPr>
              <a:t>imagens do novo </a:t>
            </a:r>
            <a:r>
              <a:rPr lang="pt-BR" sz="1050" spc="15" dirty="0" smtClean="0">
                <a:latin typeface="Arial"/>
                <a:cs typeface="Arial"/>
              </a:rPr>
              <a:t>satélite </a:t>
            </a:r>
            <a:r>
              <a:rPr lang="pt-BR" sz="1050" spc="15" dirty="0">
                <a:latin typeface="Arial"/>
                <a:cs typeface="Arial"/>
              </a:rPr>
              <a:t>GOES-16. Este satélite </a:t>
            </a:r>
            <a:r>
              <a:rPr lang="pt-BR" sz="1050" spc="15" dirty="0" smtClean="0">
                <a:latin typeface="Arial"/>
                <a:cs typeface="Arial"/>
              </a:rPr>
              <a:t>difere </a:t>
            </a:r>
            <a:r>
              <a:rPr lang="pt-BR" sz="1050" spc="15" dirty="0">
                <a:latin typeface="Arial"/>
                <a:cs typeface="Arial"/>
              </a:rPr>
              <a:t>de seu antecessor por possuir mais canais e uma </a:t>
            </a:r>
            <a:r>
              <a:rPr lang="pt-BR" sz="1050" spc="15" dirty="0" smtClean="0">
                <a:latin typeface="Arial"/>
                <a:cs typeface="Arial"/>
              </a:rPr>
              <a:t>melhor </a:t>
            </a:r>
            <a:r>
              <a:rPr lang="pt-BR" sz="1050" spc="15" dirty="0">
                <a:latin typeface="Arial"/>
                <a:cs typeface="Arial"/>
              </a:rPr>
              <a:t>resolução </a:t>
            </a:r>
            <a:r>
              <a:rPr lang="pt-BR" sz="1050" spc="15" dirty="0" smtClean="0">
                <a:latin typeface="Arial"/>
                <a:cs typeface="Arial"/>
              </a:rPr>
              <a:t>temporal;</a:t>
            </a:r>
            <a:endParaRPr lang="pt-BR" sz="1050" spc="15" dirty="0">
              <a:latin typeface="Arial"/>
              <a:cs typeface="Arial"/>
            </a:endParaRPr>
          </a:p>
          <a:p>
            <a:pPr marL="161290" indent="-122555" algn="just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61925" algn="l"/>
              </a:tabLst>
            </a:pPr>
            <a:r>
              <a:rPr lang="pt-BR" sz="1050" spc="15" dirty="0">
                <a:latin typeface="Arial"/>
                <a:cs typeface="Arial"/>
              </a:rPr>
              <a:t>Estudos visando melhor compreender a qualidade das estimativas </a:t>
            </a:r>
            <a:r>
              <a:rPr lang="pt-BR" sz="1050" spc="15" dirty="0" smtClean="0">
                <a:latin typeface="Arial"/>
                <a:cs typeface="Arial"/>
              </a:rPr>
              <a:t>GL com </a:t>
            </a:r>
            <a:r>
              <a:rPr lang="pt-BR" sz="1050" spc="15" dirty="0">
                <a:latin typeface="Arial"/>
                <a:cs typeface="Arial"/>
              </a:rPr>
              <a:t>o novo </a:t>
            </a:r>
            <a:r>
              <a:rPr lang="pt-BR" sz="1050" spc="15" dirty="0" smtClean="0">
                <a:latin typeface="Arial"/>
                <a:cs typeface="Arial"/>
              </a:rPr>
              <a:t>satélite GOES-16 </a:t>
            </a:r>
            <a:r>
              <a:rPr lang="pt-BR" sz="1050" spc="15" dirty="0">
                <a:latin typeface="Arial"/>
                <a:cs typeface="Arial"/>
              </a:rPr>
              <a:t>são </a:t>
            </a:r>
            <a:r>
              <a:rPr lang="pt-BR" sz="1050" spc="15" dirty="0" smtClean="0">
                <a:latin typeface="Arial"/>
                <a:cs typeface="Arial"/>
              </a:rPr>
              <a:t>úteis </a:t>
            </a:r>
            <a:r>
              <a:rPr lang="pt-BR" sz="1050" spc="15" dirty="0">
                <a:latin typeface="Arial"/>
                <a:cs typeface="Arial"/>
              </a:rPr>
              <a:t>para usuários e </a:t>
            </a:r>
            <a:r>
              <a:rPr lang="pt-BR" sz="1050" spc="15" dirty="0" smtClean="0">
                <a:latin typeface="Arial"/>
                <a:cs typeface="Arial"/>
              </a:rPr>
              <a:t>para identificar limitações; </a:t>
            </a:r>
          </a:p>
          <a:p>
            <a:pPr marL="161290" indent="-122555" algn="just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61925" algn="l"/>
              </a:tabLst>
            </a:pP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Este estudo tem como objetivo principal aprofundar o conhecimento sobre a qualidade das estimativas do modelo GL1.2 aplicado às informações do GOES-16 (canal 2 do sensor ABI);</a:t>
            </a:r>
          </a:p>
          <a:p>
            <a:pPr marL="161290" indent="-122555" algn="just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161925" algn="l"/>
              </a:tabLst>
            </a:pP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Avaliou-se a correspondência entre as estimativas GL1.2 para diferentes escalas espaciais (1x1, centrado nas coordenadas da estação, e médias considerando grades de 3x3 e 5x5 pixels) e as medidas de superfície.</a:t>
            </a:r>
            <a:endParaRPr lang="pt-BR" sz="1050" spc="15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="" xmlns:a16="http://schemas.microsoft.com/office/drawing/2014/main" id="{96B24ACA-F335-456F-9DB2-6B5BE4780C5E}"/>
              </a:ext>
            </a:extLst>
          </p:cNvPr>
          <p:cNvSpPr/>
          <p:nvPr/>
        </p:nvSpPr>
        <p:spPr>
          <a:xfrm>
            <a:off x="7157655" y="19405812"/>
            <a:ext cx="5801995" cy="386715"/>
          </a:xfrm>
          <a:custGeom>
            <a:avLst/>
            <a:gdLst/>
            <a:ahLst/>
            <a:cxnLst/>
            <a:rect l="l" t="t" r="r" b="b"/>
            <a:pathLst>
              <a:path w="5801995" h="386715">
                <a:moveTo>
                  <a:pt x="0" y="386596"/>
                </a:moveTo>
                <a:lnTo>
                  <a:pt x="5801900" y="386596"/>
                </a:lnTo>
                <a:lnTo>
                  <a:pt x="5801900" y="0"/>
                </a:lnTo>
                <a:lnTo>
                  <a:pt x="0" y="0"/>
                </a:lnTo>
                <a:lnTo>
                  <a:pt x="0" y="386596"/>
                </a:lnTo>
                <a:close/>
              </a:path>
            </a:pathLst>
          </a:custGeom>
          <a:ln w="5959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="" xmlns:a16="http://schemas.microsoft.com/office/drawing/2014/main" id="{160F36FA-E32F-47E2-A595-8FAB642522FD}"/>
              </a:ext>
            </a:extLst>
          </p:cNvPr>
          <p:cNvSpPr/>
          <p:nvPr/>
        </p:nvSpPr>
        <p:spPr>
          <a:xfrm>
            <a:off x="7159860" y="14700250"/>
            <a:ext cx="6570980" cy="1580508"/>
          </a:xfrm>
          <a:custGeom>
            <a:avLst/>
            <a:gdLst/>
            <a:ahLst/>
            <a:cxnLst/>
            <a:rect l="l" t="t" r="r" b="b"/>
            <a:pathLst>
              <a:path w="6570980" h="1854200">
                <a:moveTo>
                  <a:pt x="0" y="1854055"/>
                </a:moveTo>
                <a:lnTo>
                  <a:pt x="6570624" y="1854055"/>
                </a:lnTo>
                <a:lnTo>
                  <a:pt x="6570624" y="0"/>
                </a:lnTo>
                <a:lnTo>
                  <a:pt x="0" y="0"/>
                </a:lnTo>
                <a:lnTo>
                  <a:pt x="0" y="185405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="" xmlns:a16="http://schemas.microsoft.com/office/drawing/2014/main" id="{3E188F61-750A-49AD-9860-4F8FA065C77B}"/>
              </a:ext>
            </a:extLst>
          </p:cNvPr>
          <p:cNvSpPr txBox="1"/>
          <p:nvPr/>
        </p:nvSpPr>
        <p:spPr>
          <a:xfrm>
            <a:off x="7426466" y="12776842"/>
            <a:ext cx="6315459" cy="35714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5595" indent="-276225" algn="just">
              <a:buFont typeface="Wingdings"/>
              <a:buChar char=""/>
              <a:tabLst>
                <a:tab pos="315595" algn="l"/>
                <a:tab pos="316230" algn="l"/>
              </a:tabLst>
            </a:pP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Os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resultados </a:t>
            </a:r>
            <a:r>
              <a:rPr lang="pt-BR" sz="1050" dirty="0">
                <a:latin typeface="Arial" charset="0"/>
                <a:ea typeface="Arial" charset="0"/>
                <a:cs typeface="Arial" charset="0"/>
              </a:rPr>
              <a:t>evidenciam que o modelo GL1.2 produz estimativas de irradiância solar global com qualidade satisfatória para diferentes condições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atmosféricas (de céu claro a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nublado, </a:t>
            </a:r>
            <a:r>
              <a:rPr lang="pt-BR" sz="105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Figuras 3 e 5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pt-BR" sz="105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050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Tabela 3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e ambientais;</a:t>
            </a:r>
          </a:p>
          <a:p>
            <a:pPr marL="315595" indent="-276225" algn="just">
              <a:buFont typeface="Wingdings"/>
              <a:buChar char=""/>
              <a:tabLst>
                <a:tab pos="315595" algn="l"/>
                <a:tab pos="316230" algn="l"/>
              </a:tabLst>
            </a:pPr>
            <a:endParaRPr lang="pt-BR" sz="1050" dirty="0" smtClean="0">
              <a:latin typeface="Arial" charset="0"/>
              <a:ea typeface="Arial" charset="0"/>
              <a:cs typeface="Arial" charset="0"/>
            </a:endParaRPr>
          </a:p>
          <a:p>
            <a:pPr marL="315595" indent="-276225" algn="just">
              <a:buFont typeface="Wingdings"/>
              <a:buChar char=""/>
              <a:tabLst>
                <a:tab pos="315595" algn="l"/>
                <a:tab pos="316230" algn="l"/>
              </a:tabLst>
            </a:pP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Uma </a:t>
            </a:r>
            <a:r>
              <a:rPr lang="pt-BR" sz="1050" dirty="0">
                <a:latin typeface="Arial" charset="0"/>
                <a:ea typeface="Arial" charset="0"/>
                <a:cs typeface="Arial" charset="0"/>
              </a:rPr>
              <a:t>análise da correspondência entre estimadores GL1.2 para grades de 1x1, 3x3 e 5x5 pixels e a verdade terrestre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mostrou que os estimadores GL1.2 </a:t>
            </a:r>
            <a:r>
              <a:rPr lang="pt-BR" sz="1050" dirty="0">
                <a:latin typeface="Arial" charset="0"/>
                <a:ea typeface="Arial" charset="0"/>
                <a:cs typeface="Arial" charset="0"/>
              </a:rPr>
              <a:t>de 3x3 e 5x5 pixels são similares e melhor representativos da verdade terrestre para céu claro, com desvio médio de -5,4 W m</a:t>
            </a:r>
            <a:r>
              <a:rPr lang="pt-BR" sz="1050" baseline="30000" dirty="0">
                <a:latin typeface="Arial" charset="0"/>
                <a:ea typeface="Arial" charset="0"/>
                <a:cs typeface="Arial" charset="0"/>
              </a:rPr>
              <a:t>-2</a:t>
            </a:r>
            <a:r>
              <a:rPr lang="pt-BR" sz="1050" dirty="0">
                <a:latin typeface="Arial" charset="0"/>
                <a:ea typeface="Arial" charset="0"/>
                <a:cs typeface="Arial" charset="0"/>
              </a:rPr>
              <a:t>. Na condição de céu nublado, não houve diferença significativa entre os estimadores GL1.2 de 1x1, 3x3 e 5x5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pixels </a:t>
            </a:r>
            <a:r>
              <a:rPr lang="pt-BR" sz="105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(Figura 3)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Tais </a:t>
            </a:r>
            <a:r>
              <a:rPr lang="pt-BR" sz="1050" dirty="0">
                <a:latin typeface="Arial" charset="0"/>
                <a:ea typeface="Arial" charset="0"/>
                <a:cs typeface="Arial" charset="0"/>
              </a:rPr>
              <a:t>resultados são interessantes e podem sugerir adaptações nos estimadores GL1.2 dependendo da condição de cobertura de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nuvens;</a:t>
            </a:r>
          </a:p>
          <a:p>
            <a:pPr algn="just">
              <a:buFont typeface="Wingdings"/>
              <a:buChar char=""/>
              <a:tabLst>
                <a:tab pos="315595" algn="l"/>
                <a:tab pos="316230" algn="l"/>
              </a:tabLst>
            </a:pPr>
            <a:endParaRPr lang="pt-BR" sz="1050" spc="20" dirty="0" smtClean="0">
              <a:latin typeface="Arial" charset="0"/>
              <a:ea typeface="Arial" charset="0"/>
              <a:cs typeface="Arial" charset="0"/>
            </a:endParaRPr>
          </a:p>
          <a:p>
            <a:pPr marL="315595" indent="-276225" algn="just">
              <a:buFont typeface="Wingdings"/>
              <a:buChar char=""/>
              <a:tabLst>
                <a:tab pos="315595" algn="l"/>
                <a:tab pos="316230" algn="l"/>
              </a:tabLst>
            </a:pP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O Modelo GL representa </a:t>
            </a:r>
            <a:r>
              <a:rPr lang="pt-BR" sz="1050" spc="20" dirty="0">
                <a:latin typeface="Arial" charset="0"/>
                <a:ea typeface="Arial" charset="0"/>
                <a:cs typeface="Arial" charset="0"/>
              </a:rPr>
              <a:t>bem </a:t>
            </a: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o ciclo diurno médio </a:t>
            </a: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de céu claro na </a:t>
            </a:r>
            <a:r>
              <a:rPr lang="pt-BR" sz="1050" spc="20" dirty="0">
                <a:latin typeface="Arial" charset="0"/>
                <a:ea typeface="Arial" charset="0"/>
                <a:cs typeface="Arial" charset="0"/>
              </a:rPr>
              <a:t>maior parte dos </a:t>
            </a: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horários, entretanto foi possível observar que os maiores erros ocorrem próximos </a:t>
            </a:r>
            <a:r>
              <a:rPr lang="pt-BR" sz="1050" spc="20" dirty="0">
                <a:latin typeface="Arial" charset="0"/>
                <a:ea typeface="Arial" charset="0"/>
                <a:cs typeface="Arial" charset="0"/>
              </a:rPr>
              <a:t>ao fim do </a:t>
            </a: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dia </a:t>
            </a:r>
            <a:r>
              <a:rPr lang="pt-BR" sz="1050" spc="2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(Figura 4)</a:t>
            </a: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As </a:t>
            </a:r>
            <a:r>
              <a:rPr lang="pt-BR" sz="1050" dirty="0">
                <a:latin typeface="Arial" charset="0"/>
                <a:ea typeface="Arial" charset="0"/>
                <a:cs typeface="Arial" charset="0"/>
              </a:rPr>
              <a:t>diferenças médias nos horários do entorno do meio dia são inferiores a ± 20 W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pt-BR" sz="1050" baseline="30000" dirty="0" smtClean="0">
                <a:latin typeface="Arial" charset="0"/>
                <a:ea typeface="Arial" charset="0"/>
                <a:cs typeface="Arial" charset="0"/>
              </a:rPr>
              <a:t>-2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pt-BR" sz="1050" spc="20" dirty="0" smtClean="0">
                <a:latin typeface="Arial" charset="0"/>
                <a:ea typeface="Arial" charset="0"/>
                <a:cs typeface="Arial" charset="0"/>
              </a:rPr>
              <a:t>Notou-se também um </a:t>
            </a:r>
            <a:r>
              <a:rPr lang="pt-BR" sz="1050" spc="20" dirty="0">
                <a:latin typeface="Arial" charset="0"/>
                <a:ea typeface="Arial" charset="0"/>
                <a:cs typeface="Arial" charset="0"/>
              </a:rPr>
              <a:t>comportamento diferente para os sítios de Alta Floresta e Brasília, com diferenças consideráveis tanto no meio do dia quanto no fim do dia. </a:t>
            </a:r>
            <a:endParaRPr lang="pt-BR" sz="1050" spc="20" dirty="0" smtClean="0">
              <a:latin typeface="Arial" charset="0"/>
              <a:ea typeface="Arial" charset="0"/>
              <a:cs typeface="Arial" charset="0"/>
            </a:endParaRPr>
          </a:p>
          <a:p>
            <a:pPr marL="315595" indent="-276225" algn="just">
              <a:buFont typeface="Wingdings"/>
              <a:buChar char=""/>
              <a:tabLst>
                <a:tab pos="315595" algn="l"/>
                <a:tab pos="316230" algn="l"/>
              </a:tabLst>
            </a:pPr>
            <a:endParaRPr lang="pt-BR" sz="1050" spc="20" dirty="0">
              <a:latin typeface="Arial" charset="0"/>
              <a:ea typeface="Arial" charset="0"/>
              <a:cs typeface="Arial" charset="0"/>
            </a:endParaRPr>
          </a:p>
          <a:p>
            <a:pPr marL="315595" indent="-276225" algn="just">
              <a:buFont typeface="Wingdings"/>
              <a:buChar char=""/>
              <a:tabLst>
                <a:tab pos="315595" algn="l"/>
                <a:tab pos="316230" algn="l"/>
              </a:tabLst>
            </a:pP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Como atividade futura de grande utilidade, sugere-se uma análise crítica das fontes de erro do modelo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GL1.2. Pesquisas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recentes têm apontado a necessidade do aperfeiçoamento do modelo,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incluindo informações de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água precipitável (</a:t>
            </a:r>
            <a:r>
              <a:rPr lang="pt-BR" sz="1050" i="1" dirty="0" smtClean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pt-BR" sz="1050" i="1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), refletância de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superfície (</a:t>
            </a:r>
            <a:r>
              <a:rPr lang="pt-BR" sz="1050" i="1" dirty="0" err="1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050" i="1" baseline="-25000" dirty="0" err="1" smtClean="0">
                <a:latin typeface="Arial" charset="0"/>
                <a:ea typeface="Arial" charset="0"/>
                <a:cs typeface="Arial" charset="0"/>
              </a:rPr>
              <a:t>min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) e aerossóis (PORFIRIO, 2017). As novas 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versões GL1.4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050" i="1" dirty="0" smtClean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pt-BR" sz="1050" i="1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pt-BR" sz="1050" i="1" dirty="0" err="1" smtClean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050" i="1" baseline="-25000" dirty="0" err="1" smtClean="0">
                <a:latin typeface="Arial" charset="0"/>
                <a:ea typeface="Arial" charset="0"/>
                <a:cs typeface="Arial" charset="0"/>
              </a:rPr>
              <a:t>min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pt-BR" sz="1050" dirty="0" smtClean="0">
                <a:latin typeface="Arial" charset="0"/>
                <a:ea typeface="Arial" charset="0"/>
                <a:cs typeface="Arial" charset="0"/>
              </a:rPr>
              <a:t> e GL2.0 (aerossol) deverão incluir essas variáveis.</a:t>
            </a:r>
            <a:endParaRPr lang="pt-BR" sz="10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="" xmlns:a16="http://schemas.microsoft.com/office/drawing/2014/main" id="{0FD8FA59-A70A-417E-8DBC-4C65CF8F4948}"/>
              </a:ext>
            </a:extLst>
          </p:cNvPr>
          <p:cNvSpPr txBox="1"/>
          <p:nvPr/>
        </p:nvSpPr>
        <p:spPr>
          <a:xfrm>
            <a:off x="692391" y="8304264"/>
            <a:ext cx="6329045" cy="678006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61925" marR="29845" indent="-121920" algn="just">
              <a:lnSpc>
                <a:spcPct val="102800"/>
              </a:lnSpc>
              <a:spcBef>
                <a:spcPts val="95"/>
              </a:spcBef>
              <a:buFont typeface="Wingdings"/>
              <a:buChar char=""/>
              <a:tabLst>
                <a:tab pos="162560" algn="l"/>
              </a:tabLst>
            </a:pPr>
            <a:r>
              <a:rPr lang="pt-BR" sz="1050" spc="10" dirty="0" smtClean="0">
                <a:latin typeface="Arial"/>
                <a:cs typeface="Arial"/>
              </a:rPr>
              <a:t> O </a:t>
            </a:r>
            <a:r>
              <a:rPr lang="pt-BR" sz="1050" spc="10" dirty="0">
                <a:latin typeface="Arial"/>
                <a:cs typeface="Arial"/>
              </a:rPr>
              <a:t>objetivo principal é avaliar a qualidade das estimativas de radiação solar inferidas pelo modelo GL1.2 utilizando as imagens do novo satélite geoestacionário </a:t>
            </a:r>
            <a:r>
              <a:rPr lang="pt-BR" sz="1050" spc="10" dirty="0" smtClean="0">
                <a:latin typeface="Arial"/>
                <a:cs typeface="Arial"/>
              </a:rPr>
              <a:t>GOES-16. </a:t>
            </a:r>
            <a:r>
              <a:rPr lang="pt-BR" sz="1050" spc="10" dirty="0">
                <a:latin typeface="Arial"/>
                <a:cs typeface="Arial"/>
              </a:rPr>
              <a:t>Com este </a:t>
            </a:r>
            <a:r>
              <a:rPr lang="pt-BR" sz="1050" spc="10" dirty="0" smtClean="0">
                <a:latin typeface="Arial"/>
                <a:cs typeface="Arial"/>
              </a:rPr>
              <a:t>intuito é </a:t>
            </a:r>
            <a:r>
              <a:rPr lang="pt-BR" sz="1050" spc="10" dirty="0">
                <a:latin typeface="Arial"/>
                <a:cs typeface="Arial"/>
              </a:rPr>
              <a:t>necessário realizar comparações entre as estimativas por satélite e as medidas de superfície (verdade terrestre).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" name="object 22">
            <a:extLst>
              <a:ext uri="{FF2B5EF4-FFF2-40B4-BE49-F238E27FC236}">
                <a16:creationId xmlns="" xmlns:a16="http://schemas.microsoft.com/office/drawing/2014/main" id="{54A5CCBA-4E36-4A15-AE3E-20DB0047628C}"/>
              </a:ext>
            </a:extLst>
          </p:cNvPr>
          <p:cNvSpPr/>
          <p:nvPr/>
        </p:nvSpPr>
        <p:spPr>
          <a:xfrm>
            <a:off x="348983" y="390546"/>
            <a:ext cx="1771244" cy="1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3">
            <a:extLst>
              <a:ext uri="{FF2B5EF4-FFF2-40B4-BE49-F238E27FC236}">
                <a16:creationId xmlns="" xmlns:a16="http://schemas.microsoft.com/office/drawing/2014/main" id="{3F0B600E-595A-4ECF-A8CE-6F07ABCB409F}"/>
              </a:ext>
            </a:extLst>
          </p:cNvPr>
          <p:cNvSpPr/>
          <p:nvPr/>
        </p:nvSpPr>
        <p:spPr>
          <a:xfrm>
            <a:off x="11788294" y="376766"/>
            <a:ext cx="2002257" cy="1174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5">
            <a:extLst>
              <a:ext uri="{FF2B5EF4-FFF2-40B4-BE49-F238E27FC236}">
                <a16:creationId xmlns="" xmlns:a16="http://schemas.microsoft.com/office/drawing/2014/main" id="{1BB2A079-AFEF-4148-B9DF-497F1F2BE90D}"/>
              </a:ext>
            </a:extLst>
          </p:cNvPr>
          <p:cNvSpPr/>
          <p:nvPr/>
        </p:nvSpPr>
        <p:spPr>
          <a:xfrm>
            <a:off x="7112306" y="17229428"/>
            <a:ext cx="6629619" cy="1745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6">
            <a:extLst>
              <a:ext uri="{FF2B5EF4-FFF2-40B4-BE49-F238E27FC236}">
                <a16:creationId xmlns="" xmlns:a16="http://schemas.microsoft.com/office/drawing/2014/main" id="{34FA0E7D-8642-4E79-BFDC-F068326CAFB7}"/>
              </a:ext>
            </a:extLst>
          </p:cNvPr>
          <p:cNvSpPr/>
          <p:nvPr/>
        </p:nvSpPr>
        <p:spPr>
          <a:xfrm>
            <a:off x="7155391" y="17250047"/>
            <a:ext cx="6570980" cy="1718945"/>
          </a:xfrm>
          <a:custGeom>
            <a:avLst/>
            <a:gdLst/>
            <a:ahLst/>
            <a:cxnLst/>
            <a:rect l="l" t="t" r="r" b="b"/>
            <a:pathLst>
              <a:path w="6570980" h="1718944">
                <a:moveTo>
                  <a:pt x="0" y="1718485"/>
                </a:moveTo>
                <a:lnTo>
                  <a:pt x="6570683" y="1718485"/>
                </a:lnTo>
                <a:lnTo>
                  <a:pt x="6570683" y="0"/>
                </a:lnTo>
                <a:lnTo>
                  <a:pt x="0" y="0"/>
                </a:lnTo>
                <a:lnTo>
                  <a:pt x="0" y="1718485"/>
                </a:lnTo>
                <a:close/>
              </a:path>
            </a:pathLst>
          </a:custGeom>
          <a:ln w="5959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7">
            <a:extLst>
              <a:ext uri="{FF2B5EF4-FFF2-40B4-BE49-F238E27FC236}">
                <a16:creationId xmlns="" xmlns:a16="http://schemas.microsoft.com/office/drawing/2014/main" id="{54942337-70D3-40E1-A3DE-FE1026D99238}"/>
              </a:ext>
            </a:extLst>
          </p:cNvPr>
          <p:cNvSpPr txBox="1"/>
          <p:nvPr/>
        </p:nvSpPr>
        <p:spPr>
          <a:xfrm>
            <a:off x="7378616" y="16829644"/>
            <a:ext cx="6421172" cy="83035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9685" rIns="0" bIns="0" rtlCol="0">
            <a:spAutoFit/>
          </a:bodyPr>
          <a:lstStyle/>
          <a:p>
            <a:pPr marL="38735" marR="163830" algn="just">
              <a:lnSpc>
                <a:spcPct val="100000"/>
              </a:lnSpc>
              <a:spcBef>
                <a:spcPts val="155"/>
              </a:spcBef>
              <a:tabLst>
                <a:tab pos="187325" algn="l"/>
              </a:tabLst>
            </a:pPr>
            <a:r>
              <a:rPr lang="en-GB" sz="850" dirty="0" smtClean="0">
                <a:latin typeface="Arial"/>
                <a:cs typeface="Arial"/>
              </a:rPr>
              <a:t>CEBALLOS</a:t>
            </a:r>
            <a:r>
              <a:rPr lang="en-GB" sz="850" dirty="0">
                <a:latin typeface="Arial"/>
                <a:cs typeface="Arial"/>
              </a:rPr>
              <a:t>, J.C., MACEDO, L.O. Uma base de dados de </a:t>
            </a:r>
            <a:r>
              <a:rPr lang="en-GB" sz="850" dirty="0" err="1">
                <a:latin typeface="Arial"/>
                <a:cs typeface="Arial"/>
              </a:rPr>
              <a:t>radiação</a:t>
            </a:r>
            <a:r>
              <a:rPr lang="en-GB" sz="850" dirty="0">
                <a:latin typeface="Arial"/>
                <a:cs typeface="Arial"/>
              </a:rPr>
              <a:t> solar </a:t>
            </a:r>
            <a:r>
              <a:rPr lang="en-GB" sz="850" dirty="0" err="1">
                <a:latin typeface="Arial"/>
                <a:cs typeface="Arial"/>
              </a:rPr>
              <a:t>na</a:t>
            </a:r>
            <a:r>
              <a:rPr lang="en-GB" sz="850" dirty="0">
                <a:latin typeface="Arial"/>
                <a:cs typeface="Arial"/>
              </a:rPr>
              <a:t> América do Sul, </a:t>
            </a:r>
            <a:r>
              <a:rPr lang="en-GB" sz="850" dirty="0" err="1">
                <a:latin typeface="Arial"/>
                <a:cs typeface="Arial"/>
              </a:rPr>
              <a:t>estimada</a:t>
            </a:r>
            <a:r>
              <a:rPr lang="en-GB" sz="850" dirty="0">
                <a:latin typeface="Arial"/>
                <a:cs typeface="Arial"/>
              </a:rPr>
              <a:t> por </a:t>
            </a:r>
            <a:r>
              <a:rPr lang="en-GB" sz="850" dirty="0" err="1">
                <a:latin typeface="Arial"/>
                <a:cs typeface="Arial"/>
              </a:rPr>
              <a:t>satélite</a:t>
            </a:r>
            <a:r>
              <a:rPr lang="en-GB" sz="850" dirty="0">
                <a:latin typeface="Arial"/>
                <a:cs typeface="Arial"/>
              </a:rPr>
              <a:t> (</a:t>
            </a:r>
            <a:r>
              <a:rPr lang="en-GB" sz="850" dirty="0" err="1">
                <a:latin typeface="Arial"/>
                <a:cs typeface="Arial"/>
              </a:rPr>
              <a:t>modelo</a:t>
            </a:r>
            <a:r>
              <a:rPr lang="en-GB" sz="850" dirty="0">
                <a:latin typeface="Arial"/>
                <a:cs typeface="Arial"/>
              </a:rPr>
              <a:t> GL1.2/CPTEC). In: V </a:t>
            </a:r>
            <a:r>
              <a:rPr lang="en-GB" sz="850" dirty="0" err="1">
                <a:latin typeface="Arial"/>
                <a:cs typeface="Arial"/>
              </a:rPr>
              <a:t>Congresso</a:t>
            </a:r>
            <a:r>
              <a:rPr lang="en-GB" sz="850" dirty="0">
                <a:latin typeface="Arial"/>
                <a:cs typeface="Arial"/>
              </a:rPr>
              <a:t> </a:t>
            </a:r>
            <a:r>
              <a:rPr lang="en-GB" sz="850" dirty="0" err="1">
                <a:latin typeface="Arial"/>
                <a:cs typeface="Arial"/>
              </a:rPr>
              <a:t>Brasileiro</a:t>
            </a:r>
            <a:r>
              <a:rPr lang="en-GB" sz="850" dirty="0">
                <a:latin typeface="Arial"/>
                <a:cs typeface="Arial"/>
              </a:rPr>
              <a:t> de </a:t>
            </a:r>
            <a:r>
              <a:rPr lang="en-GB" sz="850" dirty="0" err="1">
                <a:latin typeface="Arial"/>
                <a:cs typeface="Arial"/>
              </a:rPr>
              <a:t>Energia</a:t>
            </a:r>
            <a:r>
              <a:rPr lang="en-GB" sz="850" dirty="0">
                <a:latin typeface="Arial"/>
                <a:cs typeface="Arial"/>
              </a:rPr>
              <a:t> Solar, Recife, PE, 2014.   CEBALLOS, J.C., BOTTINO, M.J., SOUZA, J.M. A simplified physical model for assessing solar radiation over Brazil using GOES 8 visible imagery. Journal of Geophysical Research, v. 109, D02211, doi:10.1029/2003JD003531, 2004.  </a:t>
            </a:r>
          </a:p>
          <a:p>
            <a:pPr marL="38735" marR="163830" algn="just">
              <a:lnSpc>
                <a:spcPct val="100000"/>
              </a:lnSpc>
              <a:spcBef>
                <a:spcPts val="155"/>
              </a:spcBef>
              <a:tabLst>
                <a:tab pos="187325" algn="l"/>
              </a:tabLst>
            </a:pPr>
            <a:r>
              <a:rPr lang="en-GB" sz="850" dirty="0">
                <a:latin typeface="Arial"/>
                <a:cs typeface="Arial"/>
              </a:rPr>
              <a:t>PORFÍRIO, A.C.S. Uma </a:t>
            </a:r>
            <a:r>
              <a:rPr lang="en-GB" sz="850" dirty="0" err="1">
                <a:latin typeface="Arial"/>
                <a:cs typeface="Arial"/>
              </a:rPr>
              <a:t>Contribuição</a:t>
            </a:r>
            <a:r>
              <a:rPr lang="en-GB" sz="850" dirty="0">
                <a:latin typeface="Arial"/>
                <a:cs typeface="Arial"/>
              </a:rPr>
              <a:t> à </a:t>
            </a:r>
            <a:r>
              <a:rPr lang="en-GB" sz="850" dirty="0" err="1">
                <a:latin typeface="Arial"/>
                <a:cs typeface="Arial"/>
              </a:rPr>
              <a:t>Modelagem</a:t>
            </a:r>
            <a:r>
              <a:rPr lang="en-GB" sz="850" dirty="0">
                <a:latin typeface="Arial"/>
                <a:cs typeface="Arial"/>
              </a:rPr>
              <a:t> de </a:t>
            </a:r>
            <a:r>
              <a:rPr lang="en-GB" sz="850" dirty="0" err="1">
                <a:latin typeface="Arial"/>
                <a:cs typeface="Arial"/>
              </a:rPr>
              <a:t>Aerossol</a:t>
            </a:r>
            <a:r>
              <a:rPr lang="en-GB" sz="850" dirty="0">
                <a:latin typeface="Arial"/>
                <a:cs typeface="Arial"/>
              </a:rPr>
              <a:t> e </a:t>
            </a:r>
            <a:r>
              <a:rPr lang="en-GB" sz="850" dirty="0" err="1">
                <a:latin typeface="Arial"/>
                <a:cs typeface="Arial"/>
              </a:rPr>
              <a:t>Componentes</a:t>
            </a:r>
            <a:r>
              <a:rPr lang="en-GB" sz="850" dirty="0">
                <a:latin typeface="Arial"/>
                <a:cs typeface="Arial"/>
              </a:rPr>
              <a:t> da Radiação Solar no </a:t>
            </a:r>
            <a:r>
              <a:rPr lang="en-GB" sz="850" dirty="0" err="1">
                <a:latin typeface="Arial"/>
                <a:cs typeface="Arial"/>
              </a:rPr>
              <a:t>Modelo</a:t>
            </a:r>
            <a:r>
              <a:rPr lang="en-GB" sz="850" dirty="0">
                <a:latin typeface="Arial"/>
                <a:cs typeface="Arial"/>
              </a:rPr>
              <a:t> GL. 136 f. </a:t>
            </a:r>
            <a:r>
              <a:rPr lang="en-GB" sz="850" dirty="0" err="1">
                <a:latin typeface="Arial"/>
                <a:cs typeface="Arial"/>
              </a:rPr>
              <a:t>Tese</a:t>
            </a:r>
            <a:r>
              <a:rPr lang="en-GB" sz="850" dirty="0">
                <a:latin typeface="Arial"/>
                <a:cs typeface="Arial"/>
              </a:rPr>
              <a:t> de </a:t>
            </a:r>
            <a:r>
              <a:rPr lang="en-GB" sz="850" dirty="0" err="1">
                <a:latin typeface="Arial"/>
                <a:cs typeface="Arial"/>
              </a:rPr>
              <a:t>Doutorado</a:t>
            </a:r>
            <a:r>
              <a:rPr lang="en-GB" sz="850" dirty="0">
                <a:latin typeface="Arial"/>
                <a:cs typeface="Arial"/>
              </a:rPr>
              <a:t>. Instituto Nacional de </a:t>
            </a:r>
            <a:r>
              <a:rPr lang="en-GB" sz="850" dirty="0" err="1">
                <a:latin typeface="Arial"/>
                <a:cs typeface="Arial"/>
              </a:rPr>
              <a:t>Pesquisas</a:t>
            </a:r>
            <a:r>
              <a:rPr lang="en-GB" sz="850" dirty="0">
                <a:latin typeface="Arial"/>
                <a:cs typeface="Arial"/>
              </a:rPr>
              <a:t> </a:t>
            </a:r>
            <a:r>
              <a:rPr lang="en-GB" sz="850" dirty="0" err="1">
                <a:latin typeface="Arial"/>
                <a:cs typeface="Arial"/>
              </a:rPr>
              <a:t>Espaciais</a:t>
            </a:r>
            <a:r>
              <a:rPr lang="en-GB" sz="850" dirty="0">
                <a:latin typeface="Arial"/>
                <a:cs typeface="Arial"/>
              </a:rPr>
              <a:t>. São José dos Campos - SP, 2017.  </a:t>
            </a:r>
          </a:p>
        </p:txBody>
      </p:sp>
      <p:sp>
        <p:nvSpPr>
          <p:cNvPr id="18" name="object 28">
            <a:extLst>
              <a:ext uri="{FF2B5EF4-FFF2-40B4-BE49-F238E27FC236}">
                <a16:creationId xmlns="" xmlns:a16="http://schemas.microsoft.com/office/drawing/2014/main" id="{CC13B99E-FD8B-45A8-92CE-61F59F69556B}"/>
              </a:ext>
            </a:extLst>
          </p:cNvPr>
          <p:cNvSpPr/>
          <p:nvPr/>
        </p:nvSpPr>
        <p:spPr>
          <a:xfrm>
            <a:off x="120671" y="124424"/>
            <a:ext cx="13931265" cy="19827240"/>
          </a:xfrm>
          <a:custGeom>
            <a:avLst/>
            <a:gdLst/>
            <a:ahLst/>
            <a:cxnLst/>
            <a:rect l="l" t="t" r="r" b="b"/>
            <a:pathLst>
              <a:path w="13931265" h="19827240">
                <a:moveTo>
                  <a:pt x="0" y="19826645"/>
                </a:moveTo>
                <a:lnTo>
                  <a:pt x="13930889" y="19826645"/>
                </a:lnTo>
                <a:lnTo>
                  <a:pt x="13930889" y="0"/>
                </a:lnTo>
                <a:lnTo>
                  <a:pt x="0" y="0"/>
                </a:lnTo>
                <a:lnTo>
                  <a:pt x="0" y="19826645"/>
                </a:lnTo>
                <a:close/>
              </a:path>
            </a:pathLst>
          </a:custGeom>
          <a:ln w="178773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8">
            <a:extLst>
              <a:ext uri="{FF2B5EF4-FFF2-40B4-BE49-F238E27FC236}">
                <a16:creationId xmlns="" xmlns:a16="http://schemas.microsoft.com/office/drawing/2014/main" id="{16F137AA-AC27-4AA5-9F18-6F7F27685619}"/>
              </a:ext>
            </a:extLst>
          </p:cNvPr>
          <p:cNvSpPr txBox="1"/>
          <p:nvPr/>
        </p:nvSpPr>
        <p:spPr>
          <a:xfrm>
            <a:off x="7609102" y="9479947"/>
            <a:ext cx="6166761" cy="3155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3699"/>
              </a:lnSpc>
              <a:spcBef>
                <a:spcPts val="90"/>
              </a:spcBef>
            </a:pPr>
            <a:r>
              <a:rPr lang="pt-BR" sz="950" b="1" spc="15" dirty="0">
                <a:solidFill>
                  <a:srgbClr val="FF0000"/>
                </a:solidFill>
                <a:latin typeface="Arial"/>
                <a:cs typeface="Arial"/>
              </a:rPr>
              <a:t>Figura </a:t>
            </a:r>
            <a:r>
              <a:rPr lang="pt-BR" sz="950" b="1" spc="15" dirty="0" smtClean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lang="pt-BR" sz="950" b="1" spc="15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pt-BR" sz="950" spc="15" dirty="0">
                <a:latin typeface="Arial"/>
                <a:cs typeface="Arial"/>
              </a:rPr>
              <a:t>Ciclos diurnos médios medidos e estimados via GL1.2 para dias de céu claro mês de julho </a:t>
            </a:r>
            <a:r>
              <a:rPr lang="pt-BR" sz="950" spc="15" dirty="0" smtClean="0">
                <a:latin typeface="Arial"/>
                <a:cs typeface="Arial"/>
              </a:rPr>
              <a:t>2018 para Alta Floresta (esquerda), Cuiabá-Miranda (centro) e Cachoeira Paulista (direita). 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0" name="object 79">
            <a:extLst>
              <a:ext uri="{FF2B5EF4-FFF2-40B4-BE49-F238E27FC236}">
                <a16:creationId xmlns="" xmlns:a16="http://schemas.microsoft.com/office/drawing/2014/main" id="{0F0D5F28-A4A0-4FBC-B6B4-26CEFB1A6C6C}"/>
              </a:ext>
            </a:extLst>
          </p:cNvPr>
          <p:cNvSpPr txBox="1"/>
          <p:nvPr/>
        </p:nvSpPr>
        <p:spPr>
          <a:xfrm>
            <a:off x="4597850" y="12507894"/>
            <a:ext cx="2182495" cy="467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just">
              <a:lnSpc>
                <a:spcPct val="103699"/>
              </a:lnSpc>
              <a:spcBef>
                <a:spcPts val="90"/>
              </a:spcBef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Figura </a:t>
            </a:r>
            <a:r>
              <a:rPr sz="950" b="1" spc="10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lang="pt-BR" sz="950" spc="10" dirty="0">
                <a:latin typeface="Arial"/>
                <a:cs typeface="Arial"/>
              </a:rPr>
              <a:t>Distribuição espacial das estações utilizadas da Rede Sonda e SolRad-Net.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21" name="object 81">
            <a:extLst>
              <a:ext uri="{FF2B5EF4-FFF2-40B4-BE49-F238E27FC236}">
                <a16:creationId xmlns="" xmlns:a16="http://schemas.microsoft.com/office/drawing/2014/main" id="{56DF1EA3-9775-48BB-A035-764BF07FED62}"/>
              </a:ext>
            </a:extLst>
          </p:cNvPr>
          <p:cNvSpPr/>
          <p:nvPr/>
        </p:nvSpPr>
        <p:spPr>
          <a:xfrm>
            <a:off x="2672299" y="4069114"/>
            <a:ext cx="1920022" cy="412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3">
            <a:extLst>
              <a:ext uri="{FF2B5EF4-FFF2-40B4-BE49-F238E27FC236}">
                <a16:creationId xmlns="" xmlns:a16="http://schemas.microsoft.com/office/drawing/2014/main" id="{3D7B78B9-EA4E-4B2E-A1D5-B2917BAD6235}"/>
              </a:ext>
            </a:extLst>
          </p:cNvPr>
          <p:cNvSpPr/>
          <p:nvPr/>
        </p:nvSpPr>
        <p:spPr>
          <a:xfrm>
            <a:off x="625032" y="4071061"/>
            <a:ext cx="6334760" cy="329565"/>
          </a:xfrm>
          <a:custGeom>
            <a:avLst/>
            <a:gdLst/>
            <a:ahLst/>
            <a:cxnLst/>
            <a:rect l="l" t="t" r="r" b="b"/>
            <a:pathLst>
              <a:path w="6334759" h="329564">
                <a:moveTo>
                  <a:pt x="0" y="329240"/>
                </a:moveTo>
                <a:lnTo>
                  <a:pt x="6334524" y="329240"/>
                </a:lnTo>
                <a:lnTo>
                  <a:pt x="6334524" y="0"/>
                </a:lnTo>
                <a:lnTo>
                  <a:pt x="0" y="0"/>
                </a:lnTo>
                <a:lnTo>
                  <a:pt x="0" y="329240"/>
                </a:lnTo>
                <a:close/>
              </a:path>
            </a:pathLst>
          </a:custGeom>
          <a:ln w="5959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4">
            <a:extLst>
              <a:ext uri="{FF2B5EF4-FFF2-40B4-BE49-F238E27FC236}">
                <a16:creationId xmlns="" xmlns:a16="http://schemas.microsoft.com/office/drawing/2014/main" id="{9B08B9AB-7F9B-4A14-A8D9-6096EEEE7BD1}"/>
              </a:ext>
            </a:extLst>
          </p:cNvPr>
          <p:cNvSpPr/>
          <p:nvPr/>
        </p:nvSpPr>
        <p:spPr>
          <a:xfrm>
            <a:off x="2920775" y="3987543"/>
            <a:ext cx="1881407" cy="3739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8">
            <a:extLst>
              <a:ext uri="{FF2B5EF4-FFF2-40B4-BE49-F238E27FC236}">
                <a16:creationId xmlns="" xmlns:a16="http://schemas.microsoft.com/office/drawing/2014/main" id="{B574C1D8-C8FD-423D-9690-9B196ACF3E6F}"/>
              </a:ext>
            </a:extLst>
          </p:cNvPr>
          <p:cNvSpPr/>
          <p:nvPr/>
        </p:nvSpPr>
        <p:spPr>
          <a:xfrm>
            <a:off x="3166112" y="7818981"/>
            <a:ext cx="1480955" cy="3739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9">
            <a:extLst>
              <a:ext uri="{FF2B5EF4-FFF2-40B4-BE49-F238E27FC236}">
                <a16:creationId xmlns="" xmlns:a16="http://schemas.microsoft.com/office/drawing/2014/main" id="{4DB3F1E8-943E-476D-9E99-147631F9B3D6}"/>
              </a:ext>
            </a:extLst>
          </p:cNvPr>
          <p:cNvSpPr/>
          <p:nvPr/>
        </p:nvSpPr>
        <p:spPr>
          <a:xfrm>
            <a:off x="707640" y="9164964"/>
            <a:ext cx="6334760" cy="330200"/>
          </a:xfrm>
          <a:custGeom>
            <a:avLst/>
            <a:gdLst/>
            <a:ahLst/>
            <a:cxnLst/>
            <a:rect l="l" t="t" r="r" b="b"/>
            <a:pathLst>
              <a:path w="6334759" h="330200">
                <a:moveTo>
                  <a:pt x="0" y="329985"/>
                </a:moveTo>
                <a:lnTo>
                  <a:pt x="6334524" y="329985"/>
                </a:lnTo>
                <a:lnTo>
                  <a:pt x="6334524" y="0"/>
                </a:lnTo>
                <a:lnTo>
                  <a:pt x="0" y="0"/>
                </a:lnTo>
                <a:lnTo>
                  <a:pt x="0" y="329985"/>
                </a:lnTo>
                <a:close/>
              </a:path>
            </a:pathLst>
          </a:custGeom>
          <a:ln w="5959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0">
            <a:extLst>
              <a:ext uri="{FF2B5EF4-FFF2-40B4-BE49-F238E27FC236}">
                <a16:creationId xmlns="" xmlns:a16="http://schemas.microsoft.com/office/drawing/2014/main" id="{7E84956B-2B44-4B1E-8DAD-55B4E0AE9F20}"/>
              </a:ext>
            </a:extLst>
          </p:cNvPr>
          <p:cNvSpPr/>
          <p:nvPr/>
        </p:nvSpPr>
        <p:spPr>
          <a:xfrm>
            <a:off x="3258785" y="9143329"/>
            <a:ext cx="1144862" cy="3739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05">
            <a:extLst>
              <a:ext uri="{FF2B5EF4-FFF2-40B4-BE49-F238E27FC236}">
                <a16:creationId xmlns="" xmlns:a16="http://schemas.microsoft.com/office/drawing/2014/main" id="{FDF7DE64-F5F9-4EC6-8166-8006BB02D0BB}"/>
              </a:ext>
            </a:extLst>
          </p:cNvPr>
          <p:cNvSpPr/>
          <p:nvPr/>
        </p:nvSpPr>
        <p:spPr>
          <a:xfrm>
            <a:off x="8598696" y="4252932"/>
            <a:ext cx="3576175" cy="4126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7">
            <a:extLst>
              <a:ext uri="{FF2B5EF4-FFF2-40B4-BE49-F238E27FC236}">
                <a16:creationId xmlns="" xmlns:a16="http://schemas.microsoft.com/office/drawing/2014/main" id="{33FFF375-DC20-498B-81D9-BC48839AA314}"/>
              </a:ext>
            </a:extLst>
          </p:cNvPr>
          <p:cNvSpPr/>
          <p:nvPr/>
        </p:nvSpPr>
        <p:spPr>
          <a:xfrm>
            <a:off x="707640" y="15619776"/>
            <a:ext cx="6332085" cy="352918"/>
          </a:xfrm>
          <a:custGeom>
            <a:avLst/>
            <a:gdLst/>
            <a:ahLst/>
            <a:cxnLst/>
            <a:rect l="l" t="t" r="r" b="b"/>
            <a:pathLst>
              <a:path w="6570980" h="329564">
                <a:moveTo>
                  <a:pt x="0" y="329240"/>
                </a:moveTo>
                <a:lnTo>
                  <a:pt x="6570624" y="329240"/>
                </a:lnTo>
                <a:lnTo>
                  <a:pt x="6570624" y="0"/>
                </a:lnTo>
                <a:lnTo>
                  <a:pt x="0" y="0"/>
                </a:lnTo>
                <a:lnTo>
                  <a:pt x="0" y="329240"/>
                </a:lnTo>
                <a:close/>
              </a:path>
            </a:pathLst>
          </a:custGeom>
          <a:ln w="5959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8">
            <a:extLst>
              <a:ext uri="{FF2B5EF4-FFF2-40B4-BE49-F238E27FC236}">
                <a16:creationId xmlns="" xmlns:a16="http://schemas.microsoft.com/office/drawing/2014/main" id="{7DDFA1BB-3207-4DB2-A504-7A029CF33880}"/>
              </a:ext>
            </a:extLst>
          </p:cNvPr>
          <p:cNvSpPr/>
          <p:nvPr/>
        </p:nvSpPr>
        <p:spPr>
          <a:xfrm>
            <a:off x="2867432" y="15598701"/>
            <a:ext cx="1764000" cy="373993"/>
          </a:xfrm>
          <a:prstGeom prst="rect">
            <a:avLst/>
          </a:prstGeom>
          <a:blipFill>
            <a:blip r:embed="rId10" cstate="print"/>
            <a:srcRect/>
            <a:stretch>
              <a:fillRect l="2" r="-100545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09">
            <a:extLst>
              <a:ext uri="{FF2B5EF4-FFF2-40B4-BE49-F238E27FC236}">
                <a16:creationId xmlns="" xmlns:a16="http://schemas.microsoft.com/office/drawing/2014/main" id="{FFE12AD7-00F7-46B6-8EEC-1676AF4F17FA}"/>
              </a:ext>
            </a:extLst>
          </p:cNvPr>
          <p:cNvSpPr txBox="1"/>
          <p:nvPr/>
        </p:nvSpPr>
        <p:spPr>
          <a:xfrm>
            <a:off x="733890" y="1727064"/>
            <a:ext cx="12376785" cy="19913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7725" marR="5080" indent="-635" algn="ctr">
              <a:lnSpc>
                <a:spcPct val="101099"/>
              </a:lnSpc>
              <a:spcBef>
                <a:spcPts val="90"/>
              </a:spcBef>
            </a:pPr>
            <a:r>
              <a:rPr lang="pt-BR" sz="3250" b="1" spc="15" dirty="0">
                <a:latin typeface="Arial"/>
                <a:cs typeface="Arial"/>
              </a:rPr>
              <a:t>Análise e aprimoramento das estimativas de radiação solar por satélite GL a partir de imagens GOES-16</a:t>
            </a:r>
            <a:endParaRPr sz="3250" dirty="0">
              <a:latin typeface="Arial"/>
              <a:cs typeface="Arial"/>
            </a:endParaRPr>
          </a:p>
          <a:p>
            <a:pPr algn="ctr">
              <a:spcBef>
                <a:spcPct val="50000"/>
              </a:spcBef>
            </a:pP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Luiz Felipe das Neves Lopes</a:t>
            </a:r>
            <a:r>
              <a:rPr lang="pt-BR" sz="14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Carlos Ceballos</a:t>
            </a:r>
            <a:r>
              <a:rPr lang="pt-BR" sz="14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Anthony Carlos Silva Porfirio</a:t>
            </a:r>
            <a:r>
              <a:rPr lang="pt-BR" sz="14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pt-BR" sz="14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Bolsista PIBIC/CNPq, UNISAL, 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luizfelipe2310@gmail.com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14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Orientador, CPTEC/DSA, Cachoeira Paulista, SP.</a:t>
            </a:r>
          </a:p>
          <a:p>
            <a:pPr algn="ctr"/>
            <a:r>
              <a:rPr lang="pt-BR" sz="14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Coorientador, CPTEC/DSA, Cachoeira Paulista, SP.</a:t>
            </a:r>
          </a:p>
        </p:txBody>
      </p:sp>
      <p:sp>
        <p:nvSpPr>
          <p:cNvPr id="33" name="object 116">
            <a:extLst>
              <a:ext uri="{FF2B5EF4-FFF2-40B4-BE49-F238E27FC236}">
                <a16:creationId xmlns="" xmlns:a16="http://schemas.microsoft.com/office/drawing/2014/main" id="{C7983F3C-C5D9-40F9-BFB1-F275299E4BB2}"/>
              </a:ext>
            </a:extLst>
          </p:cNvPr>
          <p:cNvSpPr/>
          <p:nvPr/>
        </p:nvSpPr>
        <p:spPr>
          <a:xfrm>
            <a:off x="7439482" y="12441646"/>
            <a:ext cx="6345881" cy="313895"/>
          </a:xfrm>
          <a:custGeom>
            <a:avLst/>
            <a:gdLst/>
            <a:ahLst/>
            <a:cxnLst/>
            <a:rect l="l" t="t" r="r" b="b"/>
            <a:pathLst>
              <a:path w="6570980" h="330200">
                <a:moveTo>
                  <a:pt x="0" y="329985"/>
                </a:moveTo>
                <a:lnTo>
                  <a:pt x="6570624" y="329985"/>
                </a:lnTo>
                <a:lnTo>
                  <a:pt x="6570624" y="0"/>
                </a:lnTo>
                <a:lnTo>
                  <a:pt x="0" y="0"/>
                </a:lnTo>
                <a:lnTo>
                  <a:pt x="0" y="329985"/>
                </a:lnTo>
                <a:close/>
              </a:path>
            </a:pathLst>
          </a:custGeom>
          <a:noFill/>
          <a:ln w="5959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17">
            <a:extLst>
              <a:ext uri="{FF2B5EF4-FFF2-40B4-BE49-F238E27FC236}">
                <a16:creationId xmlns="" xmlns:a16="http://schemas.microsoft.com/office/drawing/2014/main" id="{8F63BBD4-2CF2-4567-842F-F93BCEAC603C}"/>
              </a:ext>
            </a:extLst>
          </p:cNvPr>
          <p:cNvSpPr/>
          <p:nvPr/>
        </p:nvSpPr>
        <p:spPr>
          <a:xfrm>
            <a:off x="9583845" y="12362617"/>
            <a:ext cx="1946480" cy="3739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120">
            <a:extLst>
              <a:ext uri="{FF2B5EF4-FFF2-40B4-BE49-F238E27FC236}">
                <a16:creationId xmlns="" xmlns:a16="http://schemas.microsoft.com/office/drawing/2014/main" id="{8AF50B5B-AA51-4504-8080-31A99AB14670}"/>
              </a:ext>
            </a:extLst>
          </p:cNvPr>
          <p:cNvSpPr/>
          <p:nvPr/>
        </p:nvSpPr>
        <p:spPr>
          <a:xfrm>
            <a:off x="8413774" y="16605250"/>
            <a:ext cx="4075310" cy="4126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22">
            <a:extLst>
              <a:ext uri="{FF2B5EF4-FFF2-40B4-BE49-F238E27FC236}">
                <a16:creationId xmlns="" xmlns:a16="http://schemas.microsoft.com/office/drawing/2014/main" id="{76F17F48-DFF8-4000-A6B1-CD9614128E53}"/>
              </a:ext>
            </a:extLst>
          </p:cNvPr>
          <p:cNvSpPr/>
          <p:nvPr/>
        </p:nvSpPr>
        <p:spPr>
          <a:xfrm>
            <a:off x="8389011" y="16412702"/>
            <a:ext cx="4036695" cy="3739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7">
            <a:extLst>
              <a:ext uri="{FF2B5EF4-FFF2-40B4-BE49-F238E27FC236}">
                <a16:creationId xmlns="" xmlns:a16="http://schemas.microsoft.com/office/drawing/2014/main" id="{AD9F5EE2-C933-453C-B986-DD4857B1A2C6}"/>
              </a:ext>
            </a:extLst>
          </p:cNvPr>
          <p:cNvSpPr/>
          <p:nvPr/>
        </p:nvSpPr>
        <p:spPr>
          <a:xfrm>
            <a:off x="9053034" y="17887950"/>
            <a:ext cx="2535716" cy="3739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9">
            <a:extLst>
              <a:ext uri="{FF2B5EF4-FFF2-40B4-BE49-F238E27FC236}">
                <a16:creationId xmlns="" xmlns:a16="http://schemas.microsoft.com/office/drawing/2014/main" id="{655DBEA7-342B-4558-9DA1-027402FFED78}"/>
              </a:ext>
            </a:extLst>
          </p:cNvPr>
          <p:cNvSpPr txBox="1"/>
          <p:nvPr/>
        </p:nvSpPr>
        <p:spPr>
          <a:xfrm>
            <a:off x="765894" y="9592945"/>
            <a:ext cx="3589308" cy="2505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 marR="5080" indent="-121920" algn="just">
              <a:lnSpc>
                <a:spcPct val="102800"/>
              </a:lnSpc>
              <a:spcBef>
                <a:spcPts val="95"/>
              </a:spcBef>
              <a:buFont typeface="Wingdings"/>
              <a:buChar char=""/>
              <a:tabLst>
                <a:tab pos="122555" algn="l"/>
              </a:tabLst>
            </a:pPr>
            <a:r>
              <a:rPr lang="en-GB" sz="1050" spc="10" dirty="0" err="1" smtClean="0">
                <a:latin typeface="Arial"/>
                <a:cs typeface="Arial"/>
              </a:rPr>
              <a:t>Verdade</a:t>
            </a:r>
            <a:r>
              <a:rPr lang="en-GB" sz="1050" spc="10" dirty="0" smtClean="0">
                <a:latin typeface="Arial"/>
                <a:cs typeface="Arial"/>
              </a:rPr>
              <a:t> </a:t>
            </a:r>
            <a:r>
              <a:rPr lang="en-GB" sz="1050" spc="10" dirty="0" err="1" smtClean="0">
                <a:latin typeface="Arial"/>
                <a:cs typeface="Arial"/>
              </a:rPr>
              <a:t>Terrestre</a:t>
            </a:r>
            <a:r>
              <a:rPr lang="en-GB" sz="1050" spc="10" dirty="0">
                <a:latin typeface="Arial"/>
                <a:cs typeface="Arial"/>
              </a:rPr>
              <a:t> </a:t>
            </a:r>
            <a:r>
              <a:rPr lang="en-GB" sz="1050" i="1" spc="10" dirty="0" smtClean="0">
                <a:latin typeface="Arial"/>
                <a:cs typeface="Arial"/>
              </a:rPr>
              <a:t>G</a:t>
            </a:r>
            <a:r>
              <a:rPr lang="en-GB" sz="1050" spc="10" dirty="0" smtClean="0">
                <a:latin typeface="Arial"/>
                <a:cs typeface="Arial"/>
              </a:rPr>
              <a:t> </a:t>
            </a:r>
            <a:r>
              <a:rPr sz="1050" spc="5" smtClean="0">
                <a:latin typeface="Arial"/>
                <a:cs typeface="Arial"/>
              </a:rPr>
              <a:t>(</a:t>
            </a:r>
            <a:r>
              <a:rPr lang="en-GB" sz="1050" spc="10" dirty="0">
                <a:latin typeface="Arial"/>
                <a:cs typeface="Arial"/>
              </a:rPr>
              <a:t>Radiação solar </a:t>
            </a:r>
            <a:r>
              <a:rPr sz="1050" spc="5" dirty="0">
                <a:latin typeface="Arial"/>
                <a:cs typeface="Arial"/>
              </a:rPr>
              <a:t>via </a:t>
            </a:r>
            <a:r>
              <a:rPr lang="pt-BR" sz="1050" spc="5" dirty="0" smtClean="0">
                <a:latin typeface="Arial"/>
                <a:cs typeface="Arial"/>
              </a:rPr>
              <a:t>piranômetros</a:t>
            </a:r>
            <a:r>
              <a:rPr sz="1050" spc="10" smtClean="0">
                <a:latin typeface="Arial"/>
                <a:cs typeface="Arial"/>
              </a:rPr>
              <a:t>) </a:t>
            </a:r>
            <a:r>
              <a:rPr lang="pt-BR" sz="1050" spc="10" dirty="0" smtClean="0">
                <a:latin typeface="Arial"/>
                <a:cs typeface="Arial"/>
              </a:rPr>
              <a:t>foi fornecida</a:t>
            </a:r>
            <a:r>
              <a:rPr sz="1050" spc="10" smtClean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pel</a:t>
            </a:r>
            <a:r>
              <a:rPr lang="pt-BR" sz="1050" spc="10" dirty="0">
                <a:latin typeface="Arial"/>
                <a:cs typeface="Arial"/>
              </a:rPr>
              <a:t>as</a:t>
            </a:r>
            <a:r>
              <a:rPr sz="1050" spc="10" dirty="0">
                <a:latin typeface="Arial"/>
                <a:cs typeface="Arial"/>
              </a:rPr>
              <a:t>  </a:t>
            </a:r>
            <a:r>
              <a:rPr lang="pt-BR" sz="1050" spc="10" dirty="0">
                <a:latin typeface="Arial"/>
                <a:cs typeface="Arial"/>
              </a:rPr>
              <a:t>redes: </a:t>
            </a:r>
            <a:r>
              <a:rPr lang="pt-BR" sz="1050" spc="10" dirty="0" smtClean="0">
                <a:latin typeface="Arial"/>
                <a:cs typeface="Arial"/>
              </a:rPr>
              <a:t>SONDA (</a:t>
            </a:r>
            <a:r>
              <a:rPr lang="pt-BR" sz="1050" spc="10" dirty="0">
                <a:latin typeface="Arial"/>
                <a:cs typeface="Arial"/>
              </a:rPr>
              <a:t>Cachoeira Paulista e Brasília) e SolRad-Net (Alta Floresta, Ji-Paraná, Cuiabá-Miranda e Rio Branco</a:t>
            </a:r>
            <a:r>
              <a:rPr lang="pt-BR" sz="1050" spc="10" dirty="0" smtClean="0">
                <a:latin typeface="Arial"/>
                <a:cs typeface="Arial"/>
              </a:rPr>
              <a:t>) </a:t>
            </a:r>
            <a:r>
              <a:rPr lang="pt-BR" sz="1050" spc="10" dirty="0" smtClean="0">
                <a:solidFill>
                  <a:srgbClr val="FF0000"/>
                </a:solidFill>
                <a:latin typeface="Arial"/>
                <a:cs typeface="Arial"/>
              </a:rPr>
              <a:t>(Figura 1)</a:t>
            </a:r>
            <a:r>
              <a:rPr lang="pt-BR" sz="1050" spc="10" dirty="0" smtClean="0">
                <a:latin typeface="Arial"/>
                <a:cs typeface="Arial"/>
              </a:rPr>
              <a:t>.</a:t>
            </a:r>
            <a:endParaRPr lang="pt-BR" sz="1050" spc="10" dirty="0">
              <a:latin typeface="Arial"/>
              <a:cs typeface="Arial"/>
            </a:endParaRPr>
          </a:p>
          <a:p>
            <a:pPr marR="5080" algn="just">
              <a:lnSpc>
                <a:spcPct val="102800"/>
              </a:lnSpc>
              <a:spcBef>
                <a:spcPts val="95"/>
              </a:spcBef>
              <a:tabLst>
                <a:tab pos="122555" algn="l"/>
              </a:tabLst>
            </a:pPr>
            <a:endParaRPr lang="pt-BR" sz="1050" spc="10" dirty="0">
              <a:latin typeface="Arial"/>
              <a:cs typeface="Arial"/>
            </a:endParaRPr>
          </a:p>
          <a:p>
            <a:pPr marR="5080" algn="just">
              <a:buFont typeface="Wingdings"/>
              <a:buChar char=""/>
              <a:tabLst>
                <a:tab pos="122555" algn="l"/>
              </a:tabLst>
            </a:pPr>
            <a:r>
              <a:rPr lang="pt-BR" sz="1050" spc="20" dirty="0" smtClean="0">
                <a:latin typeface="Arial"/>
                <a:cs typeface="Arial"/>
              </a:rPr>
              <a:t> O </a:t>
            </a:r>
            <a:r>
              <a:rPr lang="pt-BR" sz="1050" spc="20" dirty="0">
                <a:latin typeface="Arial"/>
                <a:cs typeface="Arial"/>
              </a:rPr>
              <a:t>Modelo </a:t>
            </a:r>
            <a:r>
              <a:rPr lang="pt-BR" sz="1050" spc="20" dirty="0" smtClean="0">
                <a:latin typeface="Arial"/>
                <a:cs typeface="Arial"/>
              </a:rPr>
              <a:t>GL1.2 </a:t>
            </a:r>
            <a:r>
              <a:rPr lang="pt-BR" sz="1050" spc="20" dirty="0" smtClean="0">
                <a:latin typeface="Arial"/>
                <a:cs typeface="Arial"/>
              </a:rPr>
              <a:t>estima </a:t>
            </a:r>
            <a:r>
              <a:rPr lang="pt-BR" sz="1050" spc="15" dirty="0">
                <a:latin typeface="Arial"/>
                <a:cs typeface="Arial"/>
              </a:rPr>
              <a:t>campos </a:t>
            </a:r>
            <a:r>
              <a:rPr lang="pt-BR" sz="1050" spc="15" dirty="0" smtClean="0">
                <a:latin typeface="Arial"/>
                <a:cs typeface="Arial"/>
              </a:rPr>
              <a:t>GL de </a:t>
            </a:r>
            <a:r>
              <a:rPr lang="pt-BR" sz="1050" spc="15" dirty="0">
                <a:latin typeface="Arial"/>
                <a:cs typeface="Arial"/>
              </a:rPr>
              <a:t>radiação solar sobre a América do Sul através das imagens VIS </a:t>
            </a:r>
            <a:r>
              <a:rPr lang="pt-BR" sz="1050" spc="15" dirty="0" smtClean="0">
                <a:latin typeface="Arial"/>
                <a:cs typeface="Arial"/>
              </a:rPr>
              <a:t>GOES-16. O </a:t>
            </a:r>
            <a:r>
              <a:rPr lang="pt-BR" sz="1050" spc="15" dirty="0">
                <a:latin typeface="Arial"/>
                <a:cs typeface="Arial"/>
              </a:rPr>
              <a:t>Modelo </a:t>
            </a:r>
            <a:r>
              <a:rPr lang="pt-BR" sz="1050" spc="20" dirty="0">
                <a:latin typeface="Arial"/>
                <a:cs typeface="Arial"/>
              </a:rPr>
              <a:t>produz como </a:t>
            </a:r>
            <a:r>
              <a:rPr lang="pt-BR" sz="1050" spc="20" dirty="0" smtClean="0">
                <a:latin typeface="Arial"/>
                <a:cs typeface="Arial"/>
              </a:rPr>
              <a:t>saída </a:t>
            </a:r>
            <a:r>
              <a:rPr lang="pt-BR" sz="1050" spc="20" dirty="0">
                <a:latin typeface="Arial"/>
                <a:cs typeface="Arial"/>
              </a:rPr>
              <a:t>arquivos no formato binário com dimensão de 1800x1800 pixels e resolução espacial de 0,04º </a:t>
            </a:r>
            <a:r>
              <a:rPr lang="pt-BR" sz="1050" spc="20" dirty="0" smtClean="0">
                <a:latin typeface="Arial"/>
                <a:cs typeface="Arial"/>
              </a:rPr>
              <a:t>(~ </a:t>
            </a:r>
            <a:r>
              <a:rPr lang="pt-BR" sz="1050" spc="20" dirty="0">
                <a:latin typeface="Arial"/>
                <a:cs typeface="Arial"/>
              </a:rPr>
              <a:t>4 km</a:t>
            </a:r>
            <a:r>
              <a:rPr lang="pt-BR" sz="1050" spc="20" dirty="0" smtClean="0">
                <a:latin typeface="Arial"/>
                <a:cs typeface="Arial"/>
              </a:rPr>
              <a:t>) </a:t>
            </a:r>
            <a:r>
              <a:rPr lang="pt-BR" sz="1050" spc="20" dirty="0" smtClean="0">
                <a:solidFill>
                  <a:srgbClr val="FF0000"/>
                </a:solidFill>
                <a:latin typeface="Arial"/>
                <a:cs typeface="Arial"/>
              </a:rPr>
              <a:t>(Figura 2)</a:t>
            </a:r>
            <a:r>
              <a:rPr lang="pt-BR" sz="1050" spc="20" dirty="0" smtClean="0">
                <a:latin typeface="Arial"/>
                <a:cs typeface="Arial"/>
              </a:rPr>
              <a:t>.</a:t>
            </a:r>
            <a:endParaRPr lang="pt-BR" sz="1050" spc="20" dirty="0">
              <a:latin typeface="Arial"/>
              <a:cs typeface="Arial"/>
            </a:endParaRPr>
          </a:p>
          <a:p>
            <a:pPr marR="5080" algn="just">
              <a:tabLst>
                <a:tab pos="122555" algn="l"/>
              </a:tabLst>
            </a:pPr>
            <a:endParaRPr lang="pt-BR" sz="1050" spc="20" dirty="0" smtClean="0">
              <a:latin typeface="Arial"/>
              <a:cs typeface="Arial"/>
            </a:endParaRPr>
          </a:p>
          <a:p>
            <a:pPr marL="121920" marR="5080" indent="-121920" algn="just">
              <a:lnSpc>
                <a:spcPct val="102800"/>
              </a:lnSpc>
              <a:spcBef>
                <a:spcPts val="95"/>
              </a:spcBef>
              <a:buFont typeface="Wingdings"/>
              <a:buChar char=""/>
              <a:tabLst>
                <a:tab pos="122555" algn="l"/>
              </a:tabLst>
            </a:pPr>
            <a:r>
              <a:rPr lang="pt-BR" sz="1050" spc="20" dirty="0" smtClean="0">
                <a:latin typeface="Arial"/>
                <a:cs typeface="Arial"/>
              </a:rPr>
              <a:t> Os dados diários G e GL constituíram planilhas </a:t>
            </a:r>
            <a:r>
              <a:rPr lang="pt-BR" sz="1050" spc="20" dirty="0" smtClean="0">
                <a:latin typeface="Arial"/>
                <a:cs typeface="Arial"/>
              </a:rPr>
              <a:t>‘estação</a:t>
            </a:r>
            <a:r>
              <a:rPr lang="pt-BR" sz="1050" spc="20" dirty="0">
                <a:latin typeface="Arial"/>
                <a:cs typeface="Arial"/>
              </a:rPr>
              <a:t>’ e ‘GL’, </a:t>
            </a:r>
            <a:r>
              <a:rPr lang="pt-BR" sz="1050" spc="20" dirty="0" smtClean="0">
                <a:latin typeface="Arial"/>
                <a:cs typeface="Arial"/>
              </a:rPr>
              <a:t>com a</a:t>
            </a:r>
            <a:r>
              <a:rPr lang="pt-BR" sz="1050" spc="20" dirty="0" smtClean="0">
                <a:latin typeface="Arial"/>
                <a:cs typeface="Arial"/>
              </a:rPr>
              <a:t> </a:t>
            </a:r>
            <a:r>
              <a:rPr lang="pt-BR" sz="1050" spc="20" dirty="0">
                <a:latin typeface="Arial"/>
                <a:cs typeface="Arial"/>
              </a:rPr>
              <a:t>mesma </a:t>
            </a:r>
            <a:r>
              <a:rPr lang="pt-BR" sz="1050" spc="20" dirty="0" smtClean="0">
                <a:latin typeface="Arial"/>
                <a:cs typeface="Arial"/>
              </a:rPr>
              <a:t>estrutura, concentrando </a:t>
            </a:r>
            <a:r>
              <a:rPr lang="pt-BR" sz="1050" spc="20" dirty="0">
                <a:latin typeface="Arial"/>
                <a:cs typeface="Arial"/>
              </a:rPr>
              <a:t>as médias diurnas de </a:t>
            </a:r>
            <a:r>
              <a:rPr lang="pt-BR" sz="1050" spc="20" dirty="0" smtClean="0">
                <a:latin typeface="Arial"/>
                <a:cs typeface="Arial"/>
              </a:rPr>
              <a:t>Irradiância </a:t>
            </a:r>
            <a:r>
              <a:rPr lang="pt-BR" sz="1050" spc="20" dirty="0">
                <a:latin typeface="Arial"/>
                <a:cs typeface="Arial"/>
              </a:rPr>
              <a:t>solar </a:t>
            </a:r>
            <a:r>
              <a:rPr lang="pt-BR" sz="1050" spc="20" dirty="0" smtClean="0">
                <a:latin typeface="Arial"/>
                <a:cs typeface="Arial"/>
              </a:rPr>
              <a:t>medida </a:t>
            </a:r>
            <a:r>
              <a:rPr lang="pt-BR" sz="1050" spc="20" dirty="0">
                <a:latin typeface="Arial"/>
                <a:cs typeface="Arial"/>
              </a:rPr>
              <a:t>e </a:t>
            </a:r>
            <a:r>
              <a:rPr lang="pt-BR" sz="1050" spc="20" dirty="0" smtClean="0">
                <a:latin typeface="Arial"/>
                <a:cs typeface="Arial"/>
              </a:rPr>
              <a:t>estimada (em </a:t>
            </a:r>
            <a:r>
              <a:rPr lang="pt-BR" sz="1050" spc="20" dirty="0" smtClean="0">
                <a:latin typeface="Arial"/>
                <a:cs typeface="Arial"/>
              </a:rPr>
              <a:t>W m</a:t>
            </a:r>
            <a:r>
              <a:rPr lang="pt-BR" sz="1050" spc="20" baseline="30000" dirty="0" smtClean="0">
                <a:latin typeface="Arial"/>
                <a:cs typeface="Arial"/>
              </a:rPr>
              <a:t>-2</a:t>
            </a:r>
            <a:r>
              <a:rPr lang="pt-BR" sz="1050" spc="20" dirty="0" smtClean="0">
                <a:latin typeface="Arial"/>
                <a:cs typeface="Arial"/>
              </a:rPr>
              <a:t>) </a:t>
            </a:r>
            <a:r>
              <a:rPr lang="pt-BR" sz="1050" spc="20" dirty="0" smtClean="0">
                <a:solidFill>
                  <a:srgbClr val="7030A0"/>
                </a:solidFill>
                <a:latin typeface="Arial"/>
                <a:cs typeface="Arial"/>
              </a:rPr>
              <a:t>(Tabelas 1 e 2)</a:t>
            </a:r>
            <a:r>
              <a:rPr lang="pt-BR" sz="1050" spc="20" dirty="0" smtClean="0">
                <a:latin typeface="Arial"/>
                <a:cs typeface="Arial"/>
              </a:rPr>
              <a:t>.</a:t>
            </a:r>
            <a:endParaRPr lang="pt-BR" sz="1050" spc="10" dirty="0">
              <a:latin typeface="Arial"/>
              <a:cs typeface="Arial"/>
            </a:endParaRPr>
          </a:p>
        </p:txBody>
      </p:sp>
      <p:sp>
        <p:nvSpPr>
          <p:cNvPr id="43" name="object 93">
            <a:extLst>
              <a:ext uri="{FF2B5EF4-FFF2-40B4-BE49-F238E27FC236}">
                <a16:creationId xmlns="" xmlns:a16="http://schemas.microsoft.com/office/drawing/2014/main" id="{B6956E94-EE9D-4DB6-A300-32C501F39035}"/>
              </a:ext>
            </a:extLst>
          </p:cNvPr>
          <p:cNvSpPr/>
          <p:nvPr/>
        </p:nvSpPr>
        <p:spPr>
          <a:xfrm>
            <a:off x="692391" y="7859919"/>
            <a:ext cx="6334760" cy="330200"/>
          </a:xfrm>
          <a:custGeom>
            <a:avLst/>
            <a:gdLst/>
            <a:ahLst/>
            <a:cxnLst/>
            <a:rect l="l" t="t" r="r" b="b"/>
            <a:pathLst>
              <a:path w="6334759" h="330200">
                <a:moveTo>
                  <a:pt x="0" y="329985"/>
                </a:moveTo>
                <a:lnTo>
                  <a:pt x="6334524" y="329985"/>
                </a:lnTo>
                <a:lnTo>
                  <a:pt x="6334524" y="0"/>
                </a:lnTo>
                <a:lnTo>
                  <a:pt x="0" y="0"/>
                </a:lnTo>
                <a:lnTo>
                  <a:pt x="0" y="329985"/>
                </a:lnTo>
                <a:close/>
              </a:path>
            </a:pathLst>
          </a:custGeom>
          <a:noFill/>
          <a:ln w="5959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Imagem 43">
            <a:extLst>
              <a:ext uri="{FF2B5EF4-FFF2-40B4-BE49-F238E27FC236}">
                <a16:creationId xmlns="" xmlns:a16="http://schemas.microsoft.com/office/drawing/2014/main" id="{35E7C436-56F4-46AB-AA8E-60034C69CC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7902" y="9578398"/>
            <a:ext cx="2163868" cy="2849072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="" xmlns:a16="http://schemas.microsoft.com/office/drawing/2014/main" id="{A1B37247-F682-4324-9561-5E419EB4172C}"/>
              </a:ext>
            </a:extLst>
          </p:cNvPr>
          <p:cNvPicPr/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31592" y="16320294"/>
            <a:ext cx="3379800" cy="2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Imagem 49">
            <a:extLst>
              <a:ext uri="{FF2B5EF4-FFF2-40B4-BE49-F238E27FC236}">
                <a16:creationId xmlns="" xmlns:a16="http://schemas.microsoft.com/office/drawing/2014/main" id="{F3C61E64-231F-47EB-BBE2-B5CF39024892}"/>
              </a:ext>
            </a:extLst>
          </p:cNvPr>
          <p:cNvPicPr/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615795" y="16309512"/>
            <a:ext cx="3379800" cy="2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Agrupar 1"/>
          <p:cNvGrpSpPr/>
          <p:nvPr/>
        </p:nvGrpSpPr>
        <p:grpSpPr>
          <a:xfrm>
            <a:off x="4523485" y="13086343"/>
            <a:ext cx="2314010" cy="1714213"/>
            <a:chOff x="344814" y="16741040"/>
            <a:chExt cx="3016638" cy="2227497"/>
          </a:xfrm>
        </p:grpSpPr>
        <p:pic>
          <p:nvPicPr>
            <p:cNvPr id="1026" name="Picture 2" descr="http://caitaba.cptec.inpe.br/cgi-bin/mapserv?map=/extra/sigma/www/webservice/anima.map&amp;mode=map&amp;srs=epsg4326&amp;mapsize=380+506&amp;mapext=-82+-18+-32.5+-10&amp;layers=estados_preto%20paises_preto%20img_6075&amp;img_6075=/oper/share/goes/goes16/rad_solar/irradiancia_glb_media_mensal/2018/07/S11636075_201807010000.png&amp;mode=map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717" y="17090886"/>
              <a:ext cx="1402086" cy="1866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caitaba.cptec.inpe.br/cgi-bin/mapserv?map=/extra/sigma/www/webservice/anima.map&amp;mode=map&amp;srs=epsg4326&amp;mapsize=380+506&amp;mapext=-82+-18+-32.5+-10&amp;layers=estados_preto%20paises_preto%20img_7657&amp;img_7657=/oper/share/goes/goes13/rad_solar/irradiancia_glb_media_mensal/2017/12/M16237657_201712010000.png&amp;mode=map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39" y="17090886"/>
              <a:ext cx="1410094" cy="1877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satelite.cptec.inpe.br/radiacao/dsaimg/legendas/legenda_solar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14" y="16741040"/>
              <a:ext cx="3016638" cy="32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object 79">
            <a:extLst>
              <a:ext uri="{FF2B5EF4-FFF2-40B4-BE49-F238E27FC236}">
                <a16:creationId xmlns="" xmlns:a16="http://schemas.microsoft.com/office/drawing/2014/main" id="{0F0D5F28-A4A0-4FBC-B6B4-26CEFB1A6C6C}"/>
              </a:ext>
            </a:extLst>
          </p:cNvPr>
          <p:cNvSpPr txBox="1"/>
          <p:nvPr/>
        </p:nvSpPr>
        <p:spPr>
          <a:xfrm>
            <a:off x="4631432" y="14845372"/>
            <a:ext cx="2166713" cy="7716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just">
              <a:lnSpc>
                <a:spcPct val="103699"/>
              </a:lnSpc>
              <a:spcBef>
                <a:spcPts val="90"/>
              </a:spcBef>
            </a:pPr>
            <a:r>
              <a:rPr sz="950" b="1" spc="15" dirty="0" smtClean="0">
                <a:solidFill>
                  <a:srgbClr val="FF0000"/>
                </a:solidFill>
                <a:latin typeface="Arial"/>
                <a:cs typeface="Arial"/>
              </a:rPr>
              <a:t>Figura</a:t>
            </a:r>
            <a:r>
              <a:rPr lang="pt-BR" sz="9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950" b="1" spc="1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950" b="1" spc="1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pt-BR" sz="950" spc="10" dirty="0" smtClean="0">
                <a:latin typeface="Arial"/>
                <a:cs typeface="Arial"/>
              </a:rPr>
              <a:t>Exemplos de campos gerados pelo modelo GL1.2. Apresentam-se </a:t>
            </a:r>
            <a:r>
              <a:rPr lang="pt-BR" sz="950" spc="10" dirty="0">
                <a:latin typeface="Arial"/>
                <a:cs typeface="Arial"/>
              </a:rPr>
              <a:t>médias mensais de Irradiância </a:t>
            </a:r>
            <a:r>
              <a:rPr lang="pt-BR" sz="950" spc="10" dirty="0" smtClean="0">
                <a:latin typeface="Arial"/>
                <a:cs typeface="Arial"/>
              </a:rPr>
              <a:t>solar: esquerda (Janeiro) e direita (Julho) para o ano 2018.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7254" y="12382389"/>
            <a:ext cx="3603502" cy="1446304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712975" y="12186536"/>
            <a:ext cx="376611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5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95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9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950" dirty="0">
                <a:latin typeface="Arial" panose="020B0604020202020204" pitchFamily="34" charset="0"/>
                <a:cs typeface="Arial" panose="020B0604020202020204" pitchFamily="34" charset="0"/>
              </a:rPr>
              <a:t>Estrutura básica das planilhas mensais GL e </a:t>
            </a:r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‘estacao’.</a:t>
            </a:r>
            <a:endParaRPr lang="pt-BR" sz="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6780" y="14167827"/>
            <a:ext cx="3558422" cy="1134748"/>
          </a:xfrm>
          <a:prstGeom prst="rect">
            <a:avLst/>
          </a:prstGeom>
        </p:spPr>
      </p:pic>
      <p:sp>
        <p:nvSpPr>
          <p:cNvPr id="62" name="CaixaDeTexto 61"/>
          <p:cNvSpPr txBox="1"/>
          <p:nvPr/>
        </p:nvSpPr>
        <p:spPr>
          <a:xfrm>
            <a:off x="692391" y="13914874"/>
            <a:ext cx="376611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5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2</a:t>
            </a:r>
            <a:r>
              <a:rPr lang="pt-BR" sz="95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950" dirty="0">
                <a:latin typeface="Arial" panose="020B0604020202020204" pitchFamily="34" charset="0"/>
                <a:cs typeface="Arial" panose="020B0604020202020204" pitchFamily="34" charset="0"/>
              </a:rPr>
              <a:t>Exemplo de planilha GL ou ‘estacao’. </a:t>
            </a:r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Dados em </a:t>
            </a:r>
            <a:r>
              <a:rPr lang="pt-BR" sz="950" dirty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95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pt-BR" sz="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13">
            <a:extLst>
              <a:ext uri="{FF2B5EF4-FFF2-40B4-BE49-F238E27FC236}">
                <a16:creationId xmlns="" xmlns:a16="http://schemas.microsoft.com/office/drawing/2014/main" id="{DD571A11-BC9E-4DEC-BE78-D8F28E1C59FA}"/>
              </a:ext>
            </a:extLst>
          </p:cNvPr>
          <p:cNvSpPr txBox="1"/>
          <p:nvPr/>
        </p:nvSpPr>
        <p:spPr>
          <a:xfrm>
            <a:off x="719317" y="18969556"/>
            <a:ext cx="6060653" cy="443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3699"/>
              </a:lnSpc>
              <a:spcBef>
                <a:spcPts val="90"/>
              </a:spcBef>
            </a:pPr>
            <a:r>
              <a:rPr lang="pt-BR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Figura </a:t>
            </a:r>
            <a:r>
              <a:rPr lang="pt-BR" sz="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pt-BR" sz="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Exemplos de ciclos diurnos de radiação solar global medida e estimada pelo GL1.2 em diferentes resoluções espaciais (1x1, 3x3 e 5x5 pixels) e níveis de nebulosidade (esquerda: céu claro; direita: nublado). </a:t>
            </a:r>
            <a:endParaRPr lang="pt-BR" sz="900" dirty="0" smtClean="0">
              <a:latin typeface="Arial" pitchFamily="34" charset="0"/>
              <a:cs typeface="Arial" pitchFamily="34" charset="0"/>
            </a:endParaRPr>
          </a:p>
          <a:p>
            <a:pPr marL="12700" marR="5080" algn="just">
              <a:lnSpc>
                <a:spcPct val="103699"/>
              </a:lnSpc>
              <a:spcBef>
                <a:spcPts val="90"/>
              </a:spcBef>
            </a:pPr>
            <a:r>
              <a:rPr lang="pt-BR" sz="900" dirty="0" smtClean="0">
                <a:latin typeface="Arial" pitchFamily="34" charset="0"/>
                <a:cs typeface="Arial" pitchFamily="34" charset="0"/>
              </a:rPr>
              <a:t>SP </a:t>
            </a:r>
            <a:r>
              <a:rPr lang="pt-BR" sz="9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medidas de superfície</a:t>
            </a:r>
            <a:endParaRPr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="" xmlns:a16="http://schemas.microsoft.com/office/drawing/2014/main" id="{FC361EC3-DA4A-47F6-AFCD-FE225CA53271}"/>
              </a:ext>
            </a:extLst>
          </p:cNvPr>
          <p:cNvSpPr/>
          <p:nvPr/>
        </p:nvSpPr>
        <p:spPr>
          <a:xfrm>
            <a:off x="747270" y="16135796"/>
            <a:ext cx="3026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Ciclo diurno e resolução espacial</a:t>
            </a:r>
            <a:endParaRPr lang="pt-BR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83090" y="18387973"/>
            <a:ext cx="56820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Redes SONDA e </a:t>
            </a:r>
            <a:r>
              <a:rPr lang="pt-BR" sz="9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SolRad-Net</a:t>
            </a:r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, DSA/CPTEC/INPE</a:t>
            </a:r>
            <a:r>
              <a:rPr lang="pt-BR" sz="9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CNPq, </a:t>
            </a:r>
            <a:r>
              <a:rPr lang="pt-BR" sz="950" dirty="0">
                <a:latin typeface="Arial" panose="020B0604020202020204" pitchFamily="34" charset="0"/>
                <a:cs typeface="Arial" panose="020B0604020202020204" pitchFamily="34" charset="0"/>
              </a:rPr>
              <a:t>Orientadores. </a:t>
            </a:r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pt-BR" sz="950" dirty="0">
                <a:latin typeface="Arial" panose="020B0604020202020204" pitchFamily="34" charset="0"/>
                <a:cs typeface="Arial" panose="020B0604020202020204" pitchFamily="34" charset="0"/>
              </a:rPr>
              <a:t>trabalho é um trabalho </a:t>
            </a:r>
            <a:r>
              <a:rPr lang="pt-BR" sz="950" dirty="0" smtClean="0">
                <a:latin typeface="Arial" panose="020B0604020202020204" pitchFamily="34" charset="0"/>
                <a:cs typeface="Arial" panose="020B0604020202020204" pitchFamily="34" charset="0"/>
              </a:rPr>
              <a:t>de Iniciação </a:t>
            </a:r>
            <a:r>
              <a:rPr lang="pt-BR" sz="950" dirty="0">
                <a:latin typeface="Arial" panose="020B0604020202020204" pitchFamily="34" charset="0"/>
                <a:cs typeface="Arial" panose="020B0604020202020204" pitchFamily="34" charset="0"/>
              </a:rPr>
              <a:t>cientifica PIBIC CNPQ.</a:t>
            </a:r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37825" y="4461153"/>
            <a:ext cx="6001713" cy="2762230"/>
          </a:xfrm>
          <a:prstGeom prst="rect">
            <a:avLst/>
          </a:prstGeom>
        </p:spPr>
      </p:pic>
      <p:sp>
        <p:nvSpPr>
          <p:cNvPr id="61" name="Retângulo 60"/>
          <p:cNvSpPr/>
          <p:nvPr/>
        </p:nvSpPr>
        <p:spPr>
          <a:xfrm>
            <a:off x="7544981" y="4050578"/>
            <a:ext cx="595003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30505" algn="just">
              <a:spcAft>
                <a:spcPts val="0"/>
              </a:spcAft>
            </a:pPr>
            <a:r>
              <a:rPr lang="pt-BR" sz="95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Tabela </a:t>
            </a:r>
            <a:r>
              <a:rPr lang="pt-BR" sz="950" b="1" dirty="0" smtClean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pt-BR" sz="950" dirty="0" smtClean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95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pt-BR" sz="95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Valores médios diários e diferença entre GL1.2 e medida (em W m</a:t>
            </a:r>
            <a:r>
              <a:rPr lang="pt-BR" sz="95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-2</a:t>
            </a:r>
            <a:r>
              <a:rPr lang="pt-BR" sz="95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Valores referentes a Figura </a:t>
            </a:r>
            <a:r>
              <a:rPr lang="pt-BR" sz="95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</a:t>
            </a:r>
            <a:endParaRPr lang="pt-BR" sz="95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550626" y="7324427"/>
            <a:ext cx="2948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Ciclo diurno </a:t>
            </a:r>
            <a:r>
              <a:rPr lang="pt-BR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médio </a:t>
            </a:r>
            <a:r>
              <a:rPr lang="pt-BR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 </a:t>
            </a:r>
            <a:r>
              <a:rPr lang="pt-BR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céu </a:t>
            </a:r>
            <a:r>
              <a:rPr lang="pt-BR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claro </a:t>
            </a:r>
            <a:endParaRPr lang="pt-BR" sz="1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27536" y="9892010"/>
            <a:ext cx="4817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Concordância entre valores diários (medida vs GL1.2)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519610" y="7723845"/>
            <a:ext cx="6129169" cy="1683533"/>
            <a:chOff x="7499123" y="8113421"/>
            <a:chExt cx="7759985" cy="1942979"/>
          </a:xfrm>
        </p:grpSpPr>
        <p:pic>
          <p:nvPicPr>
            <p:cNvPr id="72" name="image4.png"/>
            <p:cNvPicPr/>
            <p:nvPr/>
          </p:nvPicPr>
          <p:blipFill>
            <a:blip r:embed="rId25"/>
            <a:srcRect l="111" t="10428" r="8347"/>
            <a:stretch>
              <a:fillRect/>
            </a:stretch>
          </p:blipFill>
          <p:spPr bwMode="auto">
            <a:xfrm>
              <a:off x="7499123" y="8113421"/>
              <a:ext cx="2600325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image6.png"/>
            <p:cNvPicPr/>
            <p:nvPr/>
          </p:nvPicPr>
          <p:blipFill>
            <a:blip r:embed="rId26"/>
            <a:srcRect l="111" t="10428" r="8347"/>
            <a:stretch>
              <a:fillRect/>
            </a:stretch>
          </p:blipFill>
          <p:spPr bwMode="auto">
            <a:xfrm>
              <a:off x="10080216" y="8120099"/>
              <a:ext cx="2600325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image2.png"/>
            <p:cNvPicPr/>
            <p:nvPr/>
          </p:nvPicPr>
          <p:blipFill>
            <a:blip r:embed="rId27"/>
            <a:srcRect l="111" t="10457" r="8704"/>
            <a:stretch>
              <a:fillRect/>
            </a:stretch>
          </p:blipFill>
          <p:spPr bwMode="auto">
            <a:xfrm>
              <a:off x="12658783" y="8141875"/>
              <a:ext cx="2600325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upo 10"/>
          <p:cNvGrpSpPr/>
          <p:nvPr/>
        </p:nvGrpSpPr>
        <p:grpSpPr>
          <a:xfrm>
            <a:off x="7537825" y="10251508"/>
            <a:ext cx="6217326" cy="1726680"/>
            <a:chOff x="7512753" y="10944923"/>
            <a:chExt cx="8018642" cy="2088285"/>
          </a:xfrm>
        </p:grpSpPr>
        <p:pic>
          <p:nvPicPr>
            <p:cNvPr id="67" name="image11.png"/>
            <p:cNvPicPr/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7512753" y="10944923"/>
              <a:ext cx="2686050" cy="208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image10.png"/>
            <p:cNvPicPr/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12845345" y="10947233"/>
              <a:ext cx="2686050" cy="208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image13.png"/>
            <p:cNvPicPr/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10179049" y="10946078"/>
              <a:ext cx="2686050" cy="2085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Retângulo 24"/>
          <p:cNvSpPr/>
          <p:nvPr/>
        </p:nvSpPr>
        <p:spPr>
          <a:xfrm>
            <a:off x="7576303" y="11992196"/>
            <a:ext cx="604769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95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Figura </a:t>
            </a:r>
            <a:r>
              <a:rPr lang="pt-BR" sz="95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pt-BR" sz="95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pt-BR" sz="95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950" dirty="0">
                <a:latin typeface="Arial" charset="0"/>
                <a:ea typeface="Arial" charset="0"/>
                <a:cs typeface="Arial" charset="0"/>
              </a:rPr>
              <a:t>Dispersão entre valores diários de irradiância solar global medida e estimada por satélite para o ano de </a:t>
            </a:r>
            <a:r>
              <a:rPr lang="pt-BR" sz="950" dirty="0" smtClean="0">
                <a:latin typeface="Arial" charset="0"/>
                <a:ea typeface="Arial" charset="0"/>
                <a:cs typeface="Arial" charset="0"/>
              </a:rPr>
              <a:t>2018.</a:t>
            </a:r>
            <a:endParaRPr lang="pt-BR" sz="9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116">
            <a:extLst>
              <a:ext uri="{FF2B5EF4-FFF2-40B4-BE49-F238E27FC236}">
                <a16:creationId xmlns="" xmlns:a16="http://schemas.microsoft.com/office/drawing/2014/main" id="{C7983F3C-C5D9-40F9-BFB1-F275299E4BB2}"/>
              </a:ext>
            </a:extLst>
          </p:cNvPr>
          <p:cNvSpPr/>
          <p:nvPr/>
        </p:nvSpPr>
        <p:spPr>
          <a:xfrm>
            <a:off x="7396044" y="16475793"/>
            <a:ext cx="6345881" cy="313895"/>
          </a:xfrm>
          <a:custGeom>
            <a:avLst/>
            <a:gdLst/>
            <a:ahLst/>
            <a:cxnLst/>
            <a:rect l="l" t="t" r="r" b="b"/>
            <a:pathLst>
              <a:path w="6570980" h="330200">
                <a:moveTo>
                  <a:pt x="0" y="329985"/>
                </a:moveTo>
                <a:lnTo>
                  <a:pt x="6570624" y="329985"/>
                </a:lnTo>
                <a:lnTo>
                  <a:pt x="6570624" y="0"/>
                </a:lnTo>
                <a:lnTo>
                  <a:pt x="0" y="0"/>
                </a:lnTo>
                <a:lnTo>
                  <a:pt x="0" y="329985"/>
                </a:lnTo>
                <a:close/>
              </a:path>
            </a:pathLst>
          </a:custGeom>
          <a:noFill/>
          <a:ln w="5959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Picture 2" descr="https://logodownload.org/wp-content/uploads/2016/10/cnpq-logo-7.png">
            <a:extLst>
              <a:ext uri="{FF2B5EF4-FFF2-40B4-BE49-F238E27FC236}">
                <a16:creationId xmlns="" xmlns:a16="http://schemas.microsoft.com/office/drawing/2014/main" id="{44E66F12-C40F-4E71-906C-EBD5FE329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9293" y="18795807"/>
            <a:ext cx="2934370" cy="88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21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1140</Words>
  <Application>Microsoft Macintosh PowerPoint</Application>
  <PresentationFormat>Personalizar</PresentationFormat>
  <Paragraphs>40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Neves</dc:creator>
  <cp:lastModifiedBy>anthony carlos</cp:lastModifiedBy>
  <cp:revision>34</cp:revision>
  <dcterms:created xsi:type="dcterms:W3CDTF">2019-08-06T17:58:51Z</dcterms:created>
  <dcterms:modified xsi:type="dcterms:W3CDTF">2019-08-08T18:34:46Z</dcterms:modified>
</cp:coreProperties>
</file>