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webp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35"/>
  </p:notesMasterIdLst>
  <p:handoutMasterIdLst>
    <p:handoutMasterId r:id="rId36"/>
  </p:handoutMasterIdLst>
  <p:sldIdLst>
    <p:sldId id="256" r:id="rId4"/>
    <p:sldId id="257" r:id="rId5"/>
    <p:sldId id="261" r:id="rId6"/>
    <p:sldId id="262" r:id="rId7"/>
    <p:sldId id="285" r:id="rId8"/>
    <p:sldId id="286" r:id="rId9"/>
    <p:sldId id="264" r:id="rId10"/>
    <p:sldId id="280" r:id="rId11"/>
    <p:sldId id="283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304" r:id="rId21"/>
    <p:sldId id="281" r:id="rId22"/>
    <p:sldId id="282" r:id="rId23"/>
    <p:sldId id="294" r:id="rId24"/>
    <p:sldId id="295" r:id="rId25"/>
    <p:sldId id="296" r:id="rId26"/>
    <p:sldId id="297" r:id="rId27"/>
    <p:sldId id="302" r:id="rId28"/>
    <p:sldId id="265" r:id="rId29"/>
    <p:sldId id="305" r:id="rId30"/>
    <p:sldId id="306" r:id="rId31"/>
    <p:sldId id="301" r:id="rId32"/>
    <p:sldId id="299" r:id="rId33"/>
    <p:sldId id="300" r:id="rId3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613"/>
    <a:srgbClr val="E30613"/>
    <a:srgbClr val="00297A"/>
    <a:srgbClr val="FF9E2C"/>
    <a:srgbClr val="F2F2F2"/>
    <a:srgbClr val="803B8D"/>
    <a:srgbClr val="FF2F5F"/>
    <a:srgbClr val="75B744"/>
    <a:srgbClr val="00A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711B72-1EDC-47A5-8A28-110AE330261E}" type="datetime1">
              <a:rPr lang="pt-BR" smtClean="0"/>
              <a:t>22/04/2020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5132B4D-A39A-684C-A994-C0610914F2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97123-76C9-479E-9881-A6DA34FD2948}" type="datetimeFigureOut">
              <a:rPr lang="pt-BR" smtClean="0"/>
              <a:t>22/04/2020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3BF2-0284-4A71-9CB8-51116B1E4A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91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webp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9" name="Semicírculo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Semicírculo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Semicírculo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Semicírculo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Semicírculo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Semicírculo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Semicírculo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Espaço Reservado para Conteúdo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2</a:t>
            </a:r>
            <a:endParaRPr lang="pt-BR" dirty="0"/>
          </a:p>
        </p:txBody>
      </p:sp>
      <p:sp>
        <p:nvSpPr>
          <p:cNvPr id="54" name="Espaço Reservado para Conteúdo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3</a:t>
            </a:r>
            <a:endParaRPr lang="pt-BR" dirty="0"/>
          </a:p>
        </p:txBody>
      </p:sp>
      <p:sp>
        <p:nvSpPr>
          <p:cNvPr id="55" name="Espaço Reservado para Conteúdo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 dirty="0"/>
              <a:t>1</a:t>
            </a:r>
            <a:endParaRPr lang="pt-BR" dirty="0"/>
          </a:p>
        </p:txBody>
      </p:sp>
      <p:sp>
        <p:nvSpPr>
          <p:cNvPr id="56" name="Espaço Reservado para Conteúdo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4</a:t>
            </a:r>
            <a:endParaRPr lang="pt-BR" dirty="0"/>
          </a:p>
        </p:txBody>
      </p:sp>
      <p:sp>
        <p:nvSpPr>
          <p:cNvPr id="57" name="Espaço Reservado para Conteúdo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5</a:t>
            </a:r>
            <a:endParaRPr lang="pt-B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4" name="Espaço Reservado para Conteúdo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65" name="Espaço Reservado para Conteúdo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66" name="Espaço Reservado para Conteúdo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67" name="Espaço Reservado para Conteúdo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68" name="Espaço Reservado para Conteúdo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smtClean="0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 descr="C:\_Dados\_Imagens\Logos\Html_5.png"/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127" y="600365"/>
            <a:ext cx="255132" cy="28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Imagem 66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43027" y="6069872"/>
            <a:ext cx="627107" cy="459440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3" y="307677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 smtClean="0">
                <a:solidFill>
                  <a:schemeClr val="bg1">
                    <a:lumMod val="75000"/>
                  </a:schemeClr>
                </a:solidFill>
              </a:rPr>
              <a:t>Programação Web </a:t>
            </a:r>
            <a:r>
              <a:rPr lang="pt-BR" sz="800" b="1" baseline="0" dirty="0" smtClean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614" y="1075116"/>
            <a:ext cx="194020" cy="28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59" y="1549867"/>
            <a:ext cx="280800" cy="280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882" y="2050315"/>
            <a:ext cx="397358" cy="28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34" y="4423541"/>
            <a:ext cx="324000" cy="280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180" y="4803013"/>
            <a:ext cx="280800" cy="2808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17282" y="5472951"/>
            <a:ext cx="520000" cy="280800"/>
          </a:xfrm>
          <a:prstGeom prst="rect">
            <a:avLst/>
          </a:prstGeom>
        </p:spPr>
      </p:pic>
      <p:graphicFrame>
        <p:nvGraphicFramePr>
          <p:cNvPr id="14" name="Objeto 1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99246154"/>
              </p:ext>
            </p:extLst>
          </p:nvPr>
        </p:nvGraphicFramePr>
        <p:xfrm>
          <a:off x="92075" y="92075"/>
          <a:ext cx="611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Objeto de Shell de Gerenciador" showAsIcon="1" r:id="rId12" imgW="610920" imgH="437760" progId="Package">
                  <p:embed/>
                </p:oleObj>
              </mc:Choice>
              <mc:Fallback>
                <p:oleObj name="Objeto de Shell de Gerenciador" showAsIcon="1" r:id="rId12" imgW="6109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1118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51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ientacao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64660" y="3091414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 smtClean="0">
                <a:solidFill>
                  <a:schemeClr val="bg1">
                    <a:lumMod val="75000"/>
                  </a:schemeClr>
                </a:solidFill>
              </a:rPr>
              <a:t>Programação Orientada a Objetos</a:t>
            </a:r>
            <a:r>
              <a:rPr lang="pt-BR" sz="800" b="1" baseline="0" dirty="0" smtClean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34" y="6058064"/>
            <a:ext cx="673662" cy="6736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43" y="557348"/>
            <a:ext cx="325844" cy="5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nda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221248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 smtClean="0">
                <a:solidFill>
                  <a:schemeClr val="bg1">
                    <a:lumMod val="75000"/>
                  </a:schemeClr>
                </a:solidFill>
              </a:rPr>
              <a:t>Fundamentos da Computação</a:t>
            </a:r>
            <a:r>
              <a:rPr lang="pt-BR" sz="800" b="1" baseline="0" dirty="0" smtClean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75" y="585256"/>
            <a:ext cx="686926" cy="64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75" y="6055818"/>
            <a:ext cx="459980" cy="648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27" y="1300936"/>
            <a:ext cx="486358" cy="64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753102" y="5277394"/>
            <a:ext cx="370855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2035" y="356445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 smtClean="0">
                <a:solidFill>
                  <a:schemeClr val="bg1">
                    <a:lumMod val="75000"/>
                  </a:schemeClr>
                </a:solidFill>
              </a:rPr>
              <a:t>Desenvolvimento</a:t>
            </a:r>
            <a:r>
              <a:rPr lang="pt-BR" sz="800" b="1" baseline="0" dirty="0" smtClean="0">
                <a:solidFill>
                  <a:schemeClr val="bg1">
                    <a:lumMod val="75000"/>
                  </a:schemeClr>
                </a:solidFill>
              </a:rPr>
              <a:t> Mobile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070" y="6143757"/>
            <a:ext cx="482945" cy="5408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30" y="604419"/>
            <a:ext cx="400594" cy="4005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70201" y="1220777"/>
            <a:ext cx="421799" cy="3652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07" y="5407743"/>
            <a:ext cx="537908" cy="53790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418" y="1741003"/>
            <a:ext cx="535033" cy="5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nco de D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145060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 smtClean="0">
                <a:solidFill>
                  <a:schemeClr val="bg1">
                    <a:lumMod val="75000"/>
                  </a:schemeClr>
                </a:solidFill>
              </a:rPr>
              <a:t>Banco de Dados</a:t>
            </a:r>
            <a:r>
              <a:rPr lang="pt-BR" sz="800" b="1" baseline="0" dirty="0" smtClean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1688" y="847452"/>
            <a:ext cx="1160417" cy="5802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69485" y="1939334"/>
            <a:ext cx="1070044" cy="5564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257" y="5332682"/>
            <a:ext cx="445277" cy="4593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4393" y="4404499"/>
            <a:ext cx="802848" cy="4498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03" y="5970526"/>
            <a:ext cx="571750" cy="6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Rotei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uxograma: Atraso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Fluxograma: Atraso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  <a:prstGeom prst="rect">
            <a:avLst/>
          </a:prstGeom>
        </p:spPr>
        <p:txBody>
          <a:bodyPr lIns="0" tIns="0" rIns="0" bIns="0" rtlCol="0"/>
          <a:lstStyle>
            <a:lvl1pPr>
              <a:defRPr/>
            </a:lvl1pPr>
          </a:lstStyle>
          <a:p>
            <a:pPr rtl="0"/>
            <a:r>
              <a:rPr lang="pt-BR" noProof="0" dirty="0"/>
              <a:t>CLIQUE PARA EDITAR</a:t>
            </a:r>
            <a:br>
              <a:rPr lang="pt-BR" noProof="0" dirty="0"/>
            </a:br>
            <a:r>
              <a:rPr lang="pt-BR" noProof="0" dirty="0"/>
              <a:t>TÍTULO MESTRE</a:t>
            </a:r>
            <a:br>
              <a:rPr lang="pt-BR" noProof="0" dirty="0"/>
            </a:br>
            <a:r>
              <a:rPr lang="pt-BR" noProof="0" dirty="0"/>
              <a:t>ESTILO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20XX-20XX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Plano de três anos</a:t>
            </a:r>
          </a:p>
        </p:txBody>
      </p:sp>
      <p:sp>
        <p:nvSpPr>
          <p:cNvPr id="106" name="Espaço Reservado para Imagem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prstGeom prst="rect">
            <a:avLst/>
          </a:prstGeom>
          <a:ln w="3556">
            <a:solidFill>
              <a:srgbClr val="454D5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08" name="Espaço Reservado para Texto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44" name="Espaço Reservado para Texto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80" name="Espaço Reservado para Texto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1" name="Espaço Reservado para Texto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0" name="Espaço Reservado para Texto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82" name="Espaço Reservado para Texto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3" name="Espaço Reservado para Texto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9" name="Espaço Reservado para Texto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84" name="Espaço Reservado para Texto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5" name="Espaço Reservado para Texto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6" name="Espaço Reservado para Texto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6" name="Espaço Reservado para Texto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7" name="Espaço Reservado para Texto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3" name="Espaço Reservado para Texto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7" name="Espaço Reservado para Texto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4" name="Espaço Reservado para Texto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5" name="Espaço Reservado para Texto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8" name="Espaço Reservado para Texto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90" name="Espaço Reservado para Texto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1" name="Espaço Reservado para Texto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9" name="Espaço Reservado para Texto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2" name="Espaço Reservado para Texto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3" name="Espaço Reservado para Texto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6" name="Espaço Reservado para Texto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8" name="Espaço Reservado para Texto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9" name="Espaço Reservado para Texto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5" name="Espaço Reservado para Texto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60" name="Espaço Reservado para Texto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6" name="Espaço Reservado para Texto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7" name="Espaço Reservado para Texto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3" name="Espaço Reservado para Texto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100" name="Espaço Reservado para Texto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1" name="Espaço Reservado para Texto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2" name="Espaço Reservado para Texto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8" name="Espaço Reservado para Texto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9" name="Espaço Reservado para Texto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1" name="Espaço Reservado para Texto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102" name="Espaço Reservado para Texto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3" name="Espaço Reservado para Texto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110" name="Espaço Reservado para Texto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 rtlCol="0"/>
          <a:lstStyle/>
          <a:p>
            <a:pPr rtl="0"/>
            <a:fld id="{19E0181C-26E3-45C7-B40A-FF7274FBD8A3}" type="datetime1">
              <a:rPr lang="pt-BR" noProof="0" smtClean="0"/>
              <a:t>22/04/2020</a:t>
            </a:fld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rtlCol="0"/>
          <a:lstStyle/>
          <a:p>
            <a:pPr rtl="0"/>
            <a:fld id="{93C1428B-5ACF-4E79-A091-05E2328DA75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723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23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65600" y="19109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Álgebra Relacional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49350" y="1980071"/>
            <a:ext cx="1021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 smtClean="0"/>
              <a:t>Álgebra desenvolvida para descrever operações sobre uma base de dados relacional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pt-BR" altLang="pt-BR" dirty="0"/>
              <a:t>Os operadores da álgebra relacional recebem uma ou mais relações de entrada e geram uma nova relação de saída</a:t>
            </a:r>
            <a:endParaRPr lang="en-US" altLang="pt-BR" dirty="0"/>
          </a:p>
          <a:p>
            <a:endParaRPr lang="pt-BR" dirty="0" smtClean="0"/>
          </a:p>
          <a:p>
            <a:endParaRPr lang="pt-BR" dirty="0"/>
          </a:p>
          <a:p>
            <a:pPr marL="0" lvl="1"/>
            <a:r>
              <a:rPr lang="pt-BR" altLang="pt-BR" dirty="0" smtClean="0"/>
              <a:t>Compreendendo álgebra relacional é mais fácil apreender SQL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4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76400" y="3765349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Liste todos os componentes ativos disponíveis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295302" y="4354646"/>
                <a:ext cx="3628570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compostoAtivo</a:t>
                </a:r>
                <a:r>
                  <a:rPr lang="pt-BR" sz="2400" dirty="0" smtClean="0"/>
                  <a:t>(Medicamento)</a:t>
                </a:r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02" y="4354646"/>
                <a:ext cx="3628570" cy="693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4125686" y="0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PROJEÇÃO - Questão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312719" y="692600"/>
            <a:ext cx="4483592" cy="1884346"/>
            <a:chOff x="1275179" y="1616446"/>
            <a:chExt cx="4483592" cy="1884346"/>
          </a:xfrm>
        </p:grpSpPr>
        <p:sp>
          <p:nvSpPr>
            <p:cNvPr id="12" name="Retângulo 11"/>
            <p:cNvSpPr/>
            <p:nvPr/>
          </p:nvSpPr>
          <p:spPr>
            <a:xfrm>
              <a:off x="2374900" y="2802292"/>
              <a:ext cx="2082800" cy="69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MEDICAMENTO</a:t>
              </a:r>
              <a:endParaRPr lang="pt-BR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1275179" y="1616446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NomeVenda</a:t>
              </a:r>
              <a:endParaRPr lang="pt-BR" sz="1200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3766227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CompostoAtivo</a:t>
              </a:r>
              <a:endParaRPr lang="pt-BR" sz="1200" dirty="0"/>
            </a:p>
          </p:txBody>
        </p:sp>
        <p:cxnSp>
          <p:nvCxnSpPr>
            <p:cNvPr id="16" name="Conector reto 15"/>
            <p:cNvCxnSpPr>
              <a:stCxn id="12" idx="0"/>
              <a:endCxn id="13" idx="4"/>
            </p:cNvCxnSpPr>
            <p:nvPr/>
          </p:nvCxnSpPr>
          <p:spPr>
            <a:xfrm flipH="1" flipV="1">
              <a:off x="2271451" y="2194934"/>
              <a:ext cx="1144849" cy="607358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12" idx="0"/>
              <a:endCxn id="15" idx="4"/>
            </p:cNvCxnSpPr>
            <p:nvPr/>
          </p:nvCxnSpPr>
          <p:spPr>
            <a:xfrm flipV="1">
              <a:off x="3416300" y="2228603"/>
              <a:ext cx="1346199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844006" y="1871580"/>
            <a:ext cx="505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MEDICAMENTO (</a:t>
            </a:r>
            <a:r>
              <a:rPr lang="pt-BR" dirty="0" err="1"/>
              <a:t>nomeVenda</a:t>
            </a:r>
            <a:r>
              <a:rPr lang="pt-BR" dirty="0"/>
              <a:t>, </a:t>
            </a:r>
            <a:r>
              <a:rPr lang="pt-BR" dirty="0" err="1"/>
              <a:t>CompostoAtivo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6686" y="0"/>
            <a:ext cx="5466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Composição de Operações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92200" y="1206500"/>
            <a:ext cx="901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Exemplo: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operação_2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chemeClr val="accent5"/>
                </a:solidFill>
              </a:rPr>
              <a:t>operação_1</a:t>
            </a:r>
            <a:r>
              <a:rPr lang="pt-BR" sz="2800" dirty="0" smtClean="0"/>
              <a:t>(RELAÇÃO_A) )</a:t>
            </a:r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Sequencia de dentro para fora:</a:t>
            </a:r>
          </a:p>
          <a:p>
            <a:endParaRPr lang="pt-BR" sz="2800" dirty="0" smtClean="0"/>
          </a:p>
          <a:p>
            <a:r>
              <a:rPr lang="pt-BR" sz="2800" dirty="0" smtClean="0">
                <a:solidFill>
                  <a:schemeClr val="accent5"/>
                </a:solidFill>
              </a:rPr>
              <a:t>operação_1</a:t>
            </a:r>
            <a:r>
              <a:rPr lang="pt-BR" sz="2800" dirty="0" smtClean="0"/>
              <a:t>(RELAÇÃO_A) </a:t>
            </a:r>
            <a:r>
              <a:rPr lang="pt-BR" sz="2800" dirty="0" smtClean="0">
                <a:sym typeface="Wingdings" panose="05000000000000000000" pitchFamily="2" charset="2"/>
              </a:rPr>
              <a:t>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accent5"/>
                </a:solidFill>
              </a:rPr>
              <a:t>RELAÇÃO_B</a:t>
            </a:r>
          </a:p>
          <a:p>
            <a:endParaRPr lang="pt-BR" sz="2800" dirty="0" smtClean="0">
              <a:solidFill>
                <a:schemeClr val="accent5"/>
              </a:solidFill>
            </a:endParaRPr>
          </a:p>
          <a:p>
            <a:r>
              <a:rPr lang="pt-BR" sz="2800" dirty="0">
                <a:solidFill>
                  <a:srgbClr val="FF0000"/>
                </a:solidFill>
              </a:rPr>
              <a:t>o</a:t>
            </a:r>
            <a:r>
              <a:rPr lang="pt-BR" sz="2800" dirty="0" smtClean="0">
                <a:solidFill>
                  <a:srgbClr val="FF0000"/>
                </a:solidFill>
              </a:rPr>
              <a:t>peração_2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chemeClr val="accent5"/>
                </a:solidFill>
              </a:rPr>
              <a:t>RELAÇÃO_B</a:t>
            </a:r>
            <a:r>
              <a:rPr lang="pt-BR" sz="2800" dirty="0" smtClean="0"/>
              <a:t>) </a:t>
            </a:r>
            <a:r>
              <a:rPr lang="pt-BR" sz="2800" dirty="0" smtClean="0">
                <a:sym typeface="Wingdings" panose="05000000000000000000" pitchFamily="2" charset="2"/>
              </a:rPr>
              <a:t></a:t>
            </a:r>
            <a:r>
              <a:rPr lang="pt-BR" sz="2800" dirty="0" smtClean="0"/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RELAÇÂO_C</a:t>
            </a:r>
            <a:endParaRPr lang="pt-BR" sz="2800" dirty="0">
              <a:solidFill>
                <a:srgbClr val="FF0000"/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271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12302" y="3415561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Liste o nome popular de todos os vírus com período de incubação maior que 5 dias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478783" y="191449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smtClean="0"/>
              <a:t>VIRUS(</a:t>
            </a:r>
            <a:r>
              <a:rPr lang="pt-BR" sz="1600" dirty="0" err="1" smtClean="0"/>
              <a:t>nomeCientifico</a:t>
            </a:r>
            <a:r>
              <a:rPr lang="pt-BR" sz="1600" dirty="0"/>
              <a:t>, </a:t>
            </a:r>
            <a:r>
              <a:rPr lang="pt-BR" sz="1600" dirty="0" err="1" smtClean="0"/>
              <a:t>nomePouplar</a:t>
            </a:r>
            <a:r>
              <a:rPr lang="pt-BR" sz="1600" dirty="0"/>
              <a:t>, </a:t>
            </a:r>
            <a:r>
              <a:rPr lang="pt-BR" sz="1600" dirty="0" err="1" smtClean="0"/>
              <a:t>periodoIncubacao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16030" y="726269"/>
            <a:ext cx="6455297" cy="1850677"/>
            <a:chOff x="538579" y="1650115"/>
            <a:chExt cx="6455297" cy="1850677"/>
          </a:xfrm>
        </p:grpSpPr>
        <p:sp>
          <p:nvSpPr>
            <p:cNvPr id="7" name="Retângulo 6"/>
            <p:cNvSpPr/>
            <p:nvPr/>
          </p:nvSpPr>
          <p:spPr>
            <a:xfrm>
              <a:off x="2374900" y="2802292"/>
              <a:ext cx="2082800" cy="69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VIRUS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538579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nomeCientifico</a:t>
              </a:r>
              <a:endParaRPr lang="pt-BR" sz="12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001332" y="1709408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nomePopular</a:t>
              </a:r>
              <a:endParaRPr lang="pt-BR" sz="1200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2769955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periodoIncubacao</a:t>
              </a:r>
              <a:endParaRPr lang="pt-BR" sz="1200" dirty="0"/>
            </a:p>
          </p:txBody>
        </p:sp>
        <p:cxnSp>
          <p:nvCxnSpPr>
            <p:cNvPr id="11" name="Conector reto 10"/>
            <p:cNvCxnSpPr>
              <a:stCxn id="7" idx="0"/>
              <a:endCxn id="8" idx="4"/>
            </p:cNvCxnSpPr>
            <p:nvPr/>
          </p:nvCxnSpPr>
          <p:spPr>
            <a:xfrm flipH="1" flipV="1">
              <a:off x="1534851" y="2228603"/>
              <a:ext cx="1881449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7" idx="0"/>
              <a:endCxn id="10" idx="4"/>
            </p:cNvCxnSpPr>
            <p:nvPr/>
          </p:nvCxnSpPr>
          <p:spPr>
            <a:xfrm flipV="1">
              <a:off x="3416300" y="2228603"/>
              <a:ext cx="349927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7" idx="0"/>
              <a:endCxn id="9" idx="4"/>
            </p:cNvCxnSpPr>
            <p:nvPr/>
          </p:nvCxnSpPr>
          <p:spPr>
            <a:xfrm flipV="1">
              <a:off x="3416300" y="2287896"/>
              <a:ext cx="2581304" cy="514396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777823" y="3950015"/>
                <a:ext cx="5181600" cy="8140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err="1" smtClean="0"/>
                  <a:t>nomePopular</a:t>
                </a:r>
                <a:r>
                  <a:rPr lang="pt-BR" baseline="-25000" dirty="0" smtClean="0"/>
                  <a:t> 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</a:t>
                </a:r>
                <a14:m>
                  <m:oMath xmlns:m="http://schemas.openxmlformats.org/officeDocument/2006/math">
                    <m:r>
                      <a:rPr lang="pt-BR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2400" baseline="-25000" dirty="0" smtClean="0"/>
                  <a:t>incubação&gt;5</a:t>
                </a:r>
                <a:r>
                  <a:rPr lang="pt-BR" sz="2400" dirty="0" smtClean="0"/>
                  <a:t>(VIRUS))</a:t>
                </a:r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23" y="3950015"/>
                <a:ext cx="5181600" cy="814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/>
          <p:cNvSpPr txBox="1"/>
          <p:nvPr/>
        </p:nvSpPr>
        <p:spPr>
          <a:xfrm>
            <a:off x="3236686" y="0"/>
            <a:ext cx="5466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Composição de Operações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22300" y="723900"/>
            <a:ext cx="7545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Dadas as seguintes tabelas:</a:t>
            </a:r>
          </a:p>
          <a:p>
            <a:endParaRPr lang="pt-BR" dirty="0"/>
          </a:p>
          <a:p>
            <a:r>
              <a:rPr lang="pt-BR" dirty="0" smtClean="0"/>
              <a:t>PESSOA (nome, </a:t>
            </a:r>
            <a:r>
              <a:rPr lang="pt-BR" dirty="0" err="1" smtClean="0"/>
              <a:t>nome_da_mae</a:t>
            </a:r>
            <a:r>
              <a:rPr lang="pt-BR" dirty="0" smtClean="0"/>
              <a:t>, </a:t>
            </a:r>
            <a:r>
              <a:rPr lang="pt-BR" dirty="0" err="1" smtClean="0"/>
              <a:t>ano_nascimento</a:t>
            </a:r>
            <a:r>
              <a:rPr lang="pt-BR" dirty="0" smtClean="0"/>
              <a:t>, </a:t>
            </a:r>
            <a:r>
              <a:rPr lang="pt-BR" dirty="0" err="1" smtClean="0"/>
              <a:t>nome_cidade_natal</a:t>
            </a:r>
            <a:r>
              <a:rPr lang="pt-BR" dirty="0" smtClean="0"/>
              <a:t>)</a:t>
            </a:r>
          </a:p>
          <a:p>
            <a:r>
              <a:rPr lang="pt-BR" dirty="0" smtClean="0"/>
              <a:t>Cidade(</a:t>
            </a:r>
            <a:r>
              <a:rPr lang="pt-BR" dirty="0" err="1" smtClean="0"/>
              <a:t>nome_cidade</a:t>
            </a:r>
            <a:r>
              <a:rPr lang="pt-BR" dirty="0" smtClean="0"/>
              <a:t>, </a:t>
            </a:r>
            <a:r>
              <a:rPr lang="pt-BR" dirty="0" err="1" smtClean="0"/>
              <a:t>sigla_estado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1360" y="2569170"/>
            <a:ext cx="634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Componha as expressões em álgebra relacional para:</a:t>
            </a:r>
          </a:p>
          <a:p>
            <a:pPr marL="342900" indent="-342900">
              <a:buAutoNum type="alphaLcParenR"/>
            </a:pPr>
            <a:r>
              <a:rPr lang="pt-BR" dirty="0" smtClean="0"/>
              <a:t>Nome de todas as mães</a:t>
            </a:r>
          </a:p>
          <a:p>
            <a:pPr marL="342900" indent="-342900">
              <a:buAutoNum type="alphaLcParenR"/>
            </a:pPr>
            <a:r>
              <a:rPr lang="pt-BR" dirty="0" smtClean="0"/>
              <a:t>Nomes de todas as mães com filhos maiores de 10 anos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330023" y="3907957"/>
                <a:ext cx="5181600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err="1" smtClean="0"/>
                  <a:t>nome_da_mae</a:t>
                </a:r>
                <a:r>
                  <a:rPr lang="pt-BR" sz="2400" dirty="0" smtClean="0"/>
                  <a:t>(PESSOA)</a:t>
                </a:r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23" y="3907957"/>
                <a:ext cx="5181600" cy="693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330023" y="4896840"/>
                <a:ext cx="5671535" cy="8140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nome_da-mae</a:t>
                </a:r>
                <a:r>
                  <a:rPr lang="pt-BR" sz="2400" dirty="0" smtClean="0"/>
                  <a:t>(</a:t>
                </a:r>
                <a14:m>
                  <m:oMath xmlns:m="http://schemas.openxmlformats.org/officeDocument/2006/math">
                    <m:r>
                      <a:rPr lang="pt-BR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2400" baseline="-25000" dirty="0" smtClean="0"/>
                  <a:t>ano_nascimento&lt;2010</a:t>
                </a:r>
                <a:r>
                  <a:rPr lang="pt-BR" sz="2400" dirty="0" smtClean="0"/>
                  <a:t>(PESSOA))</a:t>
                </a:r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23" y="4896840"/>
                <a:ext cx="5671535" cy="814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3236686" y="0"/>
            <a:ext cx="5466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Composição de Operações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7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6686" y="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União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85943"/>
              </p:ext>
            </p:extLst>
          </p:nvPr>
        </p:nvGraphicFramePr>
        <p:xfrm>
          <a:off x="155666" y="854557"/>
          <a:ext cx="39700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08477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4929"/>
              </p:ext>
            </p:extLst>
          </p:nvPr>
        </p:nvGraphicFramePr>
        <p:xfrm>
          <a:off x="5476966" y="854557"/>
          <a:ext cx="39700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IAA3311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IIA8796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559484" y="1322253"/>
            <a:ext cx="740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/>
              <a:t>U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96635"/>
              </p:ext>
            </p:extLst>
          </p:nvPr>
        </p:nvGraphicFramePr>
        <p:xfrm>
          <a:off x="416402" y="3034363"/>
          <a:ext cx="397002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IAA3311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IIA8796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43858"/>
                  </a:ext>
                </a:extLst>
              </a:tr>
            </a:tbl>
          </a:graphicData>
        </a:graphic>
      </p:graphicFrame>
      <p:grpSp>
        <p:nvGrpSpPr>
          <p:cNvPr id="12" name="Agrupar 11"/>
          <p:cNvGrpSpPr/>
          <p:nvPr/>
        </p:nvGrpSpPr>
        <p:grpSpPr>
          <a:xfrm>
            <a:off x="155666" y="4190604"/>
            <a:ext cx="4430146" cy="1047512"/>
            <a:chOff x="2684192" y="4252110"/>
            <a:chExt cx="4430146" cy="1047512"/>
          </a:xfrm>
        </p:grpSpPr>
        <p:sp>
          <p:nvSpPr>
            <p:cNvPr id="10" name="Ondulado Duplo 9"/>
            <p:cNvSpPr/>
            <p:nvPr/>
          </p:nvSpPr>
          <p:spPr>
            <a:xfrm>
              <a:off x="2684192" y="4252110"/>
              <a:ext cx="4368800" cy="330200"/>
            </a:xfrm>
            <a:prstGeom prst="doubleWave">
              <a:avLst>
                <a:gd name="adj1" fmla="val 6250"/>
                <a:gd name="adj2" fmla="val 29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ndulado Duplo 10"/>
            <p:cNvSpPr/>
            <p:nvPr/>
          </p:nvSpPr>
          <p:spPr>
            <a:xfrm>
              <a:off x="2745538" y="4969422"/>
              <a:ext cx="4368800" cy="330200"/>
            </a:xfrm>
            <a:prstGeom prst="doubleWave">
              <a:avLst>
                <a:gd name="adj1" fmla="val 6250"/>
                <a:gd name="adj2" fmla="val 29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155666" y="4520804"/>
            <a:ext cx="4430146" cy="1119990"/>
            <a:chOff x="2684192" y="4252110"/>
            <a:chExt cx="4430146" cy="1047512"/>
          </a:xfrm>
        </p:grpSpPr>
        <p:sp>
          <p:nvSpPr>
            <p:cNvPr id="14" name="Ondulado Duplo 13"/>
            <p:cNvSpPr/>
            <p:nvPr/>
          </p:nvSpPr>
          <p:spPr>
            <a:xfrm>
              <a:off x="2684192" y="4252110"/>
              <a:ext cx="4368800" cy="330200"/>
            </a:xfrm>
            <a:prstGeom prst="doubleWave">
              <a:avLst>
                <a:gd name="adj1" fmla="val 6250"/>
                <a:gd name="adj2" fmla="val 291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ndulado Duplo 14"/>
            <p:cNvSpPr/>
            <p:nvPr/>
          </p:nvSpPr>
          <p:spPr>
            <a:xfrm>
              <a:off x="2745538" y="4969422"/>
              <a:ext cx="4368800" cy="330200"/>
            </a:xfrm>
            <a:prstGeom prst="doubleWave">
              <a:avLst>
                <a:gd name="adj1" fmla="val 6250"/>
                <a:gd name="adj2" fmla="val 291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3752"/>
              </p:ext>
            </p:extLst>
          </p:nvPr>
        </p:nvGraphicFramePr>
        <p:xfrm>
          <a:off x="6131402" y="3222864"/>
          <a:ext cx="397002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IAA3311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IIA8796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43858"/>
                  </a:ext>
                </a:extLst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>
            <a:off x="4723856" y="3835400"/>
            <a:ext cx="1232444" cy="107251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8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6686" y="0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Interseção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30661"/>
              </p:ext>
            </p:extLst>
          </p:nvPr>
        </p:nvGraphicFramePr>
        <p:xfrm>
          <a:off x="155666" y="854557"/>
          <a:ext cx="39700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08477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50047"/>
              </p:ext>
            </p:extLst>
          </p:nvPr>
        </p:nvGraphicFramePr>
        <p:xfrm>
          <a:off x="5476966" y="854557"/>
          <a:ext cx="39700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IAA3311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IIA8796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489134" y="1313060"/>
            <a:ext cx="9509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/>
              <a:t>∩ 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91261"/>
              </p:ext>
            </p:extLst>
          </p:nvPr>
        </p:nvGraphicFramePr>
        <p:xfrm>
          <a:off x="3110732" y="4558495"/>
          <a:ext cx="397002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 rot="5400000">
            <a:off x="4479520" y="3039600"/>
            <a:ext cx="1232444" cy="107251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ndulado Duplo 10"/>
          <p:cNvSpPr/>
          <p:nvPr/>
        </p:nvSpPr>
        <p:spPr>
          <a:xfrm>
            <a:off x="-118970" y="1986092"/>
            <a:ext cx="4368800" cy="330200"/>
          </a:xfrm>
          <a:prstGeom prst="doubleWave">
            <a:avLst>
              <a:gd name="adj1" fmla="val 6250"/>
              <a:gd name="adj2" fmla="val 29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ndulado Duplo 11"/>
          <p:cNvSpPr/>
          <p:nvPr/>
        </p:nvSpPr>
        <p:spPr>
          <a:xfrm>
            <a:off x="5191784" y="1239813"/>
            <a:ext cx="4368800" cy="330200"/>
          </a:xfrm>
          <a:prstGeom prst="doubleWave">
            <a:avLst>
              <a:gd name="adj1" fmla="val 6250"/>
              <a:gd name="adj2" fmla="val 29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ndulado Duplo 13"/>
          <p:cNvSpPr/>
          <p:nvPr/>
        </p:nvSpPr>
        <p:spPr>
          <a:xfrm>
            <a:off x="5237662" y="1633045"/>
            <a:ext cx="4368800" cy="353047"/>
          </a:xfrm>
          <a:prstGeom prst="doubleWave">
            <a:avLst>
              <a:gd name="adj1" fmla="val 6250"/>
              <a:gd name="adj2" fmla="val 29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ndulado Duplo 14"/>
          <p:cNvSpPr/>
          <p:nvPr/>
        </p:nvSpPr>
        <p:spPr>
          <a:xfrm>
            <a:off x="-60392" y="2337916"/>
            <a:ext cx="4368800" cy="353047"/>
          </a:xfrm>
          <a:prstGeom prst="doubleWave">
            <a:avLst>
              <a:gd name="adj1" fmla="val 6250"/>
              <a:gd name="adj2" fmla="val 29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62768" y="-24825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Diferença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27458" y="889000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Aparece na primeira e não aparece na segunda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98245"/>
              </p:ext>
            </p:extLst>
          </p:nvPr>
        </p:nvGraphicFramePr>
        <p:xfrm>
          <a:off x="292748" y="1565639"/>
          <a:ext cx="39700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08477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76267"/>
              </p:ext>
            </p:extLst>
          </p:nvPr>
        </p:nvGraphicFramePr>
        <p:xfrm>
          <a:off x="5614048" y="1565639"/>
          <a:ext cx="39700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IAA3311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IIA8796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696566" y="2033335"/>
            <a:ext cx="6543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 smtClean="0"/>
              <a:t>- </a:t>
            </a:r>
            <a:endParaRPr lang="pt-BR" sz="6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83677"/>
              </p:ext>
            </p:extLst>
          </p:nvPr>
        </p:nvGraphicFramePr>
        <p:xfrm>
          <a:off x="3213748" y="4067539"/>
          <a:ext cx="397002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858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Dadas as duas relações: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43758" y="61967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smtClean="0"/>
              <a:t>VIRUS1(</a:t>
            </a:r>
            <a:r>
              <a:rPr lang="pt-BR" sz="1600" dirty="0" err="1" smtClean="0"/>
              <a:t>nomeCientifico</a:t>
            </a:r>
            <a:r>
              <a:rPr lang="pt-BR" sz="1600" dirty="0"/>
              <a:t>, </a:t>
            </a:r>
            <a:r>
              <a:rPr lang="pt-BR" sz="1600" dirty="0" err="1" smtClean="0"/>
              <a:t>nomePouplar</a:t>
            </a:r>
            <a:r>
              <a:rPr lang="pt-BR" sz="1600" dirty="0"/>
              <a:t>, </a:t>
            </a:r>
            <a:r>
              <a:rPr lang="pt-BR" sz="1600" dirty="0" err="1" smtClean="0"/>
              <a:t>periodoIncubacao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VIRUS2(</a:t>
            </a:r>
            <a:r>
              <a:rPr lang="pt-BR" sz="1600" dirty="0" err="1" smtClean="0"/>
              <a:t>nomeCientifico</a:t>
            </a:r>
            <a:r>
              <a:rPr lang="pt-BR" sz="1600" dirty="0"/>
              <a:t>, </a:t>
            </a:r>
            <a:r>
              <a:rPr lang="pt-BR" sz="1600" dirty="0" err="1"/>
              <a:t>nomePouplar</a:t>
            </a:r>
            <a:r>
              <a:rPr lang="pt-BR" sz="1600" dirty="0"/>
              <a:t>, </a:t>
            </a:r>
            <a:r>
              <a:rPr lang="pt-BR" sz="1600" dirty="0" err="1"/>
              <a:t>periodoIncubacao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68679" y="1485900"/>
            <a:ext cx="844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 smtClean="0"/>
              <a:t>Liste os nomes populares cadastrados</a:t>
            </a:r>
          </a:p>
          <a:p>
            <a:pPr marL="342900" indent="-342900">
              <a:buAutoNum type="alphaLcParenR"/>
            </a:pPr>
            <a:r>
              <a:rPr lang="pt-BR" dirty="0" smtClean="0"/>
              <a:t>Liste somente os nomes populares que aparecem em ambas as relações</a:t>
            </a:r>
          </a:p>
          <a:p>
            <a:pPr marL="342900" indent="-342900">
              <a:buAutoNum type="alphaLcParenR"/>
            </a:pPr>
            <a:r>
              <a:rPr lang="pt-BR" dirty="0" smtClean="0"/>
              <a:t>Liste o nome cientifico dos vírus que aparecem em apenas uma das relações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574990" y="2595561"/>
                <a:ext cx="7264210" cy="120032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err="1" smtClean="0"/>
                  <a:t>nomePopular</a:t>
                </a:r>
                <a:r>
                  <a:rPr lang="pt-BR" sz="2400" dirty="0" smtClean="0"/>
                  <a:t>(VIRUS1) </a:t>
                </a:r>
                <a:r>
                  <a:rPr lang="pt-BR" sz="4800" dirty="0" smtClean="0">
                    <a:sym typeface="Symbol" panose="05050102010706020507" pitchFamily="18" charset="2"/>
                  </a:rPr>
                  <a:t>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sz="2400" baseline="-25000" dirty="0" smtClean="0"/>
                  <a:t>nomePopular</a:t>
                </a:r>
                <a:r>
                  <a:rPr lang="pt-BR" sz="3200" dirty="0" smtClean="0"/>
                  <a:t>(VIRUS2)</a:t>
                </a:r>
                <a:endParaRPr lang="pt-BR" sz="32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90" y="2595561"/>
                <a:ext cx="726421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574990" y="3982222"/>
                <a:ext cx="7264210" cy="120032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err="1" smtClean="0"/>
                  <a:t>nomePopular</a:t>
                </a:r>
                <a:r>
                  <a:rPr lang="pt-BR" sz="2400" dirty="0" smtClean="0"/>
                  <a:t>(VIRUS1) </a:t>
                </a:r>
                <a:r>
                  <a:rPr lang="pt-BR" sz="4800" dirty="0" smtClean="0"/>
                  <a:t>∩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sz="2400" baseline="-25000" dirty="0" smtClean="0"/>
                  <a:t>nomePopular</a:t>
                </a:r>
                <a:r>
                  <a:rPr lang="pt-BR" sz="3200" dirty="0" smtClean="0"/>
                  <a:t>(VIRUS2)</a:t>
                </a:r>
                <a:endParaRPr lang="pt-BR" sz="32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90" y="3982222"/>
                <a:ext cx="726421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4262768" y="-24825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Exercícios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0" y="659846"/>
                <a:ext cx="11430000" cy="120032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nomeCientifico</a:t>
                </a:r>
                <a:r>
                  <a:rPr lang="pt-BR" sz="2000" dirty="0" smtClean="0"/>
                  <a:t>(VIRUS1) </a:t>
                </a:r>
                <a:r>
                  <a:rPr lang="pt-BR" sz="4800" dirty="0" smtClean="0"/>
                  <a:t>-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err="1" smtClean="0"/>
                  <a:t>nomeCientifico</a:t>
                </a:r>
                <a:r>
                  <a:rPr lang="pt-BR" sz="2000" dirty="0" smtClean="0"/>
                  <a:t>(VIRUS2)</a:t>
                </a:r>
                <a:r>
                  <a:rPr lang="pt-BR" sz="20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pt-BR" sz="3200" dirty="0" smtClean="0">
                    <a:solidFill>
                      <a:schemeClr val="accent1"/>
                    </a:solidFill>
                  </a:rPr>
                  <a:t>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nomeCientifico</a:t>
                </a:r>
                <a:r>
                  <a:rPr lang="pt-BR" sz="2000" dirty="0" smtClean="0"/>
                  <a:t>(VIRUS2)</a:t>
                </a:r>
                <a:r>
                  <a:rPr lang="pt-BR" sz="3200" dirty="0" smtClean="0"/>
                  <a:t> </a:t>
                </a:r>
                <a:r>
                  <a:rPr lang="pt-BR" sz="4000" dirty="0" smtClean="0"/>
                  <a:t>-</a:t>
                </a:r>
                <a:r>
                  <a:rPr lang="pt-BR" sz="3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nomeCientifico</a:t>
                </a:r>
                <a:r>
                  <a:rPr lang="pt-BR" sz="2000" dirty="0" smtClean="0"/>
                  <a:t>(VIRUS1)</a:t>
                </a:r>
                <a:endParaRPr lang="pt-BR" sz="20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9846"/>
                <a:ext cx="1143000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0" y="2234646"/>
                <a:ext cx="6540500" cy="218624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nomeCientifico</a:t>
                </a:r>
                <a:r>
                  <a:rPr lang="pt-BR" sz="2000" dirty="0" smtClean="0"/>
                  <a:t>(VIRUS1) </a:t>
                </a:r>
                <a:r>
                  <a:rPr lang="pt-BR" sz="3200" dirty="0">
                    <a:solidFill>
                      <a:schemeClr val="accent1"/>
                    </a:solidFill>
                  </a:rPr>
                  <a:t>U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err="1" smtClean="0"/>
                  <a:t>nomeCientifico</a:t>
                </a:r>
                <a:r>
                  <a:rPr lang="pt-BR" sz="2000" dirty="0" smtClean="0"/>
                  <a:t>(VIRUS2)</a:t>
                </a:r>
                <a:r>
                  <a:rPr lang="pt-BR" sz="3200" dirty="0" smtClean="0"/>
                  <a:t> </a:t>
                </a:r>
              </a:p>
              <a:p>
                <a:pPr algn="ctr"/>
                <a:r>
                  <a:rPr lang="pt-BR" sz="5400" dirty="0" smtClean="0">
                    <a:solidFill>
                      <a:schemeClr val="accent1"/>
                    </a:solidFill>
                  </a:rPr>
                  <a:t>–</a:t>
                </a:r>
                <a:endParaRPr lang="pt-BR" sz="5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nomeCientifico</a:t>
                </a:r>
                <a:r>
                  <a:rPr lang="pt-BR" sz="2000" dirty="0" smtClean="0"/>
                  <a:t>(VIRUS2) </a:t>
                </a:r>
                <a:r>
                  <a:rPr lang="pt-BR" sz="3600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</a:t>
                </a:r>
                <a:r>
                  <a:rPr lang="pt-BR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nomeCientifico</a:t>
                </a:r>
                <a:r>
                  <a:rPr lang="pt-BR" sz="2000" dirty="0" smtClean="0"/>
                  <a:t>(VIRUS1)</a:t>
                </a:r>
                <a:r>
                  <a:rPr lang="pt-BR" sz="3600" dirty="0" smtClean="0"/>
                  <a:t> </a:t>
                </a:r>
                <a:endParaRPr lang="pt-BR" sz="36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34646"/>
                <a:ext cx="6540500" cy="21862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262768" y="-24825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Exercícios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99535" y="-72533"/>
            <a:ext cx="391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Produto cartesiano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01342" y="1032156"/>
            <a:ext cx="1093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operação produto cartesiano, representada por ( X ) é capaz de combinar informações a partir de diversas relações. Trata-se de uma operação binária. Essa operação nos mostra todos os atributos das relações envolvidas.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080289" y="2399114"/>
                <a:ext cx="5990100" cy="70788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𝑅𝑒𝑙𝑎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𝑅𝑒𝑙𝑎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  <a:endParaRPr lang="pt-BR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9" y="2399114"/>
                <a:ext cx="599010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4720"/>
              </p:ext>
            </p:extLst>
          </p:nvPr>
        </p:nvGraphicFramePr>
        <p:xfrm>
          <a:off x="1157682" y="3272857"/>
          <a:ext cx="119962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433">
                  <a:extLst>
                    <a:ext uri="{9D8B030D-6E8A-4147-A177-3AD203B41FA5}">
                      <a16:colId xmlns:a16="http://schemas.microsoft.com/office/drawing/2014/main" val="233403088"/>
                    </a:ext>
                  </a:extLst>
                </a:gridCol>
                <a:gridCol w="615192">
                  <a:extLst>
                    <a:ext uri="{9D8B030D-6E8A-4147-A177-3AD203B41FA5}">
                      <a16:colId xmlns:a16="http://schemas.microsoft.com/office/drawing/2014/main" val="280391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2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677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12662" y="40152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R=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614482" y="3562054"/>
                <a:ext cx="1686674" cy="70788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482" y="3562054"/>
                <a:ext cx="168667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37586"/>
              </p:ext>
            </p:extLst>
          </p:nvPr>
        </p:nvGraphicFramePr>
        <p:xfrm>
          <a:off x="4567145" y="3459031"/>
          <a:ext cx="119962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433">
                  <a:extLst>
                    <a:ext uri="{9D8B030D-6E8A-4147-A177-3AD203B41FA5}">
                      <a16:colId xmlns:a16="http://schemas.microsoft.com/office/drawing/2014/main" val="233403088"/>
                    </a:ext>
                  </a:extLst>
                </a:gridCol>
                <a:gridCol w="615192">
                  <a:extLst>
                    <a:ext uri="{9D8B030D-6E8A-4147-A177-3AD203B41FA5}">
                      <a16:colId xmlns:a16="http://schemas.microsoft.com/office/drawing/2014/main" val="280391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76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129469" y="3651514"/>
                <a:ext cx="1686674" cy="70788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69" y="3651514"/>
                <a:ext cx="168667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89798"/>
              </p:ext>
            </p:extLst>
          </p:nvPr>
        </p:nvGraphicFramePr>
        <p:xfrm>
          <a:off x="8558635" y="2753057"/>
          <a:ext cx="2045048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1262">
                  <a:extLst>
                    <a:ext uri="{9D8B030D-6E8A-4147-A177-3AD203B41FA5}">
                      <a16:colId xmlns:a16="http://schemas.microsoft.com/office/drawing/2014/main" val="1795353383"/>
                    </a:ext>
                  </a:extLst>
                </a:gridCol>
                <a:gridCol w="511262">
                  <a:extLst>
                    <a:ext uri="{9D8B030D-6E8A-4147-A177-3AD203B41FA5}">
                      <a16:colId xmlns:a16="http://schemas.microsoft.com/office/drawing/2014/main" val="1977952165"/>
                    </a:ext>
                  </a:extLst>
                </a:gridCol>
                <a:gridCol w="511262">
                  <a:extLst>
                    <a:ext uri="{9D8B030D-6E8A-4147-A177-3AD203B41FA5}">
                      <a16:colId xmlns:a16="http://schemas.microsoft.com/office/drawing/2014/main" val="2328313176"/>
                    </a:ext>
                  </a:extLst>
                </a:gridCol>
                <a:gridCol w="511262">
                  <a:extLst>
                    <a:ext uri="{9D8B030D-6E8A-4147-A177-3AD203B41FA5}">
                      <a16:colId xmlns:a16="http://schemas.microsoft.com/office/drawing/2014/main" val="3564522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8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27693"/>
                  </a:ext>
                </a:extLst>
              </a:tr>
            </a:tbl>
          </a:graphicData>
        </a:graphic>
      </p:graphicFrame>
      <p:sp>
        <p:nvSpPr>
          <p:cNvPr id="14" name="Elipse 13"/>
          <p:cNvSpPr/>
          <p:nvPr/>
        </p:nvSpPr>
        <p:spPr>
          <a:xfrm>
            <a:off x="1057073" y="3550628"/>
            <a:ext cx="1376060" cy="5317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482505" y="3749403"/>
            <a:ext cx="1376060" cy="822147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8558635" y="3051043"/>
            <a:ext cx="954480" cy="4079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558635" y="3459031"/>
            <a:ext cx="925184" cy="3978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9542411" y="3107000"/>
            <a:ext cx="1061272" cy="35203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513115" y="3504829"/>
            <a:ext cx="1061272" cy="35203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69110" y="-5161"/>
            <a:ext cx="519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Operações Fundamentais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3900" y="1015918"/>
            <a:ext cx="6515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Operações Unárias</a:t>
            </a:r>
          </a:p>
          <a:p>
            <a:r>
              <a:rPr lang="pt-BR" sz="2400" dirty="0" smtClean="0"/>
              <a:t>Projeção e  Seleção</a:t>
            </a:r>
          </a:p>
          <a:p>
            <a:endParaRPr lang="pt-BR" sz="2400" dirty="0" smtClean="0"/>
          </a:p>
          <a:p>
            <a:r>
              <a:rPr lang="pt-BR" sz="2400" b="1" dirty="0" smtClean="0"/>
              <a:t>Operações de Conjuntos</a:t>
            </a:r>
          </a:p>
          <a:p>
            <a:r>
              <a:rPr lang="pt-BR" sz="2400" dirty="0" smtClean="0"/>
              <a:t>União, Intersecção e Diferença</a:t>
            </a:r>
          </a:p>
          <a:p>
            <a:r>
              <a:rPr lang="pt-BR" sz="2400" dirty="0" smtClean="0"/>
              <a:t>Produto cartesiano</a:t>
            </a:r>
          </a:p>
          <a:p>
            <a:endParaRPr lang="pt-BR" sz="2400" dirty="0" smtClean="0"/>
          </a:p>
          <a:p>
            <a:r>
              <a:rPr lang="pt-BR" sz="2400" b="1" dirty="0" smtClean="0"/>
              <a:t>Operações binárias</a:t>
            </a:r>
          </a:p>
          <a:p>
            <a:r>
              <a:rPr lang="pt-BR" sz="2400" dirty="0" smtClean="0"/>
              <a:t>Junção e divisão</a:t>
            </a:r>
          </a:p>
          <a:p>
            <a:endParaRPr lang="pt-BR" sz="2400" dirty="0" smtClean="0"/>
          </a:p>
          <a:p>
            <a:r>
              <a:rPr lang="pt-BR" sz="2400" b="1" dirty="0" smtClean="0"/>
              <a:t>Outras operações</a:t>
            </a:r>
          </a:p>
          <a:p>
            <a:r>
              <a:rPr lang="pt-BR" sz="2400" dirty="0" smtClean="0"/>
              <a:t>renomeação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19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1623" y="3217"/>
            <a:ext cx="391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Produto cartesiano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53428"/>
              </p:ext>
            </p:extLst>
          </p:nvPr>
        </p:nvGraphicFramePr>
        <p:xfrm>
          <a:off x="1038079" y="1251689"/>
          <a:ext cx="397002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92265"/>
              </p:ext>
            </p:extLst>
          </p:nvPr>
        </p:nvGraphicFramePr>
        <p:xfrm>
          <a:off x="6256425" y="1306286"/>
          <a:ext cx="2377440" cy="11205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</a:tblGrid>
              <a:tr h="378906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60809"/>
              </p:ext>
            </p:extLst>
          </p:nvPr>
        </p:nvGraphicFramePr>
        <p:xfrm>
          <a:off x="2890419" y="3494313"/>
          <a:ext cx="6029884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006259104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17454347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54965872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4707983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427880736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977976249"/>
                    </a:ext>
                  </a:extLst>
                </a:gridCol>
                <a:gridCol w="855904">
                  <a:extLst>
                    <a:ext uri="{9D8B030D-6E8A-4147-A177-3AD203B41FA5}">
                      <a16:colId xmlns:a16="http://schemas.microsoft.com/office/drawing/2014/main" val="2968113535"/>
                    </a:ext>
                  </a:extLst>
                </a:gridCol>
              </a:tblGrid>
              <a:tr h="359838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8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1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10497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401232" y="140491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/>
              <a:t>X</a:t>
            </a:r>
            <a:endParaRPr lang="pt-BR" sz="5400" b="1" dirty="0"/>
          </a:p>
        </p:txBody>
      </p:sp>
      <p:sp>
        <p:nvSpPr>
          <p:cNvPr id="10" name="Seta para Baixo 9"/>
          <p:cNvSpPr/>
          <p:nvPr/>
        </p:nvSpPr>
        <p:spPr>
          <a:xfrm>
            <a:off x="5478236" y="2724542"/>
            <a:ext cx="710293" cy="58199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588624" y="0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Junção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89900"/>
              </p:ext>
            </p:extLst>
          </p:nvPr>
        </p:nvGraphicFramePr>
        <p:xfrm>
          <a:off x="5397499" y="835311"/>
          <a:ext cx="382118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5615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591289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Data_pedido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5403"/>
              </p:ext>
            </p:extLst>
          </p:nvPr>
        </p:nvGraphicFramePr>
        <p:xfrm>
          <a:off x="1519463" y="667360"/>
          <a:ext cx="2682240" cy="1491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</a:tblGrid>
              <a:tr h="378906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12564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81963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397866" y="890852"/>
            <a:ext cx="822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/>
              <a:t>⨝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97194" y="2241371"/>
            <a:ext cx="4201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Cliente</a:t>
            </a:r>
            <a:r>
              <a:rPr lang="pt-BR" dirty="0" smtClean="0"/>
              <a:t> </a:t>
            </a:r>
            <a:r>
              <a:rPr lang="pt-BR" sz="2400" b="1" dirty="0" smtClean="0"/>
              <a:t>⨝</a:t>
            </a:r>
            <a:r>
              <a:rPr lang="pt-BR" b="1" dirty="0" smtClean="0"/>
              <a:t> </a:t>
            </a:r>
            <a:r>
              <a:rPr lang="pt-BR" b="1" baseline="-25000" dirty="0" smtClean="0"/>
              <a:t>Cliente.id </a:t>
            </a:r>
            <a:r>
              <a:rPr lang="pt-BR" b="1" baseline="-25000" dirty="0" smtClean="0"/>
              <a:t>&lt; </a:t>
            </a:r>
            <a:r>
              <a:rPr lang="pt-BR" b="1" baseline="-25000" dirty="0" err="1" smtClean="0"/>
              <a:t>uber.cli_id</a:t>
            </a:r>
            <a:r>
              <a:rPr lang="pt-BR" sz="2400" b="1" dirty="0" err="1" smtClean="0"/>
              <a:t>UBER</a:t>
            </a:r>
            <a:endParaRPr lang="pt-BR" sz="2400" b="1" dirty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5637" y="5794869"/>
            <a:ext cx="6968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JOIN faz um produto cartesiano e depois filtra as </a:t>
            </a:r>
            <a:r>
              <a:rPr lang="pt-BR" dirty="0" err="1" smtClean="0"/>
              <a:t>tuplas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JOIN é um produto cartesiano seguido de uma seleção de </a:t>
            </a:r>
            <a:r>
              <a:rPr lang="pt-BR" dirty="0" err="1" smtClean="0"/>
              <a:t>tuplas</a:t>
            </a:r>
            <a:endParaRPr lang="pt-BR" dirty="0" smtClean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79761"/>
              </p:ext>
            </p:extLst>
          </p:nvPr>
        </p:nvGraphicFramePr>
        <p:xfrm>
          <a:off x="3946680" y="3046291"/>
          <a:ext cx="3710940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79285640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893636576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3990123604"/>
                    </a:ext>
                  </a:extLst>
                </a:gridCol>
              </a:tblGrid>
              <a:tr h="32827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Data_pedido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0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7859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42349"/>
              </p:ext>
            </p:extLst>
          </p:nvPr>
        </p:nvGraphicFramePr>
        <p:xfrm>
          <a:off x="1147224" y="3041211"/>
          <a:ext cx="2799456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9927">
                  <a:extLst>
                    <a:ext uri="{9D8B030D-6E8A-4147-A177-3AD203B41FA5}">
                      <a16:colId xmlns:a16="http://schemas.microsoft.com/office/drawing/2014/main" val="2108147325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4284479868"/>
                    </a:ext>
                  </a:extLst>
                </a:gridCol>
                <a:gridCol w="1188149">
                  <a:extLst>
                    <a:ext uri="{9D8B030D-6E8A-4147-A177-3AD203B41FA5}">
                      <a16:colId xmlns:a16="http://schemas.microsoft.com/office/drawing/2014/main" val="12156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0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0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12564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3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12564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93340"/>
                  </a:ext>
                </a:extLst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1147224" y="3396343"/>
            <a:ext cx="6510396" cy="7429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147224" y="4522160"/>
            <a:ext cx="6510396" cy="4090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142667" y="5233465"/>
            <a:ext cx="6510396" cy="4090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208314" y="3396343"/>
            <a:ext cx="604157" cy="7429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000795" y="3420591"/>
            <a:ext cx="604157" cy="7429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873561" y="3765863"/>
            <a:ext cx="2073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1873561" y="4810891"/>
            <a:ext cx="2208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1865689" y="5553841"/>
            <a:ext cx="22085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147225" y="4522160"/>
            <a:ext cx="697912" cy="4090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138110" y="5230744"/>
            <a:ext cx="697912" cy="4090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925177" y="5219960"/>
            <a:ext cx="697912" cy="4090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000795" y="4542333"/>
            <a:ext cx="697912" cy="4090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53656" y="905815"/>
            <a:ext cx="3726153" cy="1512702"/>
            <a:chOff x="1275179" y="1616446"/>
            <a:chExt cx="4483592" cy="1884346"/>
          </a:xfrm>
        </p:grpSpPr>
        <p:sp>
          <p:nvSpPr>
            <p:cNvPr id="5" name="Retângulo 4"/>
            <p:cNvSpPr/>
            <p:nvPr/>
          </p:nvSpPr>
          <p:spPr>
            <a:xfrm>
              <a:off x="2374900" y="2802292"/>
              <a:ext cx="2082800" cy="69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MEDICAMENTO</a:t>
              </a:r>
              <a:endParaRPr lang="pt-BR" sz="1600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1275179" y="1616446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u="sng" dirty="0" smtClean="0"/>
                <a:t>NomeVenda</a:t>
              </a:r>
              <a:endParaRPr lang="pt-BR" sz="1000" u="sng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3766227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err="1" smtClean="0"/>
                <a:t>CompostoAtivo</a:t>
              </a:r>
              <a:endParaRPr lang="pt-BR" sz="1000" dirty="0"/>
            </a:p>
          </p:txBody>
        </p:sp>
        <p:cxnSp>
          <p:nvCxnSpPr>
            <p:cNvPr id="8" name="Conector reto 7"/>
            <p:cNvCxnSpPr>
              <a:stCxn id="5" idx="0"/>
              <a:endCxn id="6" idx="4"/>
            </p:cNvCxnSpPr>
            <p:nvPr/>
          </p:nvCxnSpPr>
          <p:spPr>
            <a:xfrm flipH="1" flipV="1">
              <a:off x="2271451" y="2194934"/>
              <a:ext cx="1144849" cy="607358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5" idx="0"/>
              <a:endCxn id="7" idx="4"/>
            </p:cNvCxnSpPr>
            <p:nvPr/>
          </p:nvCxnSpPr>
          <p:spPr>
            <a:xfrm flipV="1">
              <a:off x="3416300" y="2228603"/>
              <a:ext cx="1346199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/>
          <p:cNvGrpSpPr/>
          <p:nvPr/>
        </p:nvGrpSpPr>
        <p:grpSpPr>
          <a:xfrm>
            <a:off x="5314914" y="661534"/>
            <a:ext cx="6455297" cy="1850677"/>
            <a:chOff x="538579" y="1650115"/>
            <a:chExt cx="6455297" cy="1850677"/>
          </a:xfrm>
        </p:grpSpPr>
        <p:sp>
          <p:nvSpPr>
            <p:cNvPr id="11" name="Retângulo 10"/>
            <p:cNvSpPr/>
            <p:nvPr/>
          </p:nvSpPr>
          <p:spPr>
            <a:xfrm>
              <a:off x="2374900" y="2802292"/>
              <a:ext cx="2082800" cy="69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VIRUS</a:t>
              </a:r>
              <a:endParaRPr lang="pt-BR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538579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u="sng" dirty="0" err="1" smtClean="0"/>
                <a:t>nomeCientifico</a:t>
              </a:r>
              <a:endParaRPr lang="pt-BR" sz="1200" u="sng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5001332" y="1709408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nomePopular</a:t>
              </a:r>
              <a:endParaRPr lang="pt-BR" sz="1200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2769955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periodoIncubacao</a:t>
              </a:r>
              <a:endParaRPr lang="pt-BR" sz="1200" dirty="0"/>
            </a:p>
          </p:txBody>
        </p:sp>
        <p:cxnSp>
          <p:nvCxnSpPr>
            <p:cNvPr id="15" name="Conector reto 14"/>
            <p:cNvCxnSpPr>
              <a:stCxn id="11" idx="0"/>
              <a:endCxn id="12" idx="4"/>
            </p:cNvCxnSpPr>
            <p:nvPr/>
          </p:nvCxnSpPr>
          <p:spPr>
            <a:xfrm flipH="1" flipV="1">
              <a:off x="1534851" y="2228603"/>
              <a:ext cx="1881449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11" idx="0"/>
              <a:endCxn id="14" idx="4"/>
            </p:cNvCxnSpPr>
            <p:nvPr/>
          </p:nvCxnSpPr>
          <p:spPr>
            <a:xfrm flipV="1">
              <a:off x="3416300" y="2228603"/>
              <a:ext cx="349927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11" idx="0"/>
              <a:endCxn id="13" idx="4"/>
            </p:cNvCxnSpPr>
            <p:nvPr/>
          </p:nvCxnSpPr>
          <p:spPr>
            <a:xfrm flipV="1">
              <a:off x="3416300" y="2287896"/>
              <a:ext cx="2581304" cy="514396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luxograma: Decisão 19"/>
          <p:cNvSpPr/>
          <p:nvPr/>
        </p:nvSpPr>
        <p:spPr>
          <a:xfrm>
            <a:off x="4243163" y="1813711"/>
            <a:ext cx="1494064" cy="691366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</a:t>
            </a:r>
            <a:endParaRPr lang="pt-BR" dirty="0"/>
          </a:p>
        </p:txBody>
      </p:sp>
      <p:cxnSp>
        <p:nvCxnSpPr>
          <p:cNvPr id="22" name="Conector reto 21"/>
          <p:cNvCxnSpPr>
            <a:stCxn id="20" idx="3"/>
            <a:endCxn id="11" idx="1"/>
          </p:cNvCxnSpPr>
          <p:nvPr/>
        </p:nvCxnSpPr>
        <p:spPr>
          <a:xfrm>
            <a:off x="5737227" y="2159394"/>
            <a:ext cx="1414008" cy="356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2909211" y="2155827"/>
            <a:ext cx="1414008" cy="356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005681" y="1811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718460" y="1768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48352" y="4117308"/>
            <a:ext cx="1145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as relações acima, escreva uma sentença em álgebra que retorne o nome popular dos vírus tratados pelo medicamento de composto ativo 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588624" y="0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Exercício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009588" y="4850199"/>
                <a:ext cx="7224447" cy="167860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virus.nomePopular</a:t>
                </a:r>
                <a:r>
                  <a:rPr lang="pt-BR" sz="2400" dirty="0" smtClean="0"/>
                  <a:t>(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err="1" smtClean="0"/>
                  <a:t>compostoAtivo</a:t>
                </a:r>
                <a:r>
                  <a:rPr lang="pt-BR" baseline="-25000" dirty="0" smtClean="0"/>
                  <a:t>=x</a:t>
                </a:r>
                <a:r>
                  <a:rPr lang="pt-BR" dirty="0" smtClean="0"/>
                  <a:t>(MEDICAMENTO) </a:t>
                </a:r>
              </a:p>
              <a:p>
                <a:r>
                  <a:rPr lang="pt-BR" sz="4000" dirty="0" smtClean="0"/>
                  <a:t>⨝</a:t>
                </a:r>
                <a:r>
                  <a:rPr lang="pt-BR" dirty="0" smtClean="0"/>
                  <a:t> </a:t>
                </a:r>
                <a:r>
                  <a:rPr lang="pt-BR" baseline="-25000" dirty="0" smtClean="0"/>
                  <a:t>nomeVenda=</a:t>
                </a:r>
                <a:r>
                  <a:rPr lang="pt-BR" baseline="-25000" dirty="0" err="1" smtClean="0"/>
                  <a:t>nomeVendaMedicamento</a:t>
                </a:r>
                <a:r>
                  <a:rPr lang="pt-BR" dirty="0" smtClean="0"/>
                  <a:t>(VIRUS)</a:t>
                </a:r>
                <a:endParaRPr lang="pt-BR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88" y="4850199"/>
                <a:ext cx="7224447" cy="1678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/>
          <p:cNvSpPr/>
          <p:nvPr/>
        </p:nvSpPr>
        <p:spPr>
          <a:xfrm>
            <a:off x="270586" y="3448344"/>
            <a:ext cx="1008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VIRUS(</a:t>
            </a:r>
            <a:r>
              <a:rPr lang="pt-BR" dirty="0" err="1" smtClean="0"/>
              <a:t>nomeCientifico</a:t>
            </a:r>
            <a:r>
              <a:rPr lang="pt-BR" dirty="0"/>
              <a:t>, </a:t>
            </a:r>
            <a:r>
              <a:rPr lang="pt-BR" dirty="0" err="1" smtClean="0"/>
              <a:t>nomePouplar</a:t>
            </a:r>
            <a:r>
              <a:rPr lang="pt-BR" dirty="0"/>
              <a:t>, </a:t>
            </a:r>
            <a:r>
              <a:rPr lang="pt-BR" dirty="0" err="1" smtClean="0"/>
              <a:t>periodoIncubacao</a:t>
            </a:r>
            <a:r>
              <a:rPr lang="pt-BR" dirty="0" smtClean="0"/>
              <a:t>, </a:t>
            </a:r>
            <a:r>
              <a:rPr lang="pt-BR" dirty="0" err="1" smtClean="0"/>
              <a:t>nomeVenda_medicamento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261223" y="2945428"/>
            <a:ext cx="505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MEDICAMENTO (nomeVenda, </a:t>
            </a:r>
            <a:r>
              <a:rPr lang="pt-BR" dirty="0" err="1"/>
              <a:t>CompostoAtivo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3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9229" y="685734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nome dos campos é o mesmo dos dois lado, só coloca o nome </a:t>
            </a:r>
            <a:r>
              <a:rPr lang="pt-BR" dirty="0"/>
              <a:t>do </a:t>
            </a:r>
            <a:r>
              <a:rPr lang="pt-BR" dirty="0" smtClean="0"/>
              <a:t>campo.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40251" y="45760"/>
            <a:ext cx="2642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Equi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-Junção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35154"/>
              </p:ext>
            </p:extLst>
          </p:nvPr>
        </p:nvGraphicFramePr>
        <p:xfrm>
          <a:off x="6026149" y="1276182"/>
          <a:ext cx="382118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5615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591289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Data_pedido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51158"/>
              </p:ext>
            </p:extLst>
          </p:nvPr>
        </p:nvGraphicFramePr>
        <p:xfrm>
          <a:off x="2148113" y="1108231"/>
          <a:ext cx="2796540" cy="1491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</a:tblGrid>
              <a:tr h="378906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12564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81963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5026516" y="1331723"/>
            <a:ext cx="822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/>
              <a:t>⨝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46201" y="2698641"/>
            <a:ext cx="3005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UBER</a:t>
            </a:r>
            <a:r>
              <a:rPr lang="pt-BR" dirty="0" smtClean="0"/>
              <a:t> </a:t>
            </a:r>
            <a:r>
              <a:rPr lang="pt-BR" sz="2400" b="1" dirty="0" smtClean="0"/>
              <a:t>⨝</a:t>
            </a:r>
            <a:r>
              <a:rPr lang="pt-BR" b="1" dirty="0" smtClean="0"/>
              <a:t> </a:t>
            </a:r>
            <a:r>
              <a:rPr lang="pt-BR" b="1" baseline="-25000" dirty="0" err="1" smtClean="0"/>
              <a:t>cli_id</a:t>
            </a:r>
            <a:r>
              <a:rPr lang="pt-BR" b="1" baseline="-25000" dirty="0" smtClean="0"/>
              <a:t> </a:t>
            </a:r>
            <a:r>
              <a:rPr lang="pt-BR" sz="2400" b="1" dirty="0" smtClean="0"/>
              <a:t>Cliente</a:t>
            </a:r>
            <a:endParaRPr lang="pt-BR" sz="2400" b="1" dirty="0"/>
          </a:p>
          <a:p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37908"/>
              </p:ext>
            </p:extLst>
          </p:nvPr>
        </p:nvGraphicFramePr>
        <p:xfrm>
          <a:off x="4575330" y="3487162"/>
          <a:ext cx="3710940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79285640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893636576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3990123604"/>
                    </a:ext>
                  </a:extLst>
                </a:gridCol>
              </a:tblGrid>
              <a:tr h="32827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Data_pedido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0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ABC2222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02/02/2012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DEF5555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05/05/2015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07859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73556"/>
              </p:ext>
            </p:extLst>
          </p:nvPr>
        </p:nvGraphicFramePr>
        <p:xfrm>
          <a:off x="1637121" y="3496480"/>
          <a:ext cx="2938209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108147325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4284479868"/>
                    </a:ext>
                  </a:extLst>
                </a:gridCol>
                <a:gridCol w="1188149">
                  <a:extLst>
                    <a:ext uri="{9D8B030D-6E8A-4147-A177-3AD203B41FA5}">
                      <a16:colId xmlns:a16="http://schemas.microsoft.com/office/drawing/2014/main" val="12156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0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0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54321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12564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3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12564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93340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637121" y="4588329"/>
            <a:ext cx="6649149" cy="3755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714500" y="4588329"/>
            <a:ext cx="604157" cy="375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5330" y="4573865"/>
            <a:ext cx="616262" cy="375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6858" y="779502"/>
            <a:ext cx="938269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Se tiver outro campo com nome igual, ele iguala também!</a:t>
            </a:r>
          </a:p>
          <a:p>
            <a:endParaRPr lang="pt-BR" sz="2800" dirty="0"/>
          </a:p>
          <a:p>
            <a:r>
              <a:rPr lang="pt-BR" sz="2800" dirty="0" smtClean="0"/>
              <a:t>C1 * R1</a:t>
            </a:r>
          </a:p>
          <a:p>
            <a:endParaRPr lang="pt-BR" sz="2800" dirty="0" smtClean="0"/>
          </a:p>
          <a:p>
            <a:r>
              <a:rPr lang="pt-BR" sz="2800" dirty="0" smtClean="0"/>
              <a:t>Equivalente</a:t>
            </a:r>
          </a:p>
          <a:p>
            <a:endParaRPr lang="pt-BR" sz="2800" dirty="0" smtClean="0"/>
          </a:p>
          <a:p>
            <a:r>
              <a:rPr lang="pt-BR" sz="2800" dirty="0" smtClean="0"/>
              <a:t>C1⨝</a:t>
            </a:r>
            <a:r>
              <a:rPr lang="pt-BR" sz="2800" baseline="-25000" dirty="0" smtClean="0"/>
              <a:t>cli_id</a:t>
            </a:r>
            <a:r>
              <a:rPr lang="pt-BR" sz="2800" dirty="0" smtClean="0"/>
              <a:t>R1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504061" y="-1684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Natural JOIN</a:t>
            </a:r>
          </a:p>
        </p:txBody>
      </p:sp>
    </p:spTree>
    <p:extLst>
      <p:ext uri="{BB962C8B-B14F-4D97-AF65-F5344CB8AC3E}">
        <p14:creationId xmlns:p14="http://schemas.microsoft.com/office/powerpoint/2010/main" val="31897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47885" y="-9404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solidFill>
                  <a:schemeClr val="bg1">
                    <a:lumMod val="75000"/>
                  </a:schemeClr>
                </a:solidFill>
              </a:rPr>
              <a:t>Renomeamento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741730" y="5294882"/>
                <a:ext cx="5671535" cy="52322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 smtClean="0">
                    <a:ea typeface="Cambria Math" panose="02040503050406030204" pitchFamily="18" charset="0"/>
                  </a:rPr>
                  <a:t>p(CGM</a:t>
                </a:r>
                <a:r>
                  <a:rPr lang="pt-BR" dirty="0" smtClean="0"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smtClean="0">
                    <a:ea typeface="Cambria Math" panose="02040503050406030204" pitchFamily="18" charset="0"/>
                  </a:rPr>
                  <a:t>Marca=‘GM’, </a:t>
                </a:r>
                <a:r>
                  <a:rPr lang="pt-BR" sz="2800" dirty="0" smtClean="0">
                    <a:ea typeface="Cambria Math" panose="02040503050406030204" pitchFamily="18" charset="0"/>
                  </a:rPr>
                  <a:t>Carros</a:t>
                </a:r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30" y="5294882"/>
                <a:ext cx="56715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07320"/>
              </p:ext>
            </p:extLst>
          </p:nvPr>
        </p:nvGraphicFramePr>
        <p:xfrm>
          <a:off x="977301" y="1357151"/>
          <a:ext cx="39700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IDD2233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98713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787977" y="917996"/>
            <a:ext cx="183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Tabela carros</a:t>
            </a:r>
            <a:endParaRPr lang="pt-BR" sz="2000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60180"/>
              </p:ext>
            </p:extLst>
          </p:nvPr>
        </p:nvGraphicFramePr>
        <p:xfrm>
          <a:off x="5762517" y="2095815"/>
          <a:ext cx="397002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IDD2233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98713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644332" y="1686998"/>
            <a:ext cx="164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Tabela CGM</a:t>
            </a:r>
            <a:endParaRPr lang="pt-BR" sz="2000" b="1" dirty="0"/>
          </a:p>
        </p:txBody>
      </p:sp>
      <p:cxnSp>
        <p:nvCxnSpPr>
          <p:cNvPr id="17" name="Conector de Seta Reta 16"/>
          <p:cNvCxnSpPr>
            <a:stCxn id="7" idx="0"/>
            <a:endCxn id="10" idx="2"/>
          </p:cNvCxnSpPr>
          <p:nvPr/>
        </p:nvCxnSpPr>
        <p:spPr>
          <a:xfrm flipV="1">
            <a:off x="5577498" y="3208335"/>
            <a:ext cx="2170029" cy="20865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7" idx="0"/>
          </p:cNvCxnSpPr>
          <p:nvPr/>
        </p:nvCxnSpPr>
        <p:spPr>
          <a:xfrm>
            <a:off x="2962311" y="3211351"/>
            <a:ext cx="2615187" cy="208353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2077" y="740402"/>
            <a:ext cx="1143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operação de divisão é usada em consultas em que os atributos da relação final são os atributos da relação 1 que não existem na relação 2. As linhas da relação final contem as linhas de R1 que incluem todos os valores das colunas comuns a R2. Normalmente aplica-se consultas que incluem a frase ”para todos”.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47885" y="-9404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Divisão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67299"/>
              </p:ext>
            </p:extLst>
          </p:nvPr>
        </p:nvGraphicFramePr>
        <p:xfrm>
          <a:off x="786537" y="2474988"/>
          <a:ext cx="3982246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52465547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661267975"/>
                    </a:ext>
                  </a:extLst>
                </a:gridCol>
                <a:gridCol w="1889286">
                  <a:extLst>
                    <a:ext uri="{9D8B030D-6E8A-4147-A177-3AD203B41FA5}">
                      <a16:colId xmlns:a16="http://schemas.microsoft.com/office/drawing/2014/main" val="659212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Data_pedido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15/02/2019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DKL4586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17/02/2019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1644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DKL7878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1644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JDM8776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18/08/2019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8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JJM3692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08/01/2019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7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DKL4598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26/01/2019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2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DKL7878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01/02/2019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4614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0938"/>
              </p:ext>
            </p:extLst>
          </p:nvPr>
        </p:nvGraphicFramePr>
        <p:xfrm>
          <a:off x="5931351" y="3457822"/>
          <a:ext cx="3503843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252465547"/>
                    </a:ext>
                  </a:extLst>
                </a:gridCol>
                <a:gridCol w="896343">
                  <a:extLst>
                    <a:ext uri="{9D8B030D-6E8A-4147-A177-3AD203B41FA5}">
                      <a16:colId xmlns:a16="http://schemas.microsoft.com/office/drawing/2014/main" val="366126797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659212463"/>
                    </a:ext>
                  </a:extLst>
                </a:gridCol>
              </a:tblGrid>
              <a:tr h="325361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Fiesta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DKL4586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Fiesta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016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098221" y="1728424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Encontre clientes que tenham andado com </a:t>
            </a:r>
            <a:r>
              <a:rPr lang="pt-BR" dirty="0" err="1" smtClean="0"/>
              <a:t>uber</a:t>
            </a:r>
            <a:r>
              <a:rPr lang="pt-BR" dirty="0" smtClean="0"/>
              <a:t> da marca FORD.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40042" y="365759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ym typeface="Symbol" panose="05050102010706020507" pitchFamily="18" charset="2"/>
              </a:rPr>
              <a:t>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0522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5403"/>
              </p:ext>
            </p:extLst>
          </p:nvPr>
        </p:nvGraphicFramePr>
        <p:xfrm>
          <a:off x="16934" y="548217"/>
          <a:ext cx="3982246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52465547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661267975"/>
                    </a:ext>
                  </a:extLst>
                </a:gridCol>
                <a:gridCol w="1889286">
                  <a:extLst>
                    <a:ext uri="{9D8B030D-6E8A-4147-A177-3AD203B41FA5}">
                      <a16:colId xmlns:a16="http://schemas.microsoft.com/office/drawing/2014/main" val="659212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Data_pedido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15/02/2019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DKL4586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17/02/2019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1644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DKL7878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1644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JDM8776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18/08/2019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8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JJM3692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08/01/2019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7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DKL4598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26/01/2019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2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DKL7878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01/02/2019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46143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12053"/>
              </p:ext>
            </p:extLst>
          </p:nvPr>
        </p:nvGraphicFramePr>
        <p:xfrm>
          <a:off x="4920299" y="1106728"/>
          <a:ext cx="3503843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252465547"/>
                    </a:ext>
                  </a:extLst>
                </a:gridCol>
                <a:gridCol w="896343">
                  <a:extLst>
                    <a:ext uri="{9D8B030D-6E8A-4147-A177-3AD203B41FA5}">
                      <a16:colId xmlns:a16="http://schemas.microsoft.com/office/drawing/2014/main" val="366126797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659212463"/>
                    </a:ext>
                  </a:extLst>
                </a:gridCol>
              </a:tblGrid>
              <a:tr h="325361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Fiesta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DKL4586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Fiesta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0162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069104" y="117327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ym typeface="Symbol" panose="05050102010706020507" pitchFamily="18" charset="2"/>
              </a:rPr>
              <a:t></a:t>
            </a:r>
            <a:endParaRPr lang="pt-BR" sz="4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11399" y="526837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Deve ser um Subconjunto da tabela 1</a:t>
            </a:r>
            <a:endParaRPr lang="pt-BR" dirty="0"/>
          </a:p>
        </p:txBody>
      </p:sp>
      <p:sp>
        <p:nvSpPr>
          <p:cNvPr id="6" name="Seta para Baixo 5"/>
          <p:cNvSpPr/>
          <p:nvPr/>
        </p:nvSpPr>
        <p:spPr>
          <a:xfrm>
            <a:off x="6188529" y="2216997"/>
            <a:ext cx="734785" cy="55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465896" y="2549811"/>
                <a:ext cx="24126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dirty="0" smtClean="0"/>
                  <a:t>p</a:t>
                </a:r>
                <a:r>
                  <a:rPr lang="pt-BR" dirty="0" smtClean="0"/>
                  <a:t>(SFR, </a:t>
                </a:r>
                <a14:m>
                  <m:oMath xmlns:m="http://schemas.openxmlformats.org/officeDocument/2006/math">
                    <m:r>
                      <a:rPr lang="el-GR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baseline="-25000" dirty="0" smtClean="0"/>
                  <a:t>placa</a:t>
                </a:r>
                <a:r>
                  <a:rPr lang="pt-BR" dirty="0" smtClean="0"/>
                  <a:t>(FR))</a:t>
                </a:r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896" y="2549811"/>
                <a:ext cx="2412648" cy="707886"/>
              </a:xfrm>
              <a:prstGeom prst="rect">
                <a:avLst/>
              </a:prstGeom>
              <a:blipFill>
                <a:blip r:embed="rId2"/>
                <a:stretch>
                  <a:fillRect l="-9114" t="-15517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5687014" y="791330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FR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34667" y="4514851"/>
                <a:ext cx="27653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dirty="0" smtClean="0"/>
                  <a:t>p</a:t>
                </a:r>
                <a:r>
                  <a:rPr lang="pt-BR" dirty="0" smtClean="0"/>
                  <a:t>(SR2, </a:t>
                </a:r>
                <a14:m>
                  <m:oMath xmlns:m="http://schemas.openxmlformats.org/officeDocument/2006/math">
                    <m:r>
                      <a:rPr lang="el-GR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baseline="-25000" dirty="0" err="1" smtClean="0"/>
                  <a:t>cli_id</a:t>
                </a:r>
                <a:r>
                  <a:rPr lang="pt-BR" baseline="-25000" dirty="0" smtClean="0"/>
                  <a:t>, placa</a:t>
                </a:r>
                <a:r>
                  <a:rPr lang="pt-BR" dirty="0" smtClean="0"/>
                  <a:t>(R2))</a:t>
                </a:r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" y="4514851"/>
                <a:ext cx="2765309" cy="707886"/>
              </a:xfrm>
              <a:prstGeom prst="rect">
                <a:avLst/>
              </a:prstGeom>
              <a:blipFill>
                <a:blip r:embed="rId3"/>
                <a:stretch>
                  <a:fillRect l="-7947" t="-15517" r="-1545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 para Baixo 9"/>
          <p:cNvSpPr/>
          <p:nvPr/>
        </p:nvSpPr>
        <p:spPr>
          <a:xfrm>
            <a:off x="1387572" y="4053962"/>
            <a:ext cx="734785" cy="55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91289"/>
              </p:ext>
            </p:extLst>
          </p:nvPr>
        </p:nvGraphicFramePr>
        <p:xfrm>
          <a:off x="131234" y="991902"/>
          <a:ext cx="209296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252465547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66126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Cli_id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DKL4586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1644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DKL7878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1644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JDM8776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8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JJM3692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7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DKL4598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2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DKL7878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46143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22018"/>
              </p:ext>
            </p:extLst>
          </p:nvPr>
        </p:nvGraphicFramePr>
        <p:xfrm>
          <a:off x="4920299" y="1106728"/>
          <a:ext cx="122428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252465547"/>
                    </a:ext>
                  </a:extLst>
                </a:gridCol>
              </a:tblGrid>
              <a:tr h="325361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6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DAE6534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DKL7878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601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567824" y="398842"/>
                <a:ext cx="24126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dirty="0" smtClean="0"/>
                  <a:t>p</a:t>
                </a:r>
                <a:r>
                  <a:rPr lang="pt-BR" dirty="0" smtClean="0"/>
                  <a:t>(SFR, </a:t>
                </a:r>
                <a14:m>
                  <m:oMath xmlns:m="http://schemas.openxmlformats.org/officeDocument/2006/math">
                    <m:r>
                      <a:rPr lang="el-GR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baseline="-25000" dirty="0" smtClean="0"/>
                  <a:t>placa</a:t>
                </a:r>
                <a:r>
                  <a:rPr lang="pt-BR" dirty="0" smtClean="0"/>
                  <a:t>(FR))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824" y="398842"/>
                <a:ext cx="2412648" cy="707886"/>
              </a:xfrm>
              <a:prstGeom prst="rect">
                <a:avLst/>
              </a:prstGeom>
              <a:blipFill>
                <a:blip r:embed="rId2"/>
                <a:stretch>
                  <a:fillRect l="-8838" t="-15385" b="-35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4305" y="268110"/>
                <a:ext cx="27653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dirty="0" smtClean="0"/>
                  <a:t>p</a:t>
                </a:r>
                <a:r>
                  <a:rPr lang="pt-BR" dirty="0" smtClean="0"/>
                  <a:t>(SR2, </a:t>
                </a:r>
                <a14:m>
                  <m:oMath xmlns:m="http://schemas.openxmlformats.org/officeDocument/2006/math">
                    <m:r>
                      <a:rPr lang="el-GR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baseline="-25000" dirty="0" err="1" smtClean="0"/>
                  <a:t>cli_id</a:t>
                </a:r>
                <a:r>
                  <a:rPr lang="pt-BR" baseline="-25000" dirty="0" smtClean="0"/>
                  <a:t>, placa</a:t>
                </a:r>
                <a:r>
                  <a:rPr lang="pt-BR" dirty="0" smtClean="0"/>
                  <a:t>(R2))</a:t>
                </a:r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5" y="268110"/>
                <a:ext cx="2765309" cy="707886"/>
              </a:xfrm>
              <a:prstGeom prst="rect">
                <a:avLst/>
              </a:prstGeom>
              <a:blipFill>
                <a:blip r:embed="rId3"/>
                <a:stretch>
                  <a:fillRect l="-7947" t="-15517" r="-1545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6436585" y="1453213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Todos os carros da FORD</a:t>
            </a:r>
            <a:endParaRPr lang="pt-BR" dirty="0"/>
          </a:p>
        </p:txBody>
      </p:sp>
      <p:sp>
        <p:nvSpPr>
          <p:cNvPr id="11" name="Chave Direita 10"/>
          <p:cNvSpPr/>
          <p:nvPr/>
        </p:nvSpPr>
        <p:spPr>
          <a:xfrm>
            <a:off x="6204857" y="1106728"/>
            <a:ext cx="171450" cy="11074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305" y="1379764"/>
            <a:ext cx="854588" cy="7511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938893" y="1747157"/>
            <a:ext cx="392112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76669" y="1453213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1532</a:t>
            </a:r>
          </a:p>
          <a:p>
            <a:r>
              <a:rPr lang="pt-BR" dirty="0" smtClean="0"/>
              <a:t>Andou em todos</a:t>
            </a:r>
          </a:p>
          <a:p>
            <a:r>
              <a:rPr lang="pt-BR" dirty="0" smtClean="0"/>
              <a:t>Carros da FORD?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938893" y="1324172"/>
            <a:ext cx="1332230" cy="80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7224" y="706888"/>
            <a:ext cx="34644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Operações básicas</a:t>
            </a:r>
          </a:p>
          <a:p>
            <a:r>
              <a:rPr lang="pt-BR" sz="2400" dirty="0" smtClean="0"/>
              <a:t>Projeção </a:t>
            </a:r>
            <a:r>
              <a:rPr lang="pt-BR" sz="2800" dirty="0" smtClean="0"/>
              <a:t>σ</a:t>
            </a:r>
            <a:endParaRPr lang="pt-BR" sz="2800" dirty="0"/>
          </a:p>
          <a:p>
            <a:endParaRPr lang="pt-BR" sz="2400" dirty="0" smtClean="0"/>
          </a:p>
          <a:p>
            <a:r>
              <a:rPr lang="pt-BR" sz="2400" dirty="0" smtClean="0"/>
              <a:t>Seleção</a:t>
            </a:r>
          </a:p>
          <a:p>
            <a:r>
              <a:rPr lang="pt-BR" sz="2400" dirty="0" smtClean="0"/>
              <a:t>Produto cartesiano</a:t>
            </a:r>
          </a:p>
          <a:p>
            <a:r>
              <a:rPr lang="pt-BR" sz="2400" dirty="0" smtClean="0"/>
              <a:t>Diferença</a:t>
            </a:r>
          </a:p>
          <a:p>
            <a:r>
              <a:rPr lang="pt-BR" sz="2400" dirty="0" smtClean="0"/>
              <a:t>união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59778" y="706888"/>
            <a:ext cx="694722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Operações Adicionais ( não essenciais)</a:t>
            </a:r>
          </a:p>
          <a:p>
            <a:r>
              <a:rPr lang="pt-BR" sz="2400" dirty="0" smtClean="0"/>
              <a:t>Intersecção</a:t>
            </a:r>
          </a:p>
          <a:p>
            <a:r>
              <a:rPr lang="pt-BR" sz="2400" dirty="0" smtClean="0"/>
              <a:t>Junção</a:t>
            </a:r>
          </a:p>
          <a:p>
            <a:r>
              <a:rPr lang="pt-BR" sz="2400" dirty="0" smtClean="0"/>
              <a:t>Divisão</a:t>
            </a:r>
          </a:p>
          <a:p>
            <a:r>
              <a:rPr lang="pt-BR" sz="2400" dirty="0" err="1" smtClean="0"/>
              <a:t>Renomeamento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4736" y="635997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Ramakrishna</a:t>
            </a:r>
            <a:r>
              <a:rPr lang="pt-BR" dirty="0" smtClean="0"/>
              <a:t>, 2003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4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535922" y="693365"/>
                <a:ext cx="10696937" cy="1863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  <a:p>
                <a:r>
                  <a:rPr lang="pt-BR" dirty="0" smtClean="0"/>
                  <a:t>Seleciona </a:t>
                </a:r>
                <a:r>
                  <a:rPr lang="pt-BR" dirty="0" err="1" smtClean="0"/>
                  <a:t>tuplas</a:t>
                </a:r>
                <a:r>
                  <a:rPr lang="pt-BR" dirty="0" smtClean="0"/>
                  <a:t> (linhas) que satisfazem a um lado do predicado. Usamos a letra minúscula grega sigma ( 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 smtClean="0"/>
                  <a:t> ) para representar a seleção. O predicado aparece subscrito em 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 smtClean="0"/>
                  <a:t>. A relação argumento (entrada) aparece entre parentes, seguindo 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2" y="693365"/>
                <a:ext cx="10696937" cy="1863267"/>
              </a:xfrm>
              <a:prstGeom prst="rect">
                <a:avLst/>
              </a:prstGeom>
              <a:blipFill>
                <a:blip r:embed="rId2"/>
                <a:stretch>
                  <a:fillRect l="-513" b="-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594439" y="7565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Seleção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026403" y="1951060"/>
                <a:ext cx="2793535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smtClean="0"/>
                  <a:t>&lt;predicado&gt;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(Relação)</a:t>
                </a:r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03" y="1951060"/>
                <a:ext cx="2793535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63648"/>
              </p:ext>
            </p:extLst>
          </p:nvPr>
        </p:nvGraphicFramePr>
        <p:xfrm>
          <a:off x="1082181" y="3284281"/>
          <a:ext cx="119962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433">
                  <a:extLst>
                    <a:ext uri="{9D8B030D-6E8A-4147-A177-3AD203B41FA5}">
                      <a16:colId xmlns:a16="http://schemas.microsoft.com/office/drawing/2014/main" val="233403088"/>
                    </a:ext>
                  </a:extLst>
                </a:gridCol>
                <a:gridCol w="615192">
                  <a:extLst>
                    <a:ext uri="{9D8B030D-6E8A-4147-A177-3AD203B41FA5}">
                      <a16:colId xmlns:a16="http://schemas.microsoft.com/office/drawing/2014/main" val="280391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2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6770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7161" y="4026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R=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751102" y="3864523"/>
                <a:ext cx="1686674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smtClean="0"/>
                  <a:t>A=A1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(R) =</a:t>
                </a:r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02" y="3864523"/>
                <a:ext cx="1686674" cy="693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96076"/>
              </p:ext>
            </p:extLst>
          </p:nvPr>
        </p:nvGraphicFramePr>
        <p:xfrm>
          <a:off x="4756558" y="3655121"/>
          <a:ext cx="119962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433">
                  <a:extLst>
                    <a:ext uri="{9D8B030D-6E8A-4147-A177-3AD203B41FA5}">
                      <a16:colId xmlns:a16="http://schemas.microsoft.com/office/drawing/2014/main" val="233403088"/>
                    </a:ext>
                  </a:extLst>
                </a:gridCol>
                <a:gridCol w="615192">
                  <a:extLst>
                    <a:ext uri="{9D8B030D-6E8A-4147-A177-3AD203B41FA5}">
                      <a16:colId xmlns:a16="http://schemas.microsoft.com/office/drawing/2014/main" val="280391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893578" y="3211351"/>
            <a:ext cx="1282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accent1"/>
                </a:solidFill>
              </a:rPr>
              <a:t>Seleção</a:t>
            </a:r>
          </a:p>
          <a:p>
            <a:r>
              <a:rPr lang="pt-BR" sz="1000" dirty="0" smtClean="0"/>
              <a:t>Projeção</a:t>
            </a:r>
          </a:p>
          <a:p>
            <a:r>
              <a:rPr lang="pt-BR" sz="1000" dirty="0" smtClean="0"/>
              <a:t>União</a:t>
            </a:r>
          </a:p>
          <a:p>
            <a:r>
              <a:rPr lang="pt-BR" sz="1000" dirty="0" smtClean="0"/>
              <a:t>Intersecção</a:t>
            </a:r>
          </a:p>
          <a:p>
            <a:r>
              <a:rPr lang="pt-BR" sz="1000" dirty="0" smtClean="0"/>
              <a:t>Diferença</a:t>
            </a:r>
          </a:p>
          <a:p>
            <a:r>
              <a:rPr lang="pt-BR" sz="1000" dirty="0" smtClean="0"/>
              <a:t>Produto Cartesiano</a:t>
            </a:r>
          </a:p>
          <a:p>
            <a:r>
              <a:rPr lang="pt-BR" sz="1000" dirty="0" smtClean="0"/>
              <a:t>Junção</a:t>
            </a:r>
          </a:p>
          <a:p>
            <a:r>
              <a:rPr lang="pt-BR" sz="1000" dirty="0" smtClean="0"/>
              <a:t>Divisão</a:t>
            </a:r>
          </a:p>
          <a:p>
            <a:r>
              <a:rPr lang="pt-BR" sz="1000" dirty="0" smtClean="0"/>
              <a:t>Renomeação</a:t>
            </a:r>
            <a:endParaRPr lang="pt-BR" sz="1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477" y="2967040"/>
            <a:ext cx="1059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Componha uma expressão em álgebra relacional para listar os nome de parentes que nasceram no mesmo estado que você e que é possível inferir a partir das relações.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4908" y="732065"/>
            <a:ext cx="7545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Dadas as seguintes tabelas:</a:t>
            </a:r>
          </a:p>
          <a:p>
            <a:endParaRPr lang="pt-BR" dirty="0"/>
          </a:p>
          <a:p>
            <a:r>
              <a:rPr lang="pt-BR" dirty="0" smtClean="0"/>
              <a:t>PESSOA (nome, </a:t>
            </a:r>
            <a:r>
              <a:rPr lang="pt-BR" dirty="0" err="1" smtClean="0"/>
              <a:t>nome_da_mae</a:t>
            </a:r>
            <a:r>
              <a:rPr lang="pt-BR" dirty="0" smtClean="0"/>
              <a:t>, </a:t>
            </a:r>
            <a:r>
              <a:rPr lang="pt-BR" dirty="0" err="1" smtClean="0"/>
              <a:t>ano_nascimento</a:t>
            </a:r>
            <a:r>
              <a:rPr lang="pt-BR" dirty="0" smtClean="0"/>
              <a:t>, </a:t>
            </a:r>
            <a:r>
              <a:rPr lang="pt-BR" dirty="0" err="1" smtClean="0"/>
              <a:t>nome_cidade_natal</a:t>
            </a:r>
            <a:r>
              <a:rPr lang="pt-BR" dirty="0" smtClean="0"/>
              <a:t>)</a:t>
            </a:r>
          </a:p>
          <a:p>
            <a:r>
              <a:rPr lang="pt-BR" dirty="0" smtClean="0"/>
              <a:t>CIDADE (</a:t>
            </a:r>
            <a:r>
              <a:rPr lang="pt-BR" dirty="0" err="1" smtClean="0"/>
              <a:t>nome_cidade</a:t>
            </a:r>
            <a:r>
              <a:rPr lang="pt-BR" dirty="0" smtClean="0"/>
              <a:t>, </a:t>
            </a:r>
            <a:r>
              <a:rPr lang="pt-BR" dirty="0" err="1" smtClean="0"/>
              <a:t>sigla_estado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91623" y="3217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Exercício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893578" y="3211351"/>
            <a:ext cx="1282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accent1"/>
                </a:solidFill>
              </a:rPr>
              <a:t>Seleção</a:t>
            </a:r>
          </a:p>
          <a:p>
            <a:r>
              <a:rPr lang="pt-BR" sz="1000" dirty="0" smtClean="0"/>
              <a:t>Projeção</a:t>
            </a:r>
          </a:p>
          <a:p>
            <a:r>
              <a:rPr lang="pt-BR" sz="1000" dirty="0" smtClean="0"/>
              <a:t>União</a:t>
            </a:r>
          </a:p>
          <a:p>
            <a:r>
              <a:rPr lang="pt-BR" sz="1000" dirty="0" smtClean="0"/>
              <a:t>Intersecção</a:t>
            </a:r>
          </a:p>
          <a:p>
            <a:r>
              <a:rPr lang="pt-BR" sz="1000" dirty="0" smtClean="0"/>
              <a:t>Diferença</a:t>
            </a:r>
          </a:p>
          <a:p>
            <a:r>
              <a:rPr lang="pt-BR" sz="1000" dirty="0" smtClean="0"/>
              <a:t>Produto Cartesiano</a:t>
            </a:r>
          </a:p>
          <a:p>
            <a:r>
              <a:rPr lang="pt-BR" sz="1000" dirty="0" smtClean="0"/>
              <a:t>Junção</a:t>
            </a:r>
          </a:p>
          <a:p>
            <a:r>
              <a:rPr lang="pt-BR" sz="1000" dirty="0" smtClean="0"/>
              <a:t>Divisão</a:t>
            </a:r>
          </a:p>
          <a:p>
            <a:r>
              <a:rPr lang="pt-BR" sz="1000" dirty="0" smtClean="0"/>
              <a:t>Renomeação</a:t>
            </a: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4734" y="3040380"/>
            <a:ext cx="972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Descreva, sem se preocupar com o formalismo, como você construiria uma expressão que retorne seus primos por parte de mãe que podem ser inferidos a partir das relações.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4908" y="732065"/>
            <a:ext cx="7545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Dadas as seguintes tabelas:</a:t>
            </a:r>
          </a:p>
          <a:p>
            <a:endParaRPr lang="pt-BR" dirty="0"/>
          </a:p>
          <a:p>
            <a:r>
              <a:rPr lang="pt-BR" dirty="0" smtClean="0"/>
              <a:t>PESSOA (nome, </a:t>
            </a:r>
            <a:r>
              <a:rPr lang="pt-BR" dirty="0" err="1" smtClean="0"/>
              <a:t>nome_da_mae</a:t>
            </a:r>
            <a:r>
              <a:rPr lang="pt-BR" dirty="0" smtClean="0"/>
              <a:t>, </a:t>
            </a:r>
            <a:r>
              <a:rPr lang="pt-BR" dirty="0" err="1" smtClean="0"/>
              <a:t>ano_nascimento</a:t>
            </a:r>
            <a:r>
              <a:rPr lang="pt-BR" dirty="0" smtClean="0"/>
              <a:t>, </a:t>
            </a:r>
            <a:r>
              <a:rPr lang="pt-BR" dirty="0" err="1" smtClean="0"/>
              <a:t>nome_cidade_natal</a:t>
            </a:r>
            <a:r>
              <a:rPr lang="pt-BR" dirty="0" smtClean="0"/>
              <a:t>)</a:t>
            </a:r>
          </a:p>
          <a:p>
            <a:r>
              <a:rPr lang="pt-BR" dirty="0" smtClean="0"/>
              <a:t>CIDADE (</a:t>
            </a:r>
            <a:r>
              <a:rPr lang="pt-BR" dirty="0" err="1" smtClean="0"/>
              <a:t>nome_cidade</a:t>
            </a:r>
            <a:r>
              <a:rPr lang="pt-BR" dirty="0" smtClean="0"/>
              <a:t>, </a:t>
            </a:r>
            <a:r>
              <a:rPr lang="pt-BR" dirty="0" err="1" smtClean="0"/>
              <a:t>sigla_estado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91623" y="3217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Exercício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804" y="2270804"/>
            <a:ext cx="8400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Selecionar as </a:t>
            </a:r>
            <a:r>
              <a:rPr lang="pt-BR" dirty="0" err="1" smtClean="0"/>
              <a:t>tuplas</a:t>
            </a:r>
            <a:r>
              <a:rPr lang="pt-BR" dirty="0" smtClean="0"/>
              <a:t> da relação empréstimo em que o código da agência é 103.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34891" y="2768299"/>
                <a:ext cx="4304040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err="1" smtClean="0"/>
                  <a:t>ID_Agencia</a:t>
                </a:r>
                <a:r>
                  <a:rPr lang="pt-BR" baseline="-25000" dirty="0" smtClean="0"/>
                  <a:t>=103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(EMPRESTIMO)</a:t>
                </a:r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" y="2768299"/>
                <a:ext cx="4304040" cy="693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/>
          <p:cNvGrpSpPr/>
          <p:nvPr/>
        </p:nvGrpSpPr>
        <p:grpSpPr>
          <a:xfrm>
            <a:off x="234891" y="737549"/>
            <a:ext cx="10694035" cy="923330"/>
            <a:chOff x="234891" y="737549"/>
            <a:chExt cx="10694035" cy="923330"/>
          </a:xfrm>
        </p:grpSpPr>
        <p:sp>
          <p:nvSpPr>
            <p:cNvPr id="6" name="Retângulo 5"/>
            <p:cNvSpPr/>
            <p:nvPr/>
          </p:nvSpPr>
          <p:spPr>
            <a:xfrm>
              <a:off x="234891" y="737549"/>
              <a:ext cx="8103765" cy="923330"/>
            </a:xfrm>
            <a:prstGeom prst="rect">
              <a:avLst/>
            </a:prstGeom>
            <a:ln w="28575"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b="1" dirty="0"/>
                <a:t>EMPRESTIMO (</a:t>
              </a:r>
              <a:r>
                <a:rPr lang="pt-BR" dirty="0"/>
                <a:t>ID_EMRPRESTIMO, </a:t>
              </a:r>
              <a:r>
                <a:rPr lang="pt-BR" dirty="0" err="1"/>
                <a:t>ID_Agencia</a:t>
              </a:r>
              <a:r>
                <a:rPr lang="pt-BR" dirty="0"/>
                <a:t>, </a:t>
              </a:r>
              <a:r>
                <a:rPr lang="pt-BR" dirty="0" err="1" smtClean="0"/>
                <a:t>ID_Cliente</a:t>
              </a:r>
              <a:r>
                <a:rPr lang="pt-BR" dirty="0"/>
                <a:t>, quantia) </a:t>
              </a:r>
            </a:p>
            <a:p>
              <a:r>
                <a:rPr lang="pt-BR" dirty="0"/>
                <a:t>	</a:t>
              </a:r>
              <a:r>
                <a:rPr lang="pt-BR" dirty="0" err="1"/>
                <a:t>ID_Agencia</a:t>
              </a:r>
              <a:r>
                <a:rPr lang="pt-BR" dirty="0"/>
                <a:t> REFERENCIA AGENCIA </a:t>
              </a:r>
            </a:p>
            <a:p>
              <a:r>
                <a:rPr lang="pt-BR" dirty="0"/>
                <a:t>	</a:t>
              </a:r>
              <a:r>
                <a:rPr lang="pt-BR" dirty="0" err="1"/>
                <a:t>ID_Cliente</a:t>
              </a:r>
              <a:r>
                <a:rPr lang="pt-BR" dirty="0"/>
                <a:t>, REFERENCIA CLIENTE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8769296" y="855733"/>
              <a:ext cx="2159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Tabela Empréstimo</a:t>
              </a:r>
              <a:endParaRPr lang="pt-BR" dirty="0"/>
            </a:p>
          </p:txBody>
        </p:sp>
        <p:sp>
          <p:nvSpPr>
            <p:cNvPr id="8" name="Seta para a Direita 7"/>
            <p:cNvSpPr/>
            <p:nvPr/>
          </p:nvSpPr>
          <p:spPr>
            <a:xfrm>
              <a:off x="8397380" y="889837"/>
              <a:ext cx="427838" cy="301124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0" y="3817635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Encontrar as </a:t>
            </a:r>
            <a:r>
              <a:rPr lang="pt-BR" dirty="0" err="1" smtClean="0"/>
              <a:t>tuplas</a:t>
            </a:r>
            <a:r>
              <a:rPr lang="pt-BR" dirty="0" smtClean="0"/>
              <a:t> em que a quantia emprestada seja maior que 500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34891" y="4257793"/>
                <a:ext cx="4304040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smtClean="0"/>
                  <a:t>quantia &gt; 500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(EMPRESTIMO)</a:t>
                </a:r>
                <a:endParaRPr lang="pt-BR" sz="2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" y="4257793"/>
                <a:ext cx="4304040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234891" y="6091957"/>
            <a:ext cx="1065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Pode-se usar  o seguintes operadores: </a:t>
            </a:r>
            <a:r>
              <a:rPr lang="pt-BR" sz="2800" b="1" dirty="0" smtClean="0">
                <a:solidFill>
                  <a:srgbClr val="FF0000"/>
                </a:solidFill>
              </a:rPr>
              <a:t>= , ≠ , &lt;, ≤ , &gt;, ≥ </a:t>
            </a:r>
            <a:r>
              <a:rPr lang="pt-BR" dirty="0"/>
              <a:t>e os conectivos </a:t>
            </a:r>
            <a:r>
              <a:rPr lang="pt-BR" sz="2800" b="1" dirty="0" smtClean="0">
                <a:solidFill>
                  <a:srgbClr val="FF0000"/>
                </a:solidFill>
              </a:rPr>
              <a:t>E (^) e OU (v)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594439" y="7565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Seleção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58838"/>
              </p:ext>
            </p:extLst>
          </p:nvPr>
        </p:nvGraphicFramePr>
        <p:xfrm>
          <a:off x="155666" y="854557"/>
          <a:ext cx="397002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IAA3311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IIA8796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IBD4652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83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336991" y="1991059"/>
                <a:ext cx="2470209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smtClean="0"/>
                  <a:t>ano &gt;=2020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(Carro)</a:t>
                </a:r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91" y="1991059"/>
                <a:ext cx="2470209" cy="693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28305"/>
              </p:ext>
            </p:extLst>
          </p:nvPr>
        </p:nvGraphicFramePr>
        <p:xfrm>
          <a:off x="7628105" y="967128"/>
          <a:ext cx="397002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3594439" y="7565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Seleção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47406" y="3532861"/>
            <a:ext cx="671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Liste todos os vírus com período de incubação maior que 5 dias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157154" y="4341821"/>
                <a:ext cx="2470209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err="1" smtClean="0"/>
                  <a:t>incubacao</a:t>
                </a:r>
                <a:r>
                  <a:rPr lang="pt-BR" baseline="-25000" dirty="0" smtClean="0"/>
                  <a:t> &gt;5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</a:t>
                </a:r>
                <a:r>
                  <a:rPr lang="pt-BR" sz="2400" dirty="0" err="1" smtClean="0"/>
                  <a:t>Virus</a:t>
                </a:r>
                <a:r>
                  <a:rPr lang="pt-BR" sz="2400" dirty="0" smtClean="0"/>
                  <a:t>)</a:t>
                </a:r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4" y="4341821"/>
                <a:ext cx="2470209" cy="693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3594439" y="7565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Seleção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97068" y="179720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smtClean="0"/>
              <a:t>VIRUS(</a:t>
            </a:r>
            <a:r>
              <a:rPr lang="pt-BR" sz="1600" dirty="0" err="1" smtClean="0"/>
              <a:t>nomeCientifico</a:t>
            </a:r>
            <a:r>
              <a:rPr lang="pt-BR" sz="1600" dirty="0"/>
              <a:t>, </a:t>
            </a:r>
            <a:r>
              <a:rPr lang="pt-BR" sz="1600" dirty="0" err="1" smtClean="0"/>
              <a:t>nomePouplar</a:t>
            </a:r>
            <a:r>
              <a:rPr lang="pt-BR" sz="1600" dirty="0"/>
              <a:t>, </a:t>
            </a:r>
            <a:r>
              <a:rPr lang="pt-BR" sz="1600" dirty="0" err="1" smtClean="0"/>
              <a:t>periodoIncubacao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16030" y="726269"/>
            <a:ext cx="6455297" cy="1850677"/>
            <a:chOff x="538579" y="1650115"/>
            <a:chExt cx="6455297" cy="1850677"/>
          </a:xfrm>
        </p:grpSpPr>
        <p:sp>
          <p:nvSpPr>
            <p:cNvPr id="8" name="Retângulo 7"/>
            <p:cNvSpPr/>
            <p:nvPr/>
          </p:nvSpPr>
          <p:spPr>
            <a:xfrm>
              <a:off x="2374900" y="2802292"/>
              <a:ext cx="2082800" cy="69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VIRUS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38579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nomeCientifico</a:t>
              </a:r>
              <a:endParaRPr lang="pt-BR" sz="1200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5001332" y="1709408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nomePopular</a:t>
              </a:r>
              <a:endParaRPr lang="pt-BR" sz="1200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2769955" y="1650115"/>
              <a:ext cx="1992544" cy="5784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periodoIncubacao</a:t>
              </a:r>
              <a:endParaRPr lang="pt-BR" sz="1200" dirty="0"/>
            </a:p>
          </p:txBody>
        </p:sp>
        <p:cxnSp>
          <p:nvCxnSpPr>
            <p:cNvPr id="14" name="Conector reto 13"/>
            <p:cNvCxnSpPr>
              <a:stCxn id="8" idx="0"/>
              <a:endCxn id="9" idx="4"/>
            </p:cNvCxnSpPr>
            <p:nvPr/>
          </p:nvCxnSpPr>
          <p:spPr>
            <a:xfrm flipH="1" flipV="1">
              <a:off x="1534851" y="2228603"/>
              <a:ext cx="1881449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8" idx="0"/>
              <a:endCxn id="12" idx="4"/>
            </p:cNvCxnSpPr>
            <p:nvPr/>
          </p:nvCxnSpPr>
          <p:spPr>
            <a:xfrm flipV="1">
              <a:off x="3416300" y="2228603"/>
              <a:ext cx="349927" cy="57368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8" idx="0"/>
              <a:endCxn id="11" idx="4"/>
            </p:cNvCxnSpPr>
            <p:nvPr/>
          </p:nvCxnSpPr>
          <p:spPr>
            <a:xfrm flipV="1">
              <a:off x="3416300" y="2287896"/>
              <a:ext cx="2581304" cy="514396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3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125686" y="0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PROJEÇÃO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0" y="767443"/>
                <a:ext cx="1161777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A operação de projeção é uma operação unária que retorna sua relação argumento com certas colunas deixadas de fora. A projeção é representada pela letra grega </a:t>
                </a:r>
                <a:r>
                  <a:rPr lang="pt-BR" dirty="0" err="1" smtClean="0"/>
                  <a:t>pi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7443"/>
                <a:ext cx="11617778" cy="800219"/>
              </a:xfrm>
              <a:prstGeom prst="rect">
                <a:avLst/>
              </a:prstGeom>
              <a:blipFill>
                <a:blip r:embed="rId2"/>
                <a:stretch>
                  <a:fillRect l="-420" t="-4580" b="-8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541427" y="1727380"/>
                <a:ext cx="4304040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&lt;lista de atributos&gt;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(RELAÇÃO)</a:t>
                </a:r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27" y="1727380"/>
                <a:ext cx="4304040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08196"/>
              </p:ext>
            </p:extLst>
          </p:nvPr>
        </p:nvGraphicFramePr>
        <p:xfrm>
          <a:off x="1082181" y="3284281"/>
          <a:ext cx="119962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433">
                  <a:extLst>
                    <a:ext uri="{9D8B030D-6E8A-4147-A177-3AD203B41FA5}">
                      <a16:colId xmlns:a16="http://schemas.microsoft.com/office/drawing/2014/main" val="233403088"/>
                    </a:ext>
                  </a:extLst>
                </a:gridCol>
                <a:gridCol w="615192">
                  <a:extLst>
                    <a:ext uri="{9D8B030D-6E8A-4147-A177-3AD203B41FA5}">
                      <a16:colId xmlns:a16="http://schemas.microsoft.com/office/drawing/2014/main" val="280391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2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677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37161" y="4026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R=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142988" y="3704899"/>
                <a:ext cx="1686674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A,C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(R) =</a:t>
                </a:r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88" y="3704899"/>
                <a:ext cx="1686674" cy="693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39596"/>
              </p:ext>
            </p:extLst>
          </p:nvPr>
        </p:nvGraphicFramePr>
        <p:xfrm>
          <a:off x="5067075" y="3573478"/>
          <a:ext cx="119962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433">
                  <a:extLst>
                    <a:ext uri="{9D8B030D-6E8A-4147-A177-3AD203B41FA5}">
                      <a16:colId xmlns:a16="http://schemas.microsoft.com/office/drawing/2014/main" val="233403088"/>
                    </a:ext>
                  </a:extLst>
                </a:gridCol>
                <a:gridCol w="615192">
                  <a:extLst>
                    <a:ext uri="{9D8B030D-6E8A-4147-A177-3AD203B41FA5}">
                      <a16:colId xmlns:a16="http://schemas.microsoft.com/office/drawing/2014/main" val="280391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2069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419"/>
              </p:ext>
            </p:extLst>
          </p:nvPr>
        </p:nvGraphicFramePr>
        <p:xfrm>
          <a:off x="2292992" y="3284281"/>
          <a:ext cx="61519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5192">
                  <a:extLst>
                    <a:ext uri="{9D8B030D-6E8A-4147-A177-3AD203B41FA5}">
                      <a16:colId xmlns:a16="http://schemas.microsoft.com/office/drawing/2014/main" val="316544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8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4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4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60766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0893578" y="3211351"/>
            <a:ext cx="1282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Seleção</a:t>
            </a:r>
          </a:p>
          <a:p>
            <a:r>
              <a:rPr lang="pt-BR" sz="1000" dirty="0" smtClean="0">
                <a:solidFill>
                  <a:srgbClr val="FF0000"/>
                </a:solidFill>
              </a:rPr>
              <a:t>Projeção</a:t>
            </a:r>
          </a:p>
          <a:p>
            <a:r>
              <a:rPr lang="pt-BR" sz="1000" dirty="0" smtClean="0"/>
              <a:t>União</a:t>
            </a:r>
          </a:p>
          <a:p>
            <a:r>
              <a:rPr lang="pt-BR" sz="1000" dirty="0" smtClean="0"/>
              <a:t>Intersecção</a:t>
            </a:r>
          </a:p>
          <a:p>
            <a:r>
              <a:rPr lang="pt-BR" sz="1000" dirty="0" smtClean="0"/>
              <a:t>Diferença</a:t>
            </a:r>
          </a:p>
          <a:p>
            <a:r>
              <a:rPr lang="pt-BR" sz="1000" dirty="0" smtClean="0"/>
              <a:t>Produto Cartesiano</a:t>
            </a:r>
          </a:p>
          <a:p>
            <a:r>
              <a:rPr lang="pt-BR" sz="1000" dirty="0" smtClean="0"/>
              <a:t>Junção</a:t>
            </a:r>
          </a:p>
          <a:p>
            <a:r>
              <a:rPr lang="pt-BR" sz="1000" dirty="0" smtClean="0"/>
              <a:t>Divisão</a:t>
            </a:r>
          </a:p>
          <a:p>
            <a:r>
              <a:rPr lang="pt-BR" sz="1000" dirty="0" smtClean="0"/>
              <a:t>Renomeação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1177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9230" y="2063393"/>
            <a:ext cx="1082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Suponha que desejamos uma relação mostrando os clientes e as agências nas quais eles tomaram empréstimos, mas não nos importamos com a quantia e o numero do empréstimo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511630" y="2884026"/>
                <a:ext cx="4646228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err="1" smtClean="0"/>
                  <a:t>ID_Agencia</a:t>
                </a:r>
                <a:r>
                  <a:rPr lang="pt-BR" baseline="-25000" dirty="0" smtClean="0"/>
                  <a:t>, </a:t>
                </a:r>
                <a:r>
                  <a:rPr lang="pt-BR" baseline="-25000" dirty="0" err="1" smtClean="0"/>
                  <a:t>ID_Cliente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(EMPRESTIMO)</a:t>
                </a:r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0" y="2884026"/>
                <a:ext cx="4646228" cy="693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/>
          <p:cNvGrpSpPr/>
          <p:nvPr/>
        </p:nvGrpSpPr>
        <p:grpSpPr>
          <a:xfrm>
            <a:off x="234891" y="737549"/>
            <a:ext cx="10694035" cy="923330"/>
            <a:chOff x="234891" y="737549"/>
            <a:chExt cx="10694035" cy="923330"/>
          </a:xfrm>
        </p:grpSpPr>
        <p:sp>
          <p:nvSpPr>
            <p:cNvPr id="5" name="Retângulo 4"/>
            <p:cNvSpPr/>
            <p:nvPr/>
          </p:nvSpPr>
          <p:spPr>
            <a:xfrm>
              <a:off x="234891" y="737549"/>
              <a:ext cx="8103765" cy="923330"/>
            </a:xfrm>
            <a:prstGeom prst="rect">
              <a:avLst/>
            </a:prstGeom>
            <a:ln w="28575"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b="1" dirty="0"/>
                <a:t>EMPRESTIMO (</a:t>
              </a:r>
              <a:r>
                <a:rPr lang="pt-BR" dirty="0"/>
                <a:t>ID_EMRPRESTIMO, </a:t>
              </a:r>
              <a:r>
                <a:rPr lang="pt-BR" dirty="0" err="1"/>
                <a:t>ID_Agencia</a:t>
              </a:r>
              <a:r>
                <a:rPr lang="pt-BR" dirty="0"/>
                <a:t>, </a:t>
              </a:r>
              <a:r>
                <a:rPr lang="pt-BR" dirty="0" err="1" smtClean="0"/>
                <a:t>ID_Cliente</a:t>
              </a:r>
              <a:r>
                <a:rPr lang="pt-BR" dirty="0"/>
                <a:t>, quantia) </a:t>
              </a:r>
            </a:p>
            <a:p>
              <a:r>
                <a:rPr lang="pt-BR" dirty="0"/>
                <a:t>	</a:t>
              </a:r>
              <a:r>
                <a:rPr lang="pt-BR" dirty="0" err="1"/>
                <a:t>ID_Agencia</a:t>
              </a:r>
              <a:r>
                <a:rPr lang="pt-BR" dirty="0"/>
                <a:t> REFERENCIA AGENCIA </a:t>
              </a:r>
            </a:p>
            <a:p>
              <a:r>
                <a:rPr lang="pt-BR" dirty="0"/>
                <a:t>	</a:t>
              </a:r>
              <a:r>
                <a:rPr lang="pt-BR" dirty="0" err="1"/>
                <a:t>ID_Cliente</a:t>
              </a:r>
              <a:r>
                <a:rPr lang="pt-BR" dirty="0"/>
                <a:t>, REFERENCIA CLIENTE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8769296" y="855733"/>
              <a:ext cx="2159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Tabela Empréstimo</a:t>
              </a:r>
              <a:endParaRPr lang="pt-BR" dirty="0"/>
            </a:p>
          </p:txBody>
        </p:sp>
        <p:sp>
          <p:nvSpPr>
            <p:cNvPr id="7" name="Seta para a Direita 6"/>
            <p:cNvSpPr/>
            <p:nvPr/>
          </p:nvSpPr>
          <p:spPr>
            <a:xfrm>
              <a:off x="8397380" y="889837"/>
              <a:ext cx="427838" cy="301124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11630" y="4103316"/>
            <a:ext cx="1082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Encontre o nome dos clientes que moram em “Porto Alegre”. Devemos fazer uma seleção de todos os clientes que moram em Porto Alegre e em seguida projetar o nomes desses clientes.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79689" y="5270807"/>
                <a:ext cx="5266364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Nome(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baseline="-25000" dirty="0" err="1" smtClean="0"/>
                  <a:t>Cliente.cidade</a:t>
                </a:r>
                <a:r>
                  <a:rPr lang="pt-BR" baseline="-25000" dirty="0" smtClean="0"/>
                  <a:t>=“Porto Alegre”</a:t>
                </a:r>
                <a:r>
                  <a:rPr lang="pt-BR" sz="2400" dirty="0" smtClean="0"/>
                  <a:t>(CLIENTE) )</a:t>
                </a:r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9" y="5270807"/>
                <a:ext cx="5266364" cy="693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4125686" y="0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PROJEÇÃO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80343"/>
              </p:ext>
            </p:extLst>
          </p:nvPr>
        </p:nvGraphicFramePr>
        <p:xfrm>
          <a:off x="155666" y="854557"/>
          <a:ext cx="397002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348773449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789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Placa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IFG2233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IHS2145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IPP8574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IYZ9651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IAA3311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IIA8796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IBD4652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83055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55666" y="5115565"/>
            <a:ext cx="1107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matemática, um conjunto é fechado em relação a uma dada operação quando o resultado dessa operação em elementos desse conjunto é ainda um elemento desse conjunto.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423230" y="2068834"/>
                <a:ext cx="2714170" cy="69371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t-BR" baseline="-25000" dirty="0" smtClean="0"/>
                  <a:t>Marca, Modelo</a:t>
                </a:r>
                <a:r>
                  <a:rPr lang="pt-BR" dirty="0" smtClean="0"/>
                  <a:t> </a:t>
                </a:r>
                <a:r>
                  <a:rPr lang="pt-BR" sz="2400" dirty="0" smtClean="0"/>
                  <a:t>(Carro)</a:t>
                </a:r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0" y="2068834"/>
                <a:ext cx="2714170" cy="693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4125686" y="0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>
                    <a:lumMod val="75000"/>
                  </a:schemeClr>
                </a:solidFill>
              </a:rPr>
              <a:t>PROJEÇÃO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70207"/>
              </p:ext>
            </p:extLst>
          </p:nvPr>
        </p:nvGraphicFramePr>
        <p:xfrm>
          <a:off x="7434944" y="854557"/>
          <a:ext cx="208026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75324003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86881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Fiat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Mobi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Onix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Renault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Kiwd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Chery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QQ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83055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780315" y="3821277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 Modelo Relacional não existem </a:t>
            </a:r>
            <a:r>
              <a:rPr lang="pt-BR" dirty="0" err="1" smtClean="0"/>
              <a:t>tuplas</a:t>
            </a:r>
            <a:r>
              <a:rPr lang="pt-BR" dirty="0" smtClean="0"/>
              <a:t> repetidas 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7137400" y="3644900"/>
            <a:ext cx="2377804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55666" y="4695338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Closure</a:t>
            </a:r>
            <a:r>
              <a:rPr lang="pt-BR" b="1" dirty="0" smtClean="0"/>
              <a:t> </a:t>
            </a:r>
            <a:r>
              <a:rPr lang="pt-BR" b="1" dirty="0" err="1" smtClean="0"/>
              <a:t>Property</a:t>
            </a:r>
            <a:r>
              <a:rPr lang="pt-BR" b="1" dirty="0" smtClean="0"/>
              <a:t>: </a:t>
            </a:r>
            <a:r>
              <a:rPr lang="pt-BR" dirty="0" smtClean="0"/>
              <a:t>Cada operação recebe relações e retorna uma relação.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073_TF78075468.potx" id="{7478FE7F-BAEC-4039-924E-7F43FE244A9E}" vid="{133ECE3C-7D51-4E94-8C21-FED577DE44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0C3894-97D7-4C32-8B55-42EC768D2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6F7287-AFAA-4567-AA1D-74B1CE9B7BF0}">
  <ds:schemaRefs>
    <ds:schemaRef ds:uri="http://schemas.openxmlformats.org/package/2006/metadata/core-properties"/>
    <ds:schemaRef ds:uri="http://purl.org/dc/elements/1.1/"/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metadata/properties"/>
    <ds:schemaRef ds:uri="fb0879af-3eba-417a-a55a-ffe6dcd6ca77"/>
    <ds:schemaRef ds:uri="http://schemas.microsoft.com/office/2006/documentManagement/types"/>
    <ds:schemaRef ds:uri="6dc4bcd6-49db-4c07-9060-8acfc67cef9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1875</Words>
  <Application>Microsoft Office PowerPoint</Application>
  <PresentationFormat>Widescreen</PresentationFormat>
  <Paragraphs>951</Paragraphs>
  <Slides>31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Symbol</vt:lpstr>
      <vt:lpstr>Wingdings</vt:lpstr>
      <vt:lpstr>Tema do Office</vt:lpstr>
      <vt:lpstr>Objeto de Shell de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2020-02-04T02:33:14Z</dcterms:created>
  <dcterms:modified xsi:type="dcterms:W3CDTF">2020-04-22T16:09:11Z</dcterms:modified>
  <cp:category/>
</cp:coreProperties>
</file>