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42"/>
  </p:notesMasterIdLst>
  <p:handoutMasterIdLst>
    <p:handoutMasterId r:id="rId43"/>
  </p:handoutMasterIdLst>
  <p:sldIdLst>
    <p:sldId id="256" r:id="rId4"/>
    <p:sldId id="330" r:id="rId5"/>
    <p:sldId id="257" r:id="rId6"/>
    <p:sldId id="281" r:id="rId7"/>
    <p:sldId id="258" r:id="rId8"/>
    <p:sldId id="282" r:id="rId9"/>
    <p:sldId id="277" r:id="rId10"/>
    <p:sldId id="278" r:id="rId11"/>
    <p:sldId id="279" r:id="rId12"/>
    <p:sldId id="280" r:id="rId13"/>
    <p:sldId id="263" r:id="rId14"/>
    <p:sldId id="306" r:id="rId15"/>
    <p:sldId id="267" r:id="rId16"/>
    <p:sldId id="268" r:id="rId17"/>
    <p:sldId id="270" r:id="rId18"/>
    <p:sldId id="307" r:id="rId19"/>
    <p:sldId id="308" r:id="rId20"/>
    <p:sldId id="271" r:id="rId21"/>
    <p:sldId id="275" r:id="rId22"/>
    <p:sldId id="312" r:id="rId23"/>
    <p:sldId id="276" r:id="rId24"/>
    <p:sldId id="288" r:id="rId25"/>
    <p:sldId id="316" r:id="rId26"/>
    <p:sldId id="317" r:id="rId27"/>
    <p:sldId id="318" r:id="rId28"/>
    <p:sldId id="319" r:id="rId29"/>
    <p:sldId id="320" r:id="rId30"/>
    <p:sldId id="32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613"/>
    <a:srgbClr val="E30613"/>
    <a:srgbClr val="00297A"/>
    <a:srgbClr val="FF9E2C"/>
    <a:srgbClr val="F2F2F2"/>
    <a:srgbClr val="803B8D"/>
    <a:srgbClr val="FF2F5F"/>
    <a:srgbClr val="75B744"/>
    <a:srgbClr val="00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06" autoAdjust="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711B72-1EDC-47A5-8A28-110AE330261E}" type="datetime1">
              <a:rPr lang="pt-BR" smtClean="0"/>
              <a:t>08/04/2021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5132B4D-A39A-684C-A994-C0610914F2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7123-76C9-479E-9881-A6DA34FD2948}" type="datetimeFigureOut">
              <a:rPr lang="pt-BR" smtClean="0"/>
              <a:t>08/04/2021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3BF2-0284-4A71-9CB8-51116B1E4A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Semicírculo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Semicírculo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Semicírculo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Semicírculo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Espaço Reservado para Conteúdo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2</a:t>
            </a:r>
            <a:endParaRPr lang="pt-BR" dirty="0"/>
          </a:p>
        </p:txBody>
      </p:sp>
      <p:sp>
        <p:nvSpPr>
          <p:cNvPr id="54" name="Espaço Reservado para Conteúdo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3</a:t>
            </a:r>
            <a:endParaRPr lang="pt-BR" dirty="0"/>
          </a:p>
        </p:txBody>
      </p:sp>
      <p:sp>
        <p:nvSpPr>
          <p:cNvPr id="55" name="Espaço Reservado para Conteúdo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 dirty="0"/>
              <a:t>1</a:t>
            </a:r>
            <a:endParaRPr lang="pt-BR" dirty="0"/>
          </a:p>
        </p:txBody>
      </p:sp>
      <p:sp>
        <p:nvSpPr>
          <p:cNvPr id="56" name="Espaço Reservado para Conteúdo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4</a:t>
            </a:r>
            <a:endParaRPr lang="pt-BR" dirty="0"/>
          </a:p>
        </p:txBody>
      </p:sp>
      <p:sp>
        <p:nvSpPr>
          <p:cNvPr id="57" name="Espaço Reservado para Conteúdo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5</a:t>
            </a:r>
            <a:endParaRPr lang="pt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4" name="Espaço Reservado para Conteúdo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5" name="Espaço Reservado para Conteúdo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6" name="Espaço Reservado para Conteúdo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7" name="Espaço Reservado para Conteúdo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8" name="Espaço Reservado para Conteúdo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C:\_Dados\_Imagens\Logos\Html_5.png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27" y="600365"/>
            <a:ext cx="255132" cy="2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Imagem 6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43027" y="6069872"/>
            <a:ext cx="627107" cy="45944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3" y="307677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Web 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14" y="1075116"/>
            <a:ext cx="194020" cy="28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59" y="1549867"/>
            <a:ext cx="280800" cy="280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2" y="2050315"/>
            <a:ext cx="397358" cy="28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34" y="4423541"/>
            <a:ext cx="324000" cy="280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80" y="4803013"/>
            <a:ext cx="280800" cy="280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17282" y="5472951"/>
            <a:ext cx="520000" cy="280800"/>
          </a:xfrm>
          <a:prstGeom prst="rect">
            <a:avLst/>
          </a:prstGeom>
        </p:spPr>
      </p:pic>
      <p:graphicFrame>
        <p:nvGraphicFramePr>
          <p:cNvPr id="14" name="Objeto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99246154"/>
              </p:ext>
            </p:extLst>
          </p:nvPr>
        </p:nvGraphicFramePr>
        <p:xfrm>
          <a:off x="92075" y="92075"/>
          <a:ext cx="611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11" imgW="610920" imgH="437760" progId="Package">
                  <p:embed/>
                </p:oleObj>
              </mc:Choice>
              <mc:Fallback>
                <p:oleObj name="Objeto de Shell de Gerenciador" showAsIcon="1" r:id="rId11" imgW="6109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111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ientacao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64660" y="3091414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Orientada a Objetos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4" y="6058064"/>
            <a:ext cx="673662" cy="6736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43" y="557348"/>
            <a:ext cx="325844" cy="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nda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221248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Fundamentos da Computação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75" y="585256"/>
            <a:ext cx="686926" cy="64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75" y="6055818"/>
            <a:ext cx="459980" cy="648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27" y="1300936"/>
            <a:ext cx="486358" cy="6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53102" y="5277394"/>
            <a:ext cx="370855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2035" y="356445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Desenvolvimento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Mobile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070" y="6143757"/>
            <a:ext cx="482945" cy="5408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30" y="604419"/>
            <a:ext cx="400594" cy="4005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0201" y="1220777"/>
            <a:ext cx="421799" cy="3652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07" y="5407743"/>
            <a:ext cx="537908" cy="53790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418" y="1741003"/>
            <a:ext cx="535033" cy="5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co de D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145060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Banco de Dados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1688" y="847452"/>
            <a:ext cx="1160417" cy="5802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69485" y="1939334"/>
            <a:ext cx="1070044" cy="556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257" y="5332682"/>
            <a:ext cx="445277" cy="4593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4393" y="4404499"/>
            <a:ext cx="802848" cy="4498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03" y="5970526"/>
            <a:ext cx="571750" cy="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Rote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  <a:prstGeom prst="rect">
            <a:avLst/>
          </a:prstGeo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 dirty="0"/>
              <a:t>CLIQUE PARA EDITAR</a:t>
            </a:r>
            <a:br>
              <a:rPr lang="pt-BR" noProof="0" dirty="0"/>
            </a:br>
            <a:r>
              <a:rPr lang="pt-BR" noProof="0" dirty="0"/>
              <a:t>TÍTULO MESTRE</a:t>
            </a:r>
            <a:br>
              <a:rPr lang="pt-BR" noProof="0" dirty="0"/>
            </a:br>
            <a:r>
              <a:rPr lang="pt-BR" noProof="0" dirty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prstGeom prst="rect">
            <a:avLst/>
          </a:prstGeo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08/04/2021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72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4523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-17418"/>
            <a:ext cx="1219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Normalização - Conceitos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" y="934588"/>
            <a:ext cx="1170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Conceito introduzido por Edgar Frank </a:t>
            </a:r>
            <a:r>
              <a:rPr lang="pt-BR" sz="2400" dirty="0" err="1"/>
              <a:t>Codd</a:t>
            </a:r>
            <a:r>
              <a:rPr lang="pt-BR" sz="2400" dirty="0"/>
              <a:t> em 1970. 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Processo matemático formal fundamentado na teoria dos conjuntos. 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Aplica-se regras sobre as tabelas de um BD para verificar se estas foram bem projetadas.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>
                <a:cs typeface="Calibri" panose="020F0502020204030204" pitchFamily="34" charset="0"/>
              </a:rPr>
              <a:t>É um processo formal e passo a passo que examina os atributos de uma entidade, com o objetivo de evitar anomalias observadas na inclusão, exclusão e alteração de registros. 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0444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2446" y="1358939"/>
            <a:ext cx="10859588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Uma mudança na descrição da peça A requer várias mudanças;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 for alterado o preço do produto eu perco o histórico dele.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08" y="3868013"/>
            <a:ext cx="7934247" cy="18522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093533" y="0"/>
            <a:ext cx="4260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Anomalias de alteração </a:t>
            </a:r>
          </a:p>
        </p:txBody>
      </p:sp>
    </p:spTree>
    <p:extLst>
      <p:ext uri="{BB962C8B-B14F-4D97-AF65-F5344CB8AC3E}">
        <p14:creationId xmlns:p14="http://schemas.microsoft.com/office/powerpoint/2010/main" val="159737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4520" y="0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1FN – Primeira Forma Normal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2471" y="774680"/>
            <a:ext cx="11336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Uma relação (tabela) está na Primeira Forma Normal (1FN) quando: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Todos os atributos possuem valores atômicos (simples, indivisíveis)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possua atributos multivalorados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contenha tabelas aninhadas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5896115"/>
            <a:ext cx="1156919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1FN Foi definida para </a:t>
            </a:r>
            <a:r>
              <a:rPr lang="pt-BR" sz="2400" b="1" dirty="0">
                <a:solidFill>
                  <a:srgbClr val="FF0000"/>
                </a:solidFill>
              </a:rPr>
              <a:t>não permitir </a:t>
            </a:r>
            <a:r>
              <a:rPr lang="pt-BR" sz="2400" dirty="0">
                <a:solidFill>
                  <a:schemeClr val="bg1"/>
                </a:solidFill>
              </a:rPr>
              <a:t>atributo</a:t>
            </a:r>
            <a:r>
              <a:rPr lang="pt-BR" sz="2400" dirty="0"/>
              <a:t>s </a:t>
            </a:r>
            <a:r>
              <a:rPr lang="pt-BR" sz="2400" b="1" dirty="0">
                <a:solidFill>
                  <a:srgbClr val="FF0000"/>
                </a:solidFill>
              </a:rPr>
              <a:t>multivalorados</a:t>
            </a:r>
            <a:r>
              <a:rPr lang="pt-BR" sz="2400" dirty="0">
                <a:solidFill>
                  <a:schemeClr val="bg1"/>
                </a:solidFill>
              </a:rPr>
              <a:t>, atributos </a:t>
            </a:r>
            <a:r>
              <a:rPr lang="pt-BR" sz="2400" b="1" dirty="0">
                <a:solidFill>
                  <a:srgbClr val="FF0000"/>
                </a:solidFill>
              </a:rPr>
              <a:t>compostos</a:t>
            </a:r>
            <a:r>
              <a:rPr lang="pt-BR" sz="2400" b="1" dirty="0"/>
              <a:t> </a:t>
            </a:r>
            <a:r>
              <a:rPr lang="pt-BR" sz="2400" dirty="0">
                <a:solidFill>
                  <a:schemeClr val="bg1"/>
                </a:solidFill>
              </a:rPr>
              <a:t>e suas combinações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F793C7-4438-BA41-9AF0-CDFB9F2D6208}"/>
              </a:ext>
            </a:extLst>
          </p:cNvPr>
          <p:cNvSpPr txBox="1"/>
          <p:nvPr/>
        </p:nvSpPr>
        <p:spPr>
          <a:xfrm>
            <a:off x="222471" y="2481662"/>
            <a:ext cx="78309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(Existirem atributos composto)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dividir esses atributos em outros atômicos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6CAF4-272C-E34D-A5E4-8796FC0083C5}"/>
              </a:ext>
            </a:extLst>
          </p:cNvPr>
          <p:cNvSpPr txBox="1"/>
          <p:nvPr/>
        </p:nvSpPr>
        <p:spPr>
          <a:xfrm>
            <a:off x="222471" y="3390042"/>
            <a:ext cx="1156919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(Existirem atributos multivalorados)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colocá-los em outra tabela e relacioná-los com a tabela original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ou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Transformar em atributos números fixos</a:t>
            </a:r>
          </a:p>
        </p:txBody>
      </p:sp>
    </p:spTree>
    <p:extLst>
      <p:ext uri="{BB962C8B-B14F-4D97-AF65-F5344CB8AC3E}">
        <p14:creationId xmlns:p14="http://schemas.microsoft.com/office/powerpoint/2010/main" val="367645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4520" y="0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1FN – Primeira Forma Normal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24787"/>
              </p:ext>
            </p:extLst>
          </p:nvPr>
        </p:nvGraphicFramePr>
        <p:xfrm>
          <a:off x="2212493" y="687326"/>
          <a:ext cx="7954964" cy="2225040"/>
        </p:xfrm>
        <a:graphic>
          <a:graphicData uri="http://schemas.openxmlformats.org/drawingml/2006/table">
            <a:tbl>
              <a:tblPr firstRow="1" bandRow="1"/>
              <a:tblGrid>
                <a:gridCol w="1510030">
                  <a:extLst>
                    <a:ext uri="{9D8B030D-6E8A-4147-A177-3AD203B41FA5}">
                      <a16:colId xmlns:a16="http://schemas.microsoft.com/office/drawing/2014/main" val="4271063074"/>
                    </a:ext>
                  </a:extLst>
                </a:gridCol>
                <a:gridCol w="1492568">
                  <a:extLst>
                    <a:ext uri="{9D8B030D-6E8A-4147-A177-3AD203B41FA5}">
                      <a16:colId xmlns:a16="http://schemas.microsoft.com/office/drawing/2014/main" val="1685149506"/>
                    </a:ext>
                  </a:extLst>
                </a:gridCol>
                <a:gridCol w="2497773">
                  <a:extLst>
                    <a:ext uri="{9D8B030D-6E8A-4147-A177-3AD203B41FA5}">
                      <a16:colId xmlns:a16="http://schemas.microsoft.com/office/drawing/2014/main" val="1630830180"/>
                    </a:ext>
                  </a:extLst>
                </a:gridCol>
                <a:gridCol w="2454593">
                  <a:extLst>
                    <a:ext uri="{9D8B030D-6E8A-4147-A177-3AD203B41FA5}">
                      <a16:colId xmlns:a16="http://schemas.microsoft.com/office/drawing/2014/main" val="51054134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u="sng" dirty="0"/>
                        <a:t>CPF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Local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Telefone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5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Curitiba, PR, Brasil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99998-5400, 3210-5559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388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Tommy </a:t>
                      </a:r>
                      <a:r>
                        <a:rPr lang="pt-BR" dirty="0" err="1"/>
                        <a:t>Jado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Florianópolis</a:t>
                      </a:r>
                      <a:r>
                        <a:rPr lang="pt-BR" baseline="0" dirty="0"/>
                        <a:t>, SC, 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99987-2635,</a:t>
                      </a:r>
                      <a:r>
                        <a:rPr lang="pt-BR" baseline="0" dirty="0"/>
                        <a:t> 3378-9965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017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Davi Agra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Rio</a:t>
                      </a:r>
                      <a:r>
                        <a:rPr lang="pt-BR" baseline="0" dirty="0"/>
                        <a:t> de Janeiro, RJ, 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99975-2812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813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>
                          <a:effectLst/>
                        </a:rPr>
                        <a:t>Jalin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Habey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Porto Alegre,</a:t>
                      </a:r>
                      <a:r>
                        <a:rPr lang="pt-BR" baseline="0" dirty="0"/>
                        <a:t> RS, 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99987-7911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36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39724152065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Zeca Gado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Porto Alegre,</a:t>
                      </a:r>
                      <a:r>
                        <a:rPr lang="pt-BR" baseline="0" dirty="0"/>
                        <a:t> RS, 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3247-1155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62990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97846"/>
              </p:ext>
            </p:extLst>
          </p:nvPr>
        </p:nvGraphicFramePr>
        <p:xfrm>
          <a:off x="312554" y="3800627"/>
          <a:ext cx="6741488" cy="2225040"/>
        </p:xfrm>
        <a:graphic>
          <a:graphicData uri="http://schemas.openxmlformats.org/drawingml/2006/table">
            <a:tbl>
              <a:tblPr firstRow="1" bandRow="1"/>
              <a:tblGrid>
                <a:gridCol w="1565435">
                  <a:extLst>
                    <a:ext uri="{9D8B030D-6E8A-4147-A177-3AD203B41FA5}">
                      <a16:colId xmlns:a16="http://schemas.microsoft.com/office/drawing/2014/main" val="4271063074"/>
                    </a:ext>
                  </a:extLst>
                </a:gridCol>
                <a:gridCol w="1547331">
                  <a:extLst>
                    <a:ext uri="{9D8B030D-6E8A-4147-A177-3AD203B41FA5}">
                      <a16:colId xmlns:a16="http://schemas.microsoft.com/office/drawing/2014/main" val="1685149506"/>
                    </a:ext>
                  </a:extLst>
                </a:gridCol>
                <a:gridCol w="1879995">
                  <a:extLst>
                    <a:ext uri="{9D8B030D-6E8A-4147-A177-3AD203B41FA5}">
                      <a16:colId xmlns:a16="http://schemas.microsoft.com/office/drawing/2014/main" val="1630830180"/>
                    </a:ext>
                  </a:extLst>
                </a:gridCol>
                <a:gridCol w="476399">
                  <a:extLst>
                    <a:ext uri="{9D8B030D-6E8A-4147-A177-3AD203B41FA5}">
                      <a16:colId xmlns:a16="http://schemas.microsoft.com/office/drawing/2014/main" val="510541342"/>
                    </a:ext>
                  </a:extLst>
                </a:gridCol>
                <a:gridCol w="1272328">
                  <a:extLst>
                    <a:ext uri="{9D8B030D-6E8A-4147-A177-3AD203B41FA5}">
                      <a16:colId xmlns:a16="http://schemas.microsoft.com/office/drawing/2014/main" val="226764033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u="sng" dirty="0"/>
                        <a:t>CPF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Cidade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UF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Pais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5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Curitiba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388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Aron </a:t>
                      </a:r>
                      <a:r>
                        <a:rPr lang="pt-BR" dirty="0" err="1"/>
                        <a:t>Bado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Florianópolis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SC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017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Davi Agra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Rio</a:t>
                      </a:r>
                      <a:r>
                        <a:rPr lang="pt-BR" baseline="0" dirty="0"/>
                        <a:t> de Janeiro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RJ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813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>
                          <a:effectLst/>
                        </a:rPr>
                        <a:t>Jalin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Habey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Porto Alegre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36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39724152065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Zeca Gado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Porto Alegre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Brasil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62990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30430"/>
              </p:ext>
            </p:extLst>
          </p:nvPr>
        </p:nvGraphicFramePr>
        <p:xfrm>
          <a:off x="7143627" y="3599692"/>
          <a:ext cx="3112766" cy="2961640"/>
        </p:xfrm>
        <a:graphic>
          <a:graphicData uri="http://schemas.openxmlformats.org/drawingml/2006/table">
            <a:tbl>
              <a:tblPr firstRow="1" bandRow="1"/>
              <a:tblGrid>
                <a:gridCol w="1565435">
                  <a:extLst>
                    <a:ext uri="{9D8B030D-6E8A-4147-A177-3AD203B41FA5}">
                      <a16:colId xmlns:a16="http://schemas.microsoft.com/office/drawing/2014/main" val="4271063074"/>
                    </a:ext>
                  </a:extLst>
                </a:gridCol>
                <a:gridCol w="1547331">
                  <a:extLst>
                    <a:ext uri="{9D8B030D-6E8A-4147-A177-3AD203B41FA5}">
                      <a16:colId xmlns:a16="http://schemas.microsoft.com/office/drawing/2014/main" val="1685149506"/>
                    </a:ext>
                  </a:extLst>
                </a:gridCol>
              </a:tblGrid>
              <a:tr h="3448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u="sng" dirty="0"/>
                        <a:t>CPF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Telefone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5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99998-5400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388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95689287075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3210-5559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017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99987-2635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813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baseline="0" dirty="0"/>
                        <a:t>3378-9965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36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99975-2812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6299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99987-7911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401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39724152065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3247-1155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62401"/>
                  </a:ext>
                </a:extLst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5560801" y="2912366"/>
            <a:ext cx="889233" cy="486391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Chave Esquerda 20"/>
          <p:cNvSpPr/>
          <p:nvPr/>
        </p:nvSpPr>
        <p:spPr>
          <a:xfrm rot="5400000">
            <a:off x="5287054" y="2401136"/>
            <a:ext cx="331281" cy="2397112"/>
          </a:xfrm>
          <a:prstGeom prst="leftBrace">
            <a:avLst>
              <a:gd name="adj1" fmla="val 0"/>
              <a:gd name="adj2" fmla="val 50497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have Esquerda 21"/>
          <p:cNvSpPr/>
          <p:nvPr/>
        </p:nvSpPr>
        <p:spPr>
          <a:xfrm rot="5400000">
            <a:off x="8444217" y="2202986"/>
            <a:ext cx="351983" cy="2370842"/>
          </a:xfrm>
          <a:prstGeom prst="leftBrace">
            <a:avLst>
              <a:gd name="adj1" fmla="val 0"/>
              <a:gd name="adj2" fmla="val 50497"/>
            </a:avLst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700010" y="2973150"/>
            <a:ext cx="257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prstClr val="black"/>
                </a:solidFill>
                <a:latin typeface="Calibri" panose="020F0502020204030204"/>
              </a:rPr>
              <a:t>Atributos Multivalorados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264018" y="3195067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prstClr val="black"/>
                </a:solidFill>
                <a:latin typeface="Calibri" panose="020F0502020204030204"/>
              </a:rPr>
              <a:t>Atributos Compostos</a:t>
            </a:r>
          </a:p>
        </p:txBody>
      </p:sp>
      <p:grpSp>
        <p:nvGrpSpPr>
          <p:cNvPr id="25" name="Agrupar 24"/>
          <p:cNvGrpSpPr/>
          <p:nvPr/>
        </p:nvGrpSpPr>
        <p:grpSpPr>
          <a:xfrm>
            <a:off x="1232081" y="6025667"/>
            <a:ext cx="5911546" cy="466841"/>
            <a:chOff x="1593908" y="5338341"/>
            <a:chExt cx="5911546" cy="466841"/>
          </a:xfrm>
        </p:grpSpPr>
        <p:cxnSp>
          <p:nvCxnSpPr>
            <p:cNvPr id="26" name="Conector de Seta Reta 25"/>
            <p:cNvCxnSpPr/>
            <p:nvPr/>
          </p:nvCxnSpPr>
          <p:spPr>
            <a:xfrm>
              <a:off x="1593908" y="5805182"/>
              <a:ext cx="5911546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Conector reto 26"/>
            <p:cNvCxnSpPr/>
            <p:nvPr/>
          </p:nvCxnSpPr>
          <p:spPr>
            <a:xfrm>
              <a:off x="1593908" y="5338341"/>
              <a:ext cx="0" cy="466841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7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9209" y="1361981"/>
            <a:ext cx="10991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Problema</a:t>
            </a:r>
            <a:r>
              <a:rPr lang="pt-BR" sz="2400" dirty="0"/>
              <a:t>: Estas relações podem apresentar, ainda, redundância e anomalias de atualização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Solução: </a:t>
            </a:r>
            <a:r>
              <a:rPr lang="pt-BR" sz="2400" dirty="0"/>
              <a:t>Resolver dependências funcionais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1FN – Primeira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06033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61927" y="826603"/>
            <a:ext cx="10580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Em uma tabela relacional:</a:t>
            </a:r>
          </a:p>
          <a:p>
            <a:r>
              <a:rPr lang="pt-BR" sz="2400" dirty="0"/>
              <a:t>Coluna2 depende funcionalmente (C1 determina a C2) da Coluna1 quando em todas as linhas da tabela, para cada valor de C1 que aparece na tabela, aparece o mesmo valor de C2. </a:t>
            </a:r>
          </a:p>
          <a:p>
            <a:endParaRPr lang="pt-BR" sz="2400" dirty="0"/>
          </a:p>
          <a:p>
            <a:r>
              <a:rPr lang="pt-BR" sz="2400" dirty="0"/>
              <a:t>Código Salário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   E1	    10</a:t>
            </a:r>
          </a:p>
          <a:p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E3 	    20                              C1 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C2  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   E1 	    10                              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(C1 Determina C2)</a:t>
            </a:r>
          </a:p>
          <a:p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E3 	    20                              (C2 é determinado por C1)</a:t>
            </a:r>
          </a:p>
          <a:p>
            <a:r>
              <a:rPr lang="pt-BR" sz="2400" dirty="0"/>
              <a:t>   E2 	      5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   E1 	    10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4520" y="0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Dependências Funcionais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3704" y="6077634"/>
            <a:ext cx="1131735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As dependências Funcionais devem ser explicitamente definidas por alguém que conheça a semântica dos atributos de uma relação.</a:t>
            </a:r>
          </a:p>
        </p:txBody>
      </p:sp>
    </p:spTree>
    <p:extLst>
      <p:ext uri="{BB962C8B-B14F-4D97-AF65-F5344CB8AC3E}">
        <p14:creationId xmlns:p14="http://schemas.microsoft.com/office/powerpoint/2010/main" val="181082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6783" y="769440"/>
            <a:ext cx="1079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Uma relação (tabela) está na Segunda Forma Normal (2FN) quando: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Está na 1FN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possuir dependência funcional parcial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4520" y="0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2FN – Segunda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5BB046-1FF4-6246-AB9E-F8AB441AEAC2}"/>
              </a:ext>
            </a:extLst>
          </p:cNvPr>
          <p:cNvSpPr/>
          <p:nvPr/>
        </p:nvSpPr>
        <p:spPr>
          <a:xfrm>
            <a:off x="584288" y="3480966"/>
            <a:ext cx="978904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- Uma tabela está na 2FN se estiver na 1FN e todo atributo não chave depende funcionalmente de toda a chave primária e não de apenas parte dela“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1612D-58D5-684E-9B4E-20529DD39950}"/>
              </a:ext>
            </a:extLst>
          </p:cNvPr>
          <p:cNvSpPr/>
          <p:nvPr/>
        </p:nvSpPr>
        <p:spPr>
          <a:xfrm>
            <a:off x="584288" y="2280638"/>
            <a:ext cx="978904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Dependência Funcional Parcial: ocorre quando uma coluna depende apenas de uma parte de uma chave primária composta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FD5C12-F271-4F4E-AA2C-8E0FBDDC58A2}"/>
              </a:ext>
            </a:extLst>
          </p:cNvPr>
          <p:cNvSpPr txBox="1"/>
          <p:nvPr/>
        </p:nvSpPr>
        <p:spPr>
          <a:xfrm>
            <a:off x="1152327" y="5154207"/>
            <a:ext cx="83407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(há atributos que não dependam somente da PK)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Retirá-los e criar uma nova tabela com eles</a:t>
            </a:r>
          </a:p>
        </p:txBody>
      </p:sp>
    </p:spTree>
    <p:extLst>
      <p:ext uri="{BB962C8B-B14F-4D97-AF65-F5344CB8AC3E}">
        <p14:creationId xmlns:p14="http://schemas.microsoft.com/office/powerpoint/2010/main" val="233427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4520" y="0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2FN – Segunda Forma Normal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2ADF3C0-0C0D-AD42-A939-1557F7CCF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2944"/>
              </p:ext>
            </p:extLst>
          </p:nvPr>
        </p:nvGraphicFramePr>
        <p:xfrm>
          <a:off x="619085" y="666503"/>
          <a:ext cx="9573854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560597515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942206331"/>
                    </a:ext>
                  </a:extLst>
                </a:gridCol>
                <a:gridCol w="1503744">
                  <a:extLst>
                    <a:ext uri="{9D8B030D-6E8A-4147-A177-3AD203B41FA5}">
                      <a16:colId xmlns:a16="http://schemas.microsoft.com/office/drawing/2014/main" val="2696965258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3044177"/>
                    </a:ext>
                  </a:extLst>
                </a:gridCol>
                <a:gridCol w="2502853">
                  <a:extLst>
                    <a:ext uri="{9D8B030D-6E8A-4147-A177-3AD203B41FA5}">
                      <a16:colId xmlns:a16="http://schemas.microsoft.com/office/drawing/2014/main" val="2340902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6895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u="sng" dirty="0" err="1"/>
                        <a:t>Emp_CPF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 err="1"/>
                        <a:t>Proj_cod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Horas_Trab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Proj_Nome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Proj_local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26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DIY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do-it-</a:t>
                      </a:r>
                      <a:r>
                        <a:rPr lang="pt-BR" sz="1800" kern="1200" dirty="0" err="1">
                          <a:effectLst/>
                        </a:rPr>
                        <a:t>yourself</a:t>
                      </a:r>
                      <a:r>
                        <a:rPr lang="pt-BR" sz="1800" kern="1200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46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BFF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Aron </a:t>
                      </a:r>
                      <a:r>
                        <a:rPr lang="pt-BR" dirty="0" err="1"/>
                        <a:t>Bado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best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friends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forever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66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SDV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Davi Agra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What</a:t>
                      </a:r>
                      <a:r>
                        <a:rPr lang="pt-BR" dirty="0"/>
                        <a:t> The </a:t>
                      </a:r>
                      <a:r>
                        <a:rPr lang="pt-BR" dirty="0" err="1"/>
                        <a:t>Hell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42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BLZ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>
                          <a:effectLst/>
                        </a:rPr>
                        <a:t>Jalin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Habey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what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fuck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3218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OBG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Welcome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jungle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92985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E239673-7E4E-1D4D-87B0-F1F2E339F802}"/>
              </a:ext>
            </a:extLst>
          </p:cNvPr>
          <p:cNvGrpSpPr/>
          <p:nvPr/>
        </p:nvGrpSpPr>
        <p:grpSpPr>
          <a:xfrm>
            <a:off x="1254641" y="2891543"/>
            <a:ext cx="2690037" cy="537457"/>
            <a:chOff x="1254641" y="2891543"/>
            <a:chExt cx="2690037" cy="77502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8035F6A-86C1-AC4D-B7DF-1B4B5579C6EB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2F004744-35A9-3148-AAD6-FB6DC96AA8B2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48AEA0C3-9946-4149-9586-64C5EA8C61F1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7E5A7498-0570-8D44-86D8-8A352687EAD6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892234A-1DB0-0141-B6F3-BB2A368F614A}"/>
              </a:ext>
            </a:extLst>
          </p:cNvPr>
          <p:cNvGrpSpPr/>
          <p:nvPr/>
        </p:nvGrpSpPr>
        <p:grpSpPr>
          <a:xfrm>
            <a:off x="1350334" y="2839404"/>
            <a:ext cx="4295553" cy="743765"/>
            <a:chOff x="1254641" y="2891543"/>
            <a:chExt cx="2690037" cy="77502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C95222EE-BD34-3E47-8767-DA57E5DBE125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32D41C80-C950-C946-A51B-5BD9290A23E1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B0F254F9-1576-E746-AC8F-5BB27497A7CA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74D11E7-1DC8-E949-ABEF-A940DAB39F96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C4354E5-8F2B-DD40-9A30-5A9AEF015920}"/>
              </a:ext>
            </a:extLst>
          </p:cNvPr>
          <p:cNvGrpSpPr/>
          <p:nvPr/>
        </p:nvGrpSpPr>
        <p:grpSpPr>
          <a:xfrm>
            <a:off x="2502193" y="2859644"/>
            <a:ext cx="4844902" cy="840486"/>
            <a:chOff x="1254641" y="2891543"/>
            <a:chExt cx="2690037" cy="775027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8305D9F1-CB74-2447-9426-22FC065FE9B3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A9B2214-715A-8B41-8E04-A9EB480F63CB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1B566F0-9B2B-434C-8552-60F33F5A8AF9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1AACDCBD-8C02-A045-8BB6-48570E26C38D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5A27F01-D6CD-2B47-AC83-5CF361E2F775}"/>
              </a:ext>
            </a:extLst>
          </p:cNvPr>
          <p:cNvGrpSpPr/>
          <p:nvPr/>
        </p:nvGrpSpPr>
        <p:grpSpPr>
          <a:xfrm>
            <a:off x="2502192" y="2886207"/>
            <a:ext cx="7039266" cy="813924"/>
            <a:chOff x="1254641" y="2891543"/>
            <a:chExt cx="2690037" cy="775027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6590028-6652-2346-A532-E365F76BEAB7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C668CFA-100C-684F-936F-8467C406F23D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830D7FA8-3082-ED4A-BD8F-E2470DA34744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9DEA60F6-1A80-B342-AFFD-D3ADAACAA27C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38BCD88-6024-5A41-9675-4C763CAB6C87}"/>
              </a:ext>
            </a:extLst>
          </p:cNvPr>
          <p:cNvGrpSpPr/>
          <p:nvPr/>
        </p:nvGrpSpPr>
        <p:grpSpPr>
          <a:xfrm>
            <a:off x="2670146" y="2872926"/>
            <a:ext cx="1626357" cy="545540"/>
            <a:chOff x="1254641" y="2891543"/>
            <a:chExt cx="2690037" cy="77502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785EC596-21BE-DF44-8F52-57F11E2BA748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594C00BF-2354-5E48-AF0D-A2AACD2D679D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CC6639FF-323C-8B43-97E0-B60748038366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D738B16-52A7-0D45-B31E-FE4C8BB2F02A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8764A73-2811-C54F-9B20-64E949C262AE}"/>
              </a:ext>
            </a:extLst>
          </p:cNvPr>
          <p:cNvSpPr txBox="1"/>
          <p:nvPr/>
        </p:nvSpPr>
        <p:spPr>
          <a:xfrm>
            <a:off x="2273270" y="3885491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accent5"/>
                </a:solidFill>
              </a:rPr>
              <a:t>Emp_CPF</a:t>
            </a:r>
            <a:r>
              <a:rPr lang="pt-BR" sz="2400" dirty="0" err="1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pt-BR" sz="2400" dirty="0" err="1">
                <a:solidFill>
                  <a:schemeClr val="accent5"/>
                </a:solidFill>
              </a:rPr>
              <a:t>Emp_nome</a:t>
            </a:r>
            <a:endParaRPr lang="pt-BR" sz="2400" dirty="0">
              <a:solidFill>
                <a:schemeClr val="accent5"/>
              </a:solidFill>
            </a:endParaRPr>
          </a:p>
          <a:p>
            <a:r>
              <a:rPr lang="pt-BR" sz="2400" dirty="0" err="1">
                <a:solidFill>
                  <a:schemeClr val="accent2"/>
                </a:solidFill>
              </a:rPr>
              <a:t>Proj_cod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pt-BR" sz="2400" dirty="0">
                <a:solidFill>
                  <a:schemeClr val="accent2"/>
                </a:solidFill>
              </a:rPr>
              <a:t> {</a:t>
            </a:r>
            <a:r>
              <a:rPr lang="pt-BR" sz="2400" dirty="0" err="1">
                <a:solidFill>
                  <a:schemeClr val="accent2"/>
                </a:solidFill>
              </a:rPr>
              <a:t>Proj_nome</a:t>
            </a:r>
            <a:r>
              <a:rPr lang="pt-BR" sz="2400" dirty="0">
                <a:solidFill>
                  <a:schemeClr val="accent2"/>
                </a:solidFill>
              </a:rPr>
              <a:t>, </a:t>
            </a:r>
            <a:r>
              <a:rPr lang="pt-BR" sz="2400" dirty="0" err="1">
                <a:solidFill>
                  <a:schemeClr val="accent2"/>
                </a:solidFill>
              </a:rPr>
              <a:t>Proj_local</a:t>
            </a:r>
            <a:r>
              <a:rPr lang="pt-BR" sz="2400" dirty="0">
                <a:solidFill>
                  <a:schemeClr val="accent2"/>
                </a:solidFill>
              </a:rPr>
              <a:t>}</a:t>
            </a:r>
          </a:p>
          <a:p>
            <a:r>
              <a:rPr lang="pt-BR" sz="2400" dirty="0" err="1">
                <a:solidFill>
                  <a:schemeClr val="accent4"/>
                </a:solidFill>
              </a:rPr>
              <a:t>Emp_CPF</a:t>
            </a:r>
            <a:r>
              <a:rPr lang="pt-BR" sz="2400" dirty="0">
                <a:solidFill>
                  <a:schemeClr val="accent4"/>
                </a:solidFill>
              </a:rPr>
              <a:t>, </a:t>
            </a:r>
            <a:r>
              <a:rPr lang="pt-BR" sz="2400" dirty="0" err="1">
                <a:solidFill>
                  <a:schemeClr val="accent4"/>
                </a:solidFill>
              </a:rPr>
              <a:t>Proj_cod</a:t>
            </a:r>
            <a:r>
              <a:rPr lang="pt-BR" sz="2400" dirty="0">
                <a:solidFill>
                  <a:schemeClr val="accent4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pt-BR" sz="2400" dirty="0">
                <a:solidFill>
                  <a:schemeClr val="accent4"/>
                </a:solidFill>
              </a:rPr>
              <a:t> </a:t>
            </a:r>
            <a:r>
              <a:rPr lang="pt-BR" sz="2400" dirty="0" err="1">
                <a:solidFill>
                  <a:schemeClr val="accent4"/>
                </a:solidFill>
              </a:rPr>
              <a:t>Horas_Trab</a:t>
            </a:r>
            <a:endParaRPr lang="pt-BR" sz="2400" dirty="0">
              <a:solidFill>
                <a:schemeClr val="accent4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FAEFA9C-1933-5842-806C-51B95CCEE920}"/>
              </a:ext>
            </a:extLst>
          </p:cNvPr>
          <p:cNvSpPr/>
          <p:nvPr/>
        </p:nvSpPr>
        <p:spPr>
          <a:xfrm>
            <a:off x="1533972" y="5299279"/>
            <a:ext cx="822383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Dependência Funcional Parcial: ocorre quando uma coluna depende apenas de uma parte de uma chave primária composta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C482A13-910F-1145-A06D-909DB4A7517E}"/>
              </a:ext>
            </a:extLst>
          </p:cNvPr>
          <p:cNvSpPr/>
          <p:nvPr/>
        </p:nvSpPr>
        <p:spPr>
          <a:xfrm>
            <a:off x="619085" y="666503"/>
            <a:ext cx="2740803" cy="2206423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D55B947-6783-7F4B-BC10-0CF84E4DE08D}"/>
              </a:ext>
            </a:extLst>
          </p:cNvPr>
          <p:cNvSpPr txBox="1"/>
          <p:nvPr/>
        </p:nvSpPr>
        <p:spPr>
          <a:xfrm>
            <a:off x="129039" y="1585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43801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4520" y="0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2FN – Segunda Forma Normal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328D26-DAE7-C34B-816B-61754C6A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19332"/>
              </p:ext>
            </p:extLst>
          </p:nvPr>
        </p:nvGraphicFramePr>
        <p:xfrm>
          <a:off x="320158" y="764174"/>
          <a:ext cx="366705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3525">
                  <a:extLst>
                    <a:ext uri="{9D8B030D-6E8A-4147-A177-3AD203B41FA5}">
                      <a16:colId xmlns:a16="http://schemas.microsoft.com/office/drawing/2014/main" val="1714468688"/>
                    </a:ext>
                  </a:extLst>
                </a:gridCol>
                <a:gridCol w="1833525">
                  <a:extLst>
                    <a:ext uri="{9D8B030D-6E8A-4147-A177-3AD203B41FA5}">
                      <a16:colId xmlns:a16="http://schemas.microsoft.com/office/drawing/2014/main" val="919157854"/>
                    </a:ext>
                  </a:extLst>
                </a:gridCol>
              </a:tblGrid>
              <a:tr h="269455">
                <a:tc>
                  <a:txBody>
                    <a:bodyPr/>
                    <a:lstStyle/>
                    <a:p>
                      <a:r>
                        <a:rPr lang="pt-BR" u="sng" dirty="0" err="1"/>
                        <a:t>Emp_CPF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Emp_nome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9866"/>
                  </a:ext>
                </a:extLst>
              </a:tr>
              <a:tr h="269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55553"/>
                  </a:ext>
                </a:extLst>
              </a:tr>
              <a:tr h="269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Aron </a:t>
                      </a:r>
                      <a:r>
                        <a:rPr lang="pt-BR" dirty="0" err="1"/>
                        <a:t>Bado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91511"/>
                  </a:ext>
                </a:extLst>
              </a:tr>
              <a:tr h="269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Davi Agra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24393"/>
                  </a:ext>
                </a:extLst>
              </a:tr>
              <a:tr h="269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>
                          <a:effectLst/>
                        </a:rPr>
                        <a:t>Jalin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Habey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387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C8D161C-A9D0-C341-B362-A52643D6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69289"/>
              </p:ext>
            </p:extLst>
          </p:nvPr>
        </p:nvGraphicFramePr>
        <p:xfrm>
          <a:off x="2979991" y="3190949"/>
          <a:ext cx="4909367" cy="2502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139">
                  <a:extLst>
                    <a:ext uri="{9D8B030D-6E8A-4147-A177-3AD203B41FA5}">
                      <a16:colId xmlns:a16="http://schemas.microsoft.com/office/drawing/2014/main" val="134355381"/>
                    </a:ext>
                  </a:extLst>
                </a:gridCol>
                <a:gridCol w="1482614">
                  <a:extLst>
                    <a:ext uri="{9D8B030D-6E8A-4147-A177-3AD203B41FA5}">
                      <a16:colId xmlns:a16="http://schemas.microsoft.com/office/drawing/2014/main" val="3744896176"/>
                    </a:ext>
                  </a:extLst>
                </a:gridCol>
                <a:gridCol w="1482614">
                  <a:extLst>
                    <a:ext uri="{9D8B030D-6E8A-4147-A177-3AD203B41FA5}">
                      <a16:colId xmlns:a16="http://schemas.microsoft.com/office/drawing/2014/main" val="1683798725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pt-BR" u="sng" dirty="0" err="1"/>
                        <a:t>Emp_CPF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err="1"/>
                        <a:t>Proj_cod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Horas_Trab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44321"/>
                  </a:ext>
                </a:extLst>
              </a:tr>
              <a:tr h="673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DIY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465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BFF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7025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SDV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9397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BLZ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2219"/>
                  </a:ext>
                </a:extLst>
              </a:tr>
              <a:tr h="259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OBG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1746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D8150E-526D-5B41-9C5B-87242A63A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00264"/>
              </p:ext>
            </p:extLst>
          </p:nvPr>
        </p:nvGraphicFramePr>
        <p:xfrm>
          <a:off x="6489615" y="584775"/>
          <a:ext cx="5177681" cy="2502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34355381"/>
                    </a:ext>
                  </a:extLst>
                </a:gridCol>
                <a:gridCol w="2502853">
                  <a:extLst>
                    <a:ext uri="{9D8B030D-6E8A-4147-A177-3AD203B41FA5}">
                      <a16:colId xmlns:a16="http://schemas.microsoft.com/office/drawing/2014/main" val="3744896176"/>
                    </a:ext>
                  </a:extLst>
                </a:gridCol>
                <a:gridCol w="1450548">
                  <a:extLst>
                    <a:ext uri="{9D8B030D-6E8A-4147-A177-3AD203B41FA5}">
                      <a16:colId xmlns:a16="http://schemas.microsoft.com/office/drawing/2014/main" val="1683798725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pPr algn="ctr"/>
                      <a:r>
                        <a:rPr lang="pt-BR" u="sng" dirty="0" err="1"/>
                        <a:t>Proj_cod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Proj_Nome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Proj_local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44321"/>
                  </a:ext>
                </a:extLst>
              </a:tr>
              <a:tr h="673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DIY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do-it-</a:t>
                      </a:r>
                      <a:r>
                        <a:rPr lang="pt-BR" sz="1800" kern="1200" dirty="0" err="1">
                          <a:effectLst/>
                        </a:rPr>
                        <a:t>yourself</a:t>
                      </a:r>
                      <a:r>
                        <a:rPr lang="pt-BR" sz="1800" kern="1200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465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BFF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best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friends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forever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7025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SDV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What</a:t>
                      </a:r>
                      <a:r>
                        <a:rPr lang="pt-BR" dirty="0"/>
                        <a:t> The </a:t>
                      </a:r>
                      <a:r>
                        <a:rPr lang="pt-BR" dirty="0" err="1"/>
                        <a:t>Hell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9397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BLZ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what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fuck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2219"/>
                  </a:ext>
                </a:extLst>
              </a:tr>
              <a:tr h="2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OBG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Welcome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jungle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174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2A6695-5E61-7D4E-AF09-442CDCBFEACB}"/>
              </a:ext>
            </a:extLst>
          </p:cNvPr>
          <p:cNvSpPr txBox="1"/>
          <p:nvPr/>
        </p:nvSpPr>
        <p:spPr>
          <a:xfrm>
            <a:off x="1428774" y="5797123"/>
            <a:ext cx="83407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(há atributos que não dependam somente da PK)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Retirá-los e criar uma nova tabela com eles</a:t>
            </a:r>
          </a:p>
        </p:txBody>
      </p:sp>
    </p:spTree>
    <p:extLst>
      <p:ext uri="{BB962C8B-B14F-4D97-AF65-F5344CB8AC3E}">
        <p14:creationId xmlns:p14="http://schemas.microsoft.com/office/powerpoint/2010/main" val="89950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4901" y="1547816"/>
            <a:ext cx="106555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Passagem à 2FN: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Examinar somente as tabelas (em 1FN) com chave primária composta; as demais estão em 2FN!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Se a chave primária for simples, não tem como ter dependência funcional parcial.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2FN – Segunda Forma Normal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4901" y="861440"/>
            <a:ext cx="9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2FN – Evitar as Anomalias de Inserção, Exclusão e alteração</a:t>
            </a:r>
          </a:p>
        </p:txBody>
      </p:sp>
    </p:spTree>
    <p:extLst>
      <p:ext uri="{BB962C8B-B14F-4D97-AF65-F5344CB8AC3E}">
        <p14:creationId xmlns:p14="http://schemas.microsoft.com/office/powerpoint/2010/main" val="371125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0107" y="2629886"/>
            <a:ext cx="1115567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Dependência transitiva: quando uma coluna, além de depender da chave primária da tabela, depende de outra coluna ou conjunto de colunas na tabela.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4520" y="0"/>
            <a:ext cx="587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3FN – Terceira Forma Normal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505" y="1007166"/>
            <a:ext cx="1150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relação (tabela) está na Terceira Forma Normal (3FN) quando: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Está na 2FN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possui dependência funcional transitiva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A7AA41-6892-4E4B-ADD2-A07F2EFE6748}"/>
              </a:ext>
            </a:extLst>
          </p:cNvPr>
          <p:cNvSpPr txBox="1"/>
          <p:nvPr/>
        </p:nvSpPr>
        <p:spPr>
          <a:xfrm>
            <a:off x="1109797" y="3935511"/>
            <a:ext cx="88505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(há atributos que dependem de campos não-chave)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Retirá-los e criar uma nova tabela com eles</a:t>
            </a:r>
          </a:p>
        </p:txBody>
      </p:sp>
    </p:spTree>
    <p:extLst>
      <p:ext uri="{BB962C8B-B14F-4D97-AF65-F5344CB8AC3E}">
        <p14:creationId xmlns:p14="http://schemas.microsoft.com/office/powerpoint/2010/main" val="27239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108028"/>
            <a:ext cx="110716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No modelo relacional de dados não devemos misturar assuntos em uma mesma tabela.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Exemplo: Na Tabela Clientes devemos colocar somente campos relacionados com o assunto Clientes. Não devemos, por exemplo, misturar campos de pedidos, produtos, etc.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Essa mistura de assuntos em uma mesma tabela acaba por gerar repetições desnecessária dos dados bem como inconsistência dos dados.</a:t>
            </a:r>
          </a:p>
          <a:p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0" y="-17418"/>
            <a:ext cx="1219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Normalização - Conceitos</a:t>
            </a:r>
          </a:p>
        </p:txBody>
      </p:sp>
    </p:spTree>
    <p:extLst>
      <p:ext uri="{BB962C8B-B14F-4D97-AF65-F5344CB8AC3E}">
        <p14:creationId xmlns:p14="http://schemas.microsoft.com/office/powerpoint/2010/main" val="332614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4520" y="0"/>
            <a:ext cx="587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3FN – Terceira Forma Normal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5EE20C-D297-F546-9A03-3B81620D8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75342"/>
              </p:ext>
            </p:extLst>
          </p:nvPr>
        </p:nvGraphicFramePr>
        <p:xfrm>
          <a:off x="619084" y="666503"/>
          <a:ext cx="10438775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1281">
                  <a:extLst>
                    <a:ext uri="{9D8B030D-6E8A-4147-A177-3AD203B41FA5}">
                      <a16:colId xmlns:a16="http://schemas.microsoft.com/office/drawing/2014/main" val="560597515"/>
                    </a:ext>
                  </a:extLst>
                </a:gridCol>
                <a:gridCol w="1812357">
                  <a:extLst>
                    <a:ext uri="{9D8B030D-6E8A-4147-A177-3AD203B41FA5}">
                      <a16:colId xmlns:a16="http://schemas.microsoft.com/office/drawing/2014/main" val="942206331"/>
                    </a:ext>
                  </a:extLst>
                </a:gridCol>
                <a:gridCol w="1843574">
                  <a:extLst>
                    <a:ext uri="{9D8B030D-6E8A-4147-A177-3AD203B41FA5}">
                      <a16:colId xmlns:a16="http://schemas.microsoft.com/office/drawing/2014/main" val="2696965258"/>
                    </a:ext>
                  </a:extLst>
                </a:gridCol>
                <a:gridCol w="1609945">
                  <a:extLst>
                    <a:ext uri="{9D8B030D-6E8A-4147-A177-3AD203B41FA5}">
                      <a16:colId xmlns:a16="http://schemas.microsoft.com/office/drawing/2014/main" val="2340902900"/>
                    </a:ext>
                  </a:extLst>
                </a:gridCol>
                <a:gridCol w="1660809">
                  <a:extLst>
                    <a:ext uri="{9D8B030D-6E8A-4147-A177-3AD203B41FA5}">
                      <a16:colId xmlns:a16="http://schemas.microsoft.com/office/drawing/2014/main" val="3368954805"/>
                    </a:ext>
                  </a:extLst>
                </a:gridCol>
                <a:gridCol w="1660809">
                  <a:extLst>
                    <a:ext uri="{9D8B030D-6E8A-4147-A177-3AD203B41FA5}">
                      <a16:colId xmlns:a16="http://schemas.microsoft.com/office/drawing/2014/main" val="399329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u="sng" dirty="0" err="1"/>
                        <a:t>Emp_CPF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Emp_sexo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Dep_Cod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Dep_Gerente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26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Alan Brado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Tasha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Padona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46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27193289012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Aron </a:t>
                      </a:r>
                      <a:r>
                        <a:rPr lang="pt-BR" dirty="0" err="1"/>
                        <a:t>Bado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Silas </a:t>
                      </a:r>
                      <a:r>
                        <a:rPr lang="pt-BR" dirty="0" err="1">
                          <a:effectLst/>
                        </a:rPr>
                        <a:t>Cando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66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18270286028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>
                          <a:effectLst/>
                        </a:rPr>
                        <a:t>Davi Agra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Tim </a:t>
                      </a:r>
                      <a:r>
                        <a:rPr lang="pt-BR" dirty="0" err="1">
                          <a:effectLst/>
                        </a:rPr>
                        <a:t>Habay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4240"/>
                  </a:ext>
                </a:extLst>
              </a:tr>
              <a:tr h="263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03380866091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>
                          <a:effectLst/>
                        </a:rPr>
                        <a:t>Jalin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Habey</a:t>
                      </a:r>
                      <a:r>
                        <a:rPr lang="pt-BR" dirty="0">
                          <a:effectLst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 err="1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effectLst/>
                        </a:rPr>
                        <a:t>Tasha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Padona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3218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E55F192-40C3-2542-95DC-231183BBA235}"/>
              </a:ext>
            </a:extLst>
          </p:cNvPr>
          <p:cNvSpPr txBox="1"/>
          <p:nvPr/>
        </p:nvSpPr>
        <p:spPr>
          <a:xfrm>
            <a:off x="1413221" y="3498890"/>
            <a:ext cx="88505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SE (há atributos que dependem de campos não-chave)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Retirá-los e criar uma nova tabela com eles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DA1356-1CDA-7C4D-BFE5-1A4B3E430B3C}"/>
              </a:ext>
            </a:extLst>
          </p:cNvPr>
          <p:cNvGrpSpPr/>
          <p:nvPr/>
        </p:nvGrpSpPr>
        <p:grpSpPr>
          <a:xfrm>
            <a:off x="6517759" y="2561635"/>
            <a:ext cx="3931322" cy="743765"/>
            <a:chOff x="1254641" y="2891543"/>
            <a:chExt cx="2690037" cy="775027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7B1BE56-7B2D-7A4D-A173-70C80B53E849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5FF7549-5AD9-1945-9E73-43D269CCF781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4232A0F4-796F-4C40-B98D-DB81E6C5517D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77AFF88-5431-8C44-874D-C243D4668BBF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C7F2C21-A8A3-1241-9AE5-B34B5E76DA7B}"/>
              </a:ext>
            </a:extLst>
          </p:cNvPr>
          <p:cNvGrpSpPr/>
          <p:nvPr/>
        </p:nvGrpSpPr>
        <p:grpSpPr>
          <a:xfrm>
            <a:off x="1730063" y="2515623"/>
            <a:ext cx="1626357" cy="545540"/>
            <a:chOff x="1254641" y="2891543"/>
            <a:chExt cx="2690037" cy="775027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C6CDCCD-1630-8B47-ACF5-3E4E12BF3BD9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43A8931E-EB61-4144-987F-3CEF2E1F865A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AA53002-5B65-5B48-BB33-EC626F7C4FF8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2D07488-E544-784F-8A8F-2F9CD6DE62B7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1BB15C1F-7CD3-2C45-B78A-90807B155055}"/>
              </a:ext>
            </a:extLst>
          </p:cNvPr>
          <p:cNvSpPr/>
          <p:nvPr/>
        </p:nvSpPr>
        <p:spPr>
          <a:xfrm>
            <a:off x="619086" y="666504"/>
            <a:ext cx="1847664" cy="184912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6BB35F4-1C3D-2644-B71C-A184A8E8527C}"/>
              </a:ext>
            </a:extLst>
          </p:cNvPr>
          <p:cNvGrpSpPr/>
          <p:nvPr/>
        </p:nvGrpSpPr>
        <p:grpSpPr>
          <a:xfrm>
            <a:off x="1736492" y="2546666"/>
            <a:ext cx="2718549" cy="545540"/>
            <a:chOff x="1254641" y="2891543"/>
            <a:chExt cx="2690037" cy="77502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C5AEC443-BAE6-494E-A215-5216877768E3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BF44948B-6F50-5646-B03E-E776A4F87C17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DE123196-5916-3E4F-B821-7BC389972E80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5271BD69-C230-2A45-81B5-0121C3AFAAA7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682AE6F-CE3D-3E4A-9F46-94E4FFDA1CB7}"/>
              </a:ext>
            </a:extLst>
          </p:cNvPr>
          <p:cNvGrpSpPr/>
          <p:nvPr/>
        </p:nvGrpSpPr>
        <p:grpSpPr>
          <a:xfrm>
            <a:off x="6517759" y="2575708"/>
            <a:ext cx="1977656" cy="743765"/>
            <a:chOff x="1254641" y="2891543"/>
            <a:chExt cx="2690037" cy="775027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B871E69-839E-1945-B363-69E7DD463F66}"/>
                </a:ext>
              </a:extLst>
            </p:cNvPr>
            <p:cNvGrpSpPr/>
            <p:nvPr/>
          </p:nvGrpSpPr>
          <p:grpSpPr>
            <a:xfrm>
              <a:off x="1254641" y="2891543"/>
              <a:ext cx="2690037" cy="753762"/>
              <a:chOff x="1254641" y="2891543"/>
              <a:chExt cx="2690037" cy="753762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96D49D3-3EFB-B247-8901-774A3C8197AA}"/>
                  </a:ext>
                </a:extLst>
              </p:cNvPr>
              <p:cNvCxnSpPr/>
              <p:nvPr/>
            </p:nvCxnSpPr>
            <p:spPr>
              <a:xfrm>
                <a:off x="1275907" y="2891543"/>
                <a:ext cx="0" cy="753762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5F2B2FD-8361-834E-BCC0-9CFEE1722D8E}"/>
                  </a:ext>
                </a:extLst>
              </p:cNvPr>
              <p:cNvCxnSpPr/>
              <p:nvPr/>
            </p:nvCxnSpPr>
            <p:spPr>
              <a:xfrm>
                <a:off x="1254641" y="3645305"/>
                <a:ext cx="2690037" cy="0"/>
              </a:xfrm>
              <a:prstGeom prst="line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1BB98088-131A-C84F-A5A4-F412359AB593}"/>
                </a:ext>
              </a:extLst>
            </p:cNvPr>
            <p:cNvCxnSpPr/>
            <p:nvPr/>
          </p:nvCxnSpPr>
          <p:spPr>
            <a:xfrm flipV="1">
              <a:off x="3944678" y="2912809"/>
              <a:ext cx="0" cy="753761"/>
            </a:xfrm>
            <a:prstGeom prst="straightConnector1">
              <a:avLst/>
            </a:prstGeom>
            <a:ln w="508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9E38E39-5EAD-3D4B-AEFD-789088DA2DEF}"/>
              </a:ext>
            </a:extLst>
          </p:cNvPr>
          <p:cNvSpPr txBox="1"/>
          <p:nvPr/>
        </p:nvSpPr>
        <p:spPr>
          <a:xfrm>
            <a:off x="129039" y="1585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PK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F6B5253F-9E35-E548-B1CA-AEC76B6B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39814"/>
              </p:ext>
            </p:extLst>
          </p:nvPr>
        </p:nvGraphicFramePr>
        <p:xfrm>
          <a:off x="210879" y="4766508"/>
          <a:ext cx="4907996" cy="178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3365412728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124171662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683496530"/>
                    </a:ext>
                  </a:extLst>
                </a:gridCol>
                <a:gridCol w="1381206">
                  <a:extLst>
                    <a:ext uri="{9D8B030D-6E8A-4147-A177-3AD203B41FA5}">
                      <a16:colId xmlns:a16="http://schemas.microsoft.com/office/drawing/2014/main" val="287425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u="sng" dirty="0" err="1"/>
                        <a:t>Emp_CPF</a:t>
                      </a:r>
                      <a:endParaRPr lang="pt-BR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Emp_nome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Emp_sexo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Dep_Cod</a:t>
                      </a:r>
                      <a:r>
                        <a:rPr lang="pt-BR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4528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95689287075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Alan Brado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677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27193289012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Aron </a:t>
                      </a:r>
                      <a:r>
                        <a:rPr lang="pt-BR" sz="1400" dirty="0" err="1"/>
                        <a:t>Bado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489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18270286028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>
                          <a:effectLst/>
                        </a:rPr>
                        <a:t>Davi Agra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6094"/>
                  </a:ext>
                </a:extLst>
              </a:tr>
              <a:tr h="263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03380866091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 err="1">
                          <a:effectLst/>
                        </a:rPr>
                        <a:t>Jalin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Habey</a:t>
                      </a: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 err="1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3980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5A64ACBE-4254-A44F-BA67-2E6631B2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7357"/>
              </p:ext>
            </p:extLst>
          </p:nvPr>
        </p:nvGraphicFramePr>
        <p:xfrm>
          <a:off x="5872845" y="4736571"/>
          <a:ext cx="3562668" cy="18727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4112823937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474639524"/>
                    </a:ext>
                  </a:extLst>
                </a:gridCol>
                <a:gridCol w="1364933">
                  <a:extLst>
                    <a:ext uri="{9D8B030D-6E8A-4147-A177-3AD203B41FA5}">
                      <a16:colId xmlns:a16="http://schemas.microsoft.com/office/drawing/2014/main" val="72182401"/>
                    </a:ext>
                  </a:extLst>
                </a:gridCol>
              </a:tblGrid>
              <a:tr h="430762">
                <a:tc>
                  <a:txBody>
                    <a:bodyPr/>
                    <a:lstStyle/>
                    <a:p>
                      <a:r>
                        <a:rPr lang="pt-BR" sz="1400" u="sng" dirty="0" err="1"/>
                        <a:t>Dep_Cod</a:t>
                      </a:r>
                      <a:r>
                        <a:rPr lang="pt-BR" sz="1400" u="sn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Dep_nome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Dep_Gerente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00598"/>
                  </a:ext>
                </a:extLst>
              </a:tr>
              <a:tr h="360486">
                <a:tc>
                  <a:txBody>
                    <a:bodyPr/>
                    <a:lstStyle/>
                    <a:p>
                      <a:r>
                        <a:rPr lang="pt-BR" sz="14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effectLst/>
                        </a:rPr>
                        <a:t>Tasha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Padona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27728"/>
                  </a:ext>
                </a:extLst>
              </a:tr>
              <a:tr h="360486">
                <a:tc>
                  <a:txBody>
                    <a:bodyPr/>
                    <a:lstStyle/>
                    <a:p>
                      <a:r>
                        <a:rPr lang="pt-BR" sz="140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Silas </a:t>
                      </a:r>
                      <a:r>
                        <a:rPr lang="pt-BR" sz="1400" dirty="0" err="1">
                          <a:effectLst/>
                        </a:rPr>
                        <a:t>Cando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916"/>
                  </a:ext>
                </a:extLst>
              </a:tr>
              <a:tr h="360486">
                <a:tc>
                  <a:txBody>
                    <a:bodyPr/>
                    <a:lstStyle/>
                    <a:p>
                      <a:r>
                        <a:rPr lang="pt-BR" sz="1400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Tim </a:t>
                      </a:r>
                      <a:r>
                        <a:rPr lang="pt-BR" sz="1400" dirty="0" err="1">
                          <a:effectLst/>
                        </a:rPr>
                        <a:t>Habay</a:t>
                      </a: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72062"/>
                  </a:ext>
                </a:extLst>
              </a:tr>
              <a:tr h="360486">
                <a:tc>
                  <a:txBody>
                    <a:bodyPr/>
                    <a:lstStyle/>
                    <a:p>
                      <a:r>
                        <a:rPr lang="pt-BR" sz="14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4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effectLst/>
                        </a:rPr>
                        <a:t>Tasha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Padona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9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2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7119" y="834241"/>
            <a:ext cx="11122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>
                <a:latin typeface="Verdana" panose="020B0604030504040204" pitchFamily="34" charset="0"/>
              </a:rPr>
              <a:t>Passagem à 3FN:</a:t>
            </a:r>
          </a:p>
          <a:p>
            <a:endParaRPr lang="pt-BR" sz="2400" b="1" i="1" dirty="0"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Verdana" panose="020B0604030504040204" pitchFamily="34" charset="0"/>
              </a:rPr>
              <a:t>Examinar todas as tabelas 2FN, para verificar se existem dependências entre campos que não fazem parte da chave (dependências transitivas)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Verdana" panose="020B0604030504040204" pitchFamily="34" charset="0"/>
              </a:rPr>
              <a:t>campos dependentes de outro(s) campo(s) não chave vão constituir nova(s) tabela(s), cuja chave primária é(são) o(s) campos(s) do(s) qual(ais) depende(m)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>
                <a:latin typeface="Wingdings" panose="05000000000000000000" pitchFamily="2" charset="2"/>
              </a:rPr>
              <a:t>ü </a:t>
            </a:r>
            <a:r>
              <a:rPr lang="pt-BR" sz="2400" dirty="0">
                <a:latin typeface="Verdana" panose="020B0604030504040204" pitchFamily="34" charset="0"/>
              </a:rPr>
              <a:t>Os demais atributos vão constituir uma tabela com chave igual a relação original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87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3FN – Terceira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092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3805" y="2274838"/>
            <a:ext cx="10816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Tahoma" panose="020B0604030504040204" pitchFamily="34" charset="0"/>
              </a:rPr>
              <a:t>Codd</a:t>
            </a:r>
            <a:r>
              <a:rPr lang="pt-BR" sz="2400" dirty="0">
                <a:latin typeface="Tahoma" panose="020B0604030504040204" pitchFamily="34" charset="0"/>
              </a:rPr>
              <a:t> definiu somente as três primeiras formas normais. Porém, existem outras formais normais devido a pontos inadequados encontrados nas de </a:t>
            </a:r>
            <a:r>
              <a:rPr lang="pt-BR" sz="2400" dirty="0" err="1">
                <a:latin typeface="Tahoma" panose="020B0604030504040204" pitchFamily="34" charset="0"/>
              </a:rPr>
              <a:t>Codd</a:t>
            </a:r>
            <a:r>
              <a:rPr lang="pt-BR" sz="2400" dirty="0">
                <a:latin typeface="Tahoma" panose="020B0604030504040204" pitchFamily="34" charset="0"/>
              </a:rPr>
              <a:t> e, devido a outros tipos de dependência entre atributos:</a:t>
            </a:r>
          </a:p>
          <a:p>
            <a:r>
              <a:rPr lang="pt-BR" sz="2400" dirty="0">
                <a:latin typeface="Tahoma" panose="020B0604030504040204" pitchFamily="34" charset="0"/>
              </a:rPr>
              <a:t>dependências multivaloradas.</a:t>
            </a:r>
          </a:p>
          <a:p>
            <a:endParaRPr lang="pt-BR" sz="2400" dirty="0">
              <a:latin typeface="Tahoma" panose="020B0604030504040204" pitchFamily="34" charset="0"/>
            </a:endParaRPr>
          </a:p>
          <a:p>
            <a:r>
              <a:rPr lang="pt-BR" sz="2400" dirty="0" err="1">
                <a:latin typeface="Wingdings" panose="05000000000000000000" pitchFamily="2" charset="2"/>
              </a:rPr>
              <a:t>ü</a:t>
            </a:r>
            <a:r>
              <a:rPr lang="pt-BR" sz="2400" dirty="0" err="1">
                <a:latin typeface="Tahoma" panose="020B0604030504040204" pitchFamily="34" charset="0"/>
              </a:rPr>
              <a:t>As</a:t>
            </a:r>
            <a:r>
              <a:rPr lang="pt-BR" sz="2400" dirty="0">
                <a:latin typeface="Tahoma" panose="020B0604030504040204" pitchFamily="34" charset="0"/>
              </a:rPr>
              <a:t> outras formas normais são: A forma normal de </a:t>
            </a:r>
            <a:r>
              <a:rPr lang="pt-BR" sz="2400" dirty="0" err="1">
                <a:latin typeface="Tahoma" panose="020B0604030504040204" pitchFamily="34" charset="0"/>
              </a:rPr>
              <a:t>Boyce</a:t>
            </a:r>
            <a:r>
              <a:rPr lang="pt-BR" sz="2400" dirty="0">
                <a:latin typeface="Tahoma" panose="020B0604030504040204" pitchFamily="34" charset="0"/>
              </a:rPr>
              <a:t>/</a:t>
            </a:r>
            <a:r>
              <a:rPr lang="pt-BR" sz="2400" dirty="0" err="1">
                <a:latin typeface="Tahoma" panose="020B0604030504040204" pitchFamily="34" charset="0"/>
              </a:rPr>
              <a:t>Codd</a:t>
            </a:r>
            <a:r>
              <a:rPr lang="pt-BR" sz="2400" dirty="0">
                <a:latin typeface="Tahoma" panose="020B0604030504040204" pitchFamily="34" charset="0"/>
              </a:rPr>
              <a:t>, a quarta forma normal (4FN) e a quinta forma normal (5FN).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87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3FN – Terceira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16471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9263" y="0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Forma Normal de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Boyce-Codd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(FNBC)</a:t>
            </a:r>
          </a:p>
        </p:txBody>
      </p:sp>
      <p:sp>
        <p:nvSpPr>
          <p:cNvPr id="3" name="Retângulo 2"/>
          <p:cNvSpPr/>
          <p:nvPr/>
        </p:nvSpPr>
        <p:spPr>
          <a:xfrm>
            <a:off x="734131" y="1390327"/>
            <a:ext cx="972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</a:rPr>
              <a:t>Uma tabela está na FNBC quando: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</a:rPr>
              <a:t>Está na 3FN;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</a:rPr>
              <a:t>Não pode haver superposição; Na tabela não pode conter duas ou mais chaves candidatas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734131" y="4270296"/>
            <a:ext cx="790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</a:rPr>
              <a:t>Determinante: X→Y (X determina Y, ou Y </a:t>
            </a:r>
            <a:r>
              <a:rPr lang="pt-BR" sz="2400" dirty="0" err="1">
                <a:latin typeface="Arial" panose="020B0604020202020204" pitchFamily="34" charset="0"/>
              </a:rPr>
              <a:t>dependede</a:t>
            </a:r>
            <a:r>
              <a:rPr lang="pt-BR" sz="2400" dirty="0">
                <a:latin typeface="Arial" panose="020B0604020202020204" pitchFamily="34" charset="0"/>
              </a:rPr>
              <a:t> X);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734131" y="5001254"/>
            <a:ext cx="10336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</a:rPr>
              <a:t>Dependência Funcional Trivial: X→Y, só que Y é subconjunto de X. O que está em Y, já está em 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831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7078" y="1324065"/>
            <a:ext cx="10893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</a:rPr>
              <a:t>Considere uma tabela que armazena informações sobre uma instituição de ensino, imaginando que não foram definidas ainda chaves primárias: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</a:rPr>
              <a:t>Discente;</a:t>
            </a:r>
          </a:p>
          <a:p>
            <a:r>
              <a:rPr lang="pt-BR" sz="2400" dirty="0">
                <a:latin typeface="Arial" panose="020B0604020202020204" pitchFamily="34" charset="0"/>
              </a:rPr>
              <a:t>Módulo;</a:t>
            </a:r>
          </a:p>
          <a:p>
            <a:r>
              <a:rPr lang="pt-BR" sz="2400" dirty="0">
                <a:latin typeface="Arial" panose="020B0604020202020204" pitchFamily="34" charset="0"/>
              </a:rPr>
              <a:t>Docente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529263" y="0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Forma Normal de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Boyce-Codd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(FNBC)</a:t>
            </a:r>
          </a:p>
        </p:txBody>
      </p:sp>
    </p:spTree>
    <p:extLst>
      <p:ext uri="{BB962C8B-B14F-4D97-AF65-F5344CB8AC3E}">
        <p14:creationId xmlns:p14="http://schemas.microsoft.com/office/powerpoint/2010/main" val="309030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28444"/>
            <a:ext cx="8240275" cy="420111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29263" y="0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Forma Normal de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Boyce-Codd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(FNBC)</a:t>
            </a:r>
          </a:p>
        </p:txBody>
      </p:sp>
    </p:spTree>
    <p:extLst>
      <p:ext uri="{BB962C8B-B14F-4D97-AF65-F5344CB8AC3E}">
        <p14:creationId xmlns:p14="http://schemas.microsoft.com/office/powerpoint/2010/main" val="181333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673048"/>
            <a:ext cx="9130624" cy="551283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29263" y="0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Forma Normal de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Boyce-Codd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(FNBC)</a:t>
            </a:r>
          </a:p>
        </p:txBody>
      </p:sp>
    </p:spTree>
    <p:extLst>
      <p:ext uri="{BB962C8B-B14F-4D97-AF65-F5344CB8AC3E}">
        <p14:creationId xmlns:p14="http://schemas.microsoft.com/office/powerpoint/2010/main" val="225297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9263" y="0"/>
            <a:ext cx="760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Forma Normal de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Boyce-Codd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(FNBC)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309391"/>
            <a:ext cx="1065043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844767"/>
            <a:ext cx="9936361" cy="56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9967" y="1309025"/>
            <a:ext cx="11051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Uma relação está na 4FN se estiver na 3FN e não existirem dependências multivaloradas“</a:t>
            </a:r>
          </a:p>
          <a:p>
            <a:endParaRPr lang="pt-BR" sz="2400" dirty="0"/>
          </a:p>
          <a:p>
            <a:r>
              <a:rPr lang="pt-BR" sz="2400" dirty="0"/>
              <a:t>Uma coluna ou conjunto de colunas depende </a:t>
            </a:r>
            <a:r>
              <a:rPr lang="pt-BR" sz="2400" dirty="0" err="1"/>
              <a:t>multi-valoradamente</a:t>
            </a:r>
            <a:r>
              <a:rPr lang="pt-BR" sz="2400" dirty="0"/>
              <a:t> de uma coluna (determinante) da mesma tabela quando um valor do atributo determinante identifica repetidas vezes um conjunto de valores na coluna dependente.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4520" y="0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4FN – Quarta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3545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32786" y="811549"/>
            <a:ext cx="11668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Evitar anomalias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Manter a integridade dos dados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Minimizar redundâncias, que por sua vez minimiza os riscos de inconsistências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17418"/>
            <a:ext cx="1219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Normalização - Objetivos</a:t>
            </a:r>
          </a:p>
        </p:txBody>
      </p:sp>
    </p:spTree>
    <p:extLst>
      <p:ext uri="{BB962C8B-B14F-4D97-AF65-F5344CB8AC3E}">
        <p14:creationId xmlns:p14="http://schemas.microsoft.com/office/powerpoint/2010/main" val="3405975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952" y="1166899"/>
            <a:ext cx="8560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RNN: Livros(</a:t>
            </a:r>
            <a:r>
              <a:rPr lang="pt-BR" dirty="0" err="1"/>
              <a:t>nrol</a:t>
            </a:r>
            <a:r>
              <a:rPr lang="pt-BR" dirty="0"/>
              <a:t>, (autor), título, (assunto), editora, </a:t>
            </a:r>
            <a:r>
              <a:rPr lang="pt-BR" dirty="0" err="1"/>
              <a:t>cid_edit</a:t>
            </a:r>
            <a:r>
              <a:rPr lang="pt-BR" dirty="0"/>
              <a:t>, </a:t>
            </a:r>
            <a:r>
              <a:rPr lang="pt-BR" dirty="0" err="1"/>
              <a:t>ano_public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1FN: </a:t>
            </a:r>
          </a:p>
          <a:p>
            <a:r>
              <a:rPr lang="pt-BR" dirty="0"/>
              <a:t>Livros(</a:t>
            </a:r>
            <a:r>
              <a:rPr lang="pt-BR" dirty="0" err="1"/>
              <a:t>nrol</a:t>
            </a:r>
            <a:r>
              <a:rPr lang="pt-BR" dirty="0"/>
              <a:t>, autor, assunto, título, </a:t>
            </a:r>
            <a:r>
              <a:rPr lang="pt-BR" dirty="0" err="1"/>
              <a:t>editora,cid_edit</a:t>
            </a:r>
            <a:r>
              <a:rPr lang="pt-BR" dirty="0"/>
              <a:t>, </a:t>
            </a:r>
            <a:r>
              <a:rPr lang="pt-BR" dirty="0" err="1"/>
              <a:t>ano_public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2FN: </a:t>
            </a:r>
          </a:p>
          <a:p>
            <a:r>
              <a:rPr lang="pt-BR" dirty="0"/>
              <a:t>Livros(</a:t>
            </a:r>
            <a:r>
              <a:rPr lang="pt-BR" dirty="0" err="1"/>
              <a:t>nrol,título</a:t>
            </a:r>
            <a:r>
              <a:rPr lang="pt-BR" dirty="0"/>
              <a:t>, editora, </a:t>
            </a:r>
            <a:r>
              <a:rPr lang="pt-BR" dirty="0" err="1"/>
              <a:t>cid-edit</a:t>
            </a:r>
            <a:r>
              <a:rPr lang="pt-BR" dirty="0"/>
              <a:t>, </a:t>
            </a:r>
            <a:r>
              <a:rPr lang="pt-BR" dirty="0" err="1"/>
              <a:t>ano_public</a:t>
            </a:r>
            <a:r>
              <a:rPr lang="pt-BR" dirty="0"/>
              <a:t>)</a:t>
            </a:r>
          </a:p>
          <a:p>
            <a:r>
              <a:rPr lang="pt-BR" dirty="0" err="1"/>
              <a:t>AutAssLiv</a:t>
            </a:r>
            <a:r>
              <a:rPr lang="pt-BR" dirty="0"/>
              <a:t>(</a:t>
            </a:r>
            <a:r>
              <a:rPr lang="pt-BR" dirty="0" err="1"/>
              <a:t>nrol</a:t>
            </a:r>
            <a:r>
              <a:rPr lang="pt-BR" dirty="0"/>
              <a:t>, autor, assunto)</a:t>
            </a:r>
          </a:p>
          <a:p>
            <a:endParaRPr lang="pt-BR" dirty="0"/>
          </a:p>
          <a:p>
            <a:r>
              <a:rPr lang="pt-BR" dirty="0"/>
              <a:t>3FN: </a:t>
            </a:r>
          </a:p>
          <a:p>
            <a:r>
              <a:rPr lang="pt-BR" dirty="0"/>
              <a:t>Livros(</a:t>
            </a:r>
            <a:r>
              <a:rPr lang="pt-BR" dirty="0" err="1"/>
              <a:t>nrol</a:t>
            </a:r>
            <a:r>
              <a:rPr lang="pt-BR" dirty="0"/>
              <a:t>, título, editora, </a:t>
            </a:r>
            <a:r>
              <a:rPr lang="pt-BR" dirty="0" err="1"/>
              <a:t>ano_public</a:t>
            </a:r>
            <a:r>
              <a:rPr lang="pt-BR" dirty="0"/>
              <a:t>)</a:t>
            </a:r>
          </a:p>
          <a:p>
            <a:r>
              <a:rPr lang="pt-BR" dirty="0"/>
              <a:t>Editoras(editora, </a:t>
            </a:r>
            <a:r>
              <a:rPr lang="pt-BR" dirty="0" err="1"/>
              <a:t>cid-edit</a:t>
            </a:r>
            <a:r>
              <a:rPr lang="pt-BR" dirty="0"/>
              <a:t>)</a:t>
            </a:r>
          </a:p>
          <a:p>
            <a:r>
              <a:rPr lang="pt-BR" dirty="0" err="1"/>
              <a:t>AutAssLiv</a:t>
            </a:r>
            <a:r>
              <a:rPr lang="pt-BR" dirty="0"/>
              <a:t>(</a:t>
            </a:r>
            <a:r>
              <a:rPr lang="pt-BR" dirty="0" err="1"/>
              <a:t>nrol</a:t>
            </a:r>
            <a:r>
              <a:rPr lang="pt-BR" dirty="0"/>
              <a:t>, autor, assunto)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4FN – Quarta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08209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5902" y="1067339"/>
            <a:ext cx="5298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anose="020B0604030504040204" pitchFamily="34" charset="0"/>
              </a:rPr>
              <a:t>Redundância para representar todas as</a:t>
            </a:r>
          </a:p>
          <a:p>
            <a:r>
              <a:rPr lang="pt-BR" dirty="0">
                <a:latin typeface="Verdana" panose="020B0604030504040204" pitchFamily="34" charset="0"/>
              </a:rPr>
              <a:t>Informações Evitar todas as combinações:</a:t>
            </a:r>
          </a:p>
          <a:p>
            <a:r>
              <a:rPr lang="pt-BR" dirty="0">
                <a:latin typeface="Verdana" panose="020B0604030504040204" pitchFamily="34" charset="0"/>
              </a:rPr>
              <a:t>representação não uniforme (repete alguns</a:t>
            </a:r>
          </a:p>
          <a:p>
            <a:r>
              <a:rPr lang="pt-BR" dirty="0">
                <a:latin typeface="Verdana" panose="020B0604030504040204" pitchFamily="34" charset="0"/>
              </a:rPr>
              <a:t>elementos ou posições nulas)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68" y="1067339"/>
            <a:ext cx="3605556" cy="40096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34520" y="0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4FN – Quarta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03393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8539" y="1859340"/>
            <a:ext cx="11239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Passagem à 4FN:</a:t>
            </a:r>
          </a:p>
          <a:p>
            <a:r>
              <a:rPr lang="pt-BR" sz="2400" dirty="0"/>
              <a:t>Geração de novas relações, eliminando Dependências Multivaloradas</a:t>
            </a:r>
          </a:p>
          <a:p>
            <a:r>
              <a:rPr lang="pt-BR" sz="2400" dirty="0"/>
              <a:t>Análise de Dependências Multivaloradas entre atributos:</a:t>
            </a:r>
          </a:p>
          <a:p>
            <a:endParaRPr lang="pt-BR" sz="2400" dirty="0"/>
          </a:p>
          <a:p>
            <a:r>
              <a:rPr lang="pt-BR" sz="2400" dirty="0"/>
              <a:t>autor, assunto ( Dependência multivalorada de </a:t>
            </a:r>
            <a:r>
              <a:rPr lang="pt-BR" sz="2400" dirty="0" err="1"/>
              <a:t>nrol</a:t>
            </a:r>
            <a:endParaRPr lang="pt-BR" sz="2400" dirty="0"/>
          </a:p>
          <a:p>
            <a:r>
              <a:rPr lang="pt-BR" sz="2400" dirty="0"/>
              <a:t>Livros(</a:t>
            </a:r>
            <a:r>
              <a:rPr lang="pt-BR" sz="2400" dirty="0" err="1"/>
              <a:t>nrol</a:t>
            </a:r>
            <a:r>
              <a:rPr lang="pt-BR" sz="2400" dirty="0"/>
              <a:t>, título, editora, </a:t>
            </a:r>
            <a:r>
              <a:rPr lang="pt-BR" sz="2400" dirty="0" err="1"/>
              <a:t>ano_public</a:t>
            </a:r>
            <a:r>
              <a:rPr lang="pt-BR" sz="2400" dirty="0"/>
              <a:t>)</a:t>
            </a:r>
          </a:p>
          <a:p>
            <a:r>
              <a:rPr lang="pt-BR" sz="2400" dirty="0"/>
              <a:t>Editoras(editora, </a:t>
            </a:r>
            <a:r>
              <a:rPr lang="pt-BR" sz="2400" dirty="0" err="1"/>
              <a:t>cid-edit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AutLiv</a:t>
            </a:r>
            <a:r>
              <a:rPr lang="pt-BR" sz="2400" dirty="0"/>
              <a:t>(</a:t>
            </a:r>
            <a:r>
              <a:rPr lang="pt-BR" sz="2400" dirty="0" err="1"/>
              <a:t>nrol</a:t>
            </a:r>
            <a:r>
              <a:rPr lang="pt-BR" sz="2400" dirty="0"/>
              <a:t>, autor)</a:t>
            </a:r>
          </a:p>
          <a:p>
            <a:r>
              <a:rPr lang="pt-BR" sz="2400" dirty="0" err="1"/>
              <a:t>AssLiv</a:t>
            </a:r>
            <a:r>
              <a:rPr lang="pt-BR" sz="2400" dirty="0"/>
              <a:t>(</a:t>
            </a:r>
            <a:r>
              <a:rPr lang="pt-BR" sz="2400" dirty="0" err="1"/>
              <a:t>nrol</a:t>
            </a:r>
            <a:r>
              <a:rPr lang="pt-BR" sz="2400" dirty="0"/>
              <a:t>, assunto)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4FN – Quarta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532299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5027" y="1255935"/>
            <a:ext cx="10040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latin typeface="Verdana" panose="020B0604030504040204" pitchFamily="34" charset="0"/>
              </a:rPr>
              <a:t>Uma tabela está na 5FN se estiver na 4FN e um relacionamento triplo não puder ser</a:t>
            </a:r>
          </a:p>
          <a:p>
            <a:r>
              <a:rPr lang="pt-BR" i="1" dirty="0">
                <a:latin typeface="Verdana" panose="020B0604030504040204" pitchFamily="34" charset="0"/>
              </a:rPr>
              <a:t>decomposto em relacionamentos binários sem geração de informação incorreta"</a:t>
            </a:r>
          </a:p>
          <a:p>
            <a:r>
              <a:rPr lang="pt-BR" dirty="0">
                <a:latin typeface="Wingdings" panose="05000000000000000000" pitchFamily="2" charset="2"/>
              </a:rPr>
              <a:t>ü </a:t>
            </a:r>
            <a:r>
              <a:rPr lang="pt-BR" dirty="0">
                <a:latin typeface="Verdana" panose="020B0604030504040204" pitchFamily="34" charset="0"/>
              </a:rPr>
              <a:t>Caso especial</a:t>
            </a:r>
          </a:p>
          <a:p>
            <a:r>
              <a:rPr lang="pt-BR" dirty="0">
                <a:latin typeface="Wingdings" panose="05000000000000000000" pitchFamily="2" charset="2"/>
              </a:rPr>
              <a:t>ü </a:t>
            </a:r>
            <a:r>
              <a:rPr lang="pt-BR" dirty="0">
                <a:latin typeface="Verdana" panose="020B0604030504040204" pitchFamily="34" charset="0"/>
              </a:rPr>
              <a:t>Relacionamento envolvendo chaves primárias de 3 relações</a:t>
            </a:r>
          </a:p>
          <a:p>
            <a:r>
              <a:rPr lang="pt-BR" dirty="0">
                <a:latin typeface="Wingdings" panose="05000000000000000000" pitchFamily="2" charset="2"/>
              </a:rPr>
              <a:t>ü </a:t>
            </a:r>
            <a:r>
              <a:rPr lang="pt-BR" dirty="0">
                <a:latin typeface="Verdana" panose="020B0604030504040204" pitchFamily="34" charset="0"/>
              </a:rPr>
              <a:t>Nem sempre é possível decomposição correta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5FN – Quinta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05757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4313" y="2274838"/>
            <a:ext cx="11184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Wingdings" panose="05000000000000000000" pitchFamily="2" charset="2"/>
              </a:rPr>
              <a:t>ü</a:t>
            </a:r>
            <a:r>
              <a:rPr lang="pt-BR" sz="2400" dirty="0" err="1">
                <a:latin typeface="Verdana" panose="020B0604030504040204" pitchFamily="34" charset="0"/>
              </a:rPr>
              <a:t>Situação</a:t>
            </a:r>
            <a:r>
              <a:rPr lang="pt-BR" sz="2400" dirty="0">
                <a:latin typeface="Verdana" panose="020B0604030504040204" pitchFamily="34" charset="0"/>
              </a:rPr>
              <a:t>: agentes representam companhias e vendem produtos</a:t>
            </a:r>
          </a:p>
          <a:p>
            <a:r>
              <a:rPr lang="pt-BR" sz="2400" dirty="0">
                <a:latin typeface="Verdana" panose="020B0604030504040204" pitchFamily="34" charset="0"/>
              </a:rPr>
              <a:t>fabricados por companhias (todos os pares se combinam)</a:t>
            </a:r>
          </a:p>
          <a:p>
            <a:endParaRPr lang="pt-BR" sz="2400" dirty="0">
              <a:latin typeface="Wingdings" panose="05000000000000000000" pitchFamily="2" charset="2"/>
            </a:endParaRPr>
          </a:p>
          <a:p>
            <a:r>
              <a:rPr lang="pt-BR" sz="2400" dirty="0" err="1">
                <a:latin typeface="Wingdings" panose="05000000000000000000" pitchFamily="2" charset="2"/>
              </a:rPr>
              <a:t>ü</a:t>
            </a:r>
            <a:r>
              <a:rPr lang="pt-BR" sz="2400" dirty="0" err="1">
                <a:latin typeface="Verdana" panose="020B0604030504040204" pitchFamily="34" charset="0"/>
              </a:rPr>
              <a:t>Neste</a:t>
            </a:r>
            <a:r>
              <a:rPr lang="pt-BR" sz="2400" dirty="0">
                <a:latin typeface="Verdana" panose="020B0604030504040204" pitchFamily="34" charset="0"/>
              </a:rPr>
              <a:t> caso: é possível decompor uma tripla em três relações binárias com eliminação de certas redundâncias;</a:t>
            </a:r>
          </a:p>
          <a:p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>
                <a:latin typeface="Verdana" panose="020B0604030504040204" pitchFamily="34" charset="0"/>
              </a:rPr>
              <a:t>estas três relações estarão na 5FN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5FN – Quinta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08808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44542" y="12928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</a:rPr>
              <a:t>Agente Companhia Produto</a:t>
            </a:r>
          </a:p>
          <a:p>
            <a:r>
              <a:rPr lang="pt-BR" sz="2400" dirty="0">
                <a:latin typeface="Arial" panose="020B0604020202020204" pitchFamily="34" charset="0"/>
              </a:rPr>
              <a:t>João   Ford Carro</a:t>
            </a:r>
          </a:p>
          <a:p>
            <a:r>
              <a:rPr lang="pt-BR" sz="2400" dirty="0">
                <a:latin typeface="Arial" panose="020B0604020202020204" pitchFamily="34" charset="0"/>
              </a:rPr>
              <a:t>João   Ford Caminhão</a:t>
            </a:r>
          </a:p>
          <a:p>
            <a:r>
              <a:rPr lang="pt-BR" sz="2400" dirty="0">
                <a:latin typeface="Arial" panose="020B0604020202020204" pitchFamily="34" charset="0"/>
              </a:rPr>
              <a:t>João   GM   Carro</a:t>
            </a:r>
          </a:p>
          <a:p>
            <a:r>
              <a:rPr lang="pt-BR" sz="2400" dirty="0">
                <a:latin typeface="Arial" panose="020B0604020202020204" pitchFamily="34" charset="0"/>
              </a:rPr>
              <a:t>João   GM   Caminhão</a:t>
            </a:r>
          </a:p>
          <a:p>
            <a:r>
              <a:rPr lang="pt-BR" sz="2400" dirty="0">
                <a:latin typeface="Arial" panose="020B0604020202020204" pitchFamily="34" charset="0"/>
              </a:rPr>
              <a:t>Carlos Ford Carro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5FN – Quinta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683709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4520" y="0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5FN – Quinta Forma Normal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1" y="989773"/>
            <a:ext cx="3124636" cy="2943636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094922" y="1961322"/>
            <a:ext cx="901148" cy="92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95" y="1289852"/>
            <a:ext cx="2095792" cy="2343477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7659757" y="2425148"/>
            <a:ext cx="55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11" y="1486804"/>
            <a:ext cx="2086266" cy="187668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9398204" y="3793018"/>
            <a:ext cx="0" cy="28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911" y="4265520"/>
            <a:ext cx="183858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5287" y="1008632"/>
            <a:ext cx="107740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</a:rPr>
              <a:t>Eliminação de certas redundâncias:</a:t>
            </a:r>
          </a:p>
          <a:p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>
                <a:latin typeface="Verdana" panose="020B0604030504040204" pitchFamily="34" charset="0"/>
              </a:rPr>
              <a:t>– Apenas uma vez está dito que João é agente da GM</a:t>
            </a:r>
          </a:p>
          <a:p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>
                <a:latin typeface="Verdana" panose="020B0604030504040204" pitchFamily="34" charset="0"/>
              </a:rPr>
              <a:t>– Apenas uma vez está dito que João é vende caminhões</a:t>
            </a:r>
          </a:p>
          <a:p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>
                <a:latin typeface="Verdana" panose="020B0604030504040204" pitchFamily="34" charset="0"/>
              </a:rPr>
              <a:t>– Apenas uma vez está dito que Ford produz carros</a:t>
            </a:r>
          </a:p>
          <a:p>
            <a:endParaRPr lang="pt-BR" sz="2400" dirty="0">
              <a:latin typeface="Verdana" panose="020B0604030504040204" pitchFamily="34" charset="0"/>
            </a:endParaRPr>
          </a:p>
          <a:p>
            <a:r>
              <a:rPr lang="pt-BR" sz="2400" dirty="0" err="1">
                <a:latin typeface="Wingdings" panose="05000000000000000000" pitchFamily="2" charset="2"/>
              </a:rPr>
              <a:t>ü</a:t>
            </a:r>
            <a:r>
              <a:rPr lang="pt-BR" sz="2400" dirty="0" err="1">
                <a:latin typeface="Verdana" panose="020B0604030504040204" pitchFamily="34" charset="0"/>
              </a:rPr>
              <a:t>Apesar</a:t>
            </a:r>
            <a:r>
              <a:rPr lang="pt-BR" sz="2400" dirty="0">
                <a:latin typeface="Verdana" panose="020B0604030504040204" pitchFamily="34" charset="0"/>
              </a:rPr>
              <a:t> do aumento no </a:t>
            </a:r>
            <a:r>
              <a:rPr lang="pt-BR" sz="2400" dirty="0" err="1">
                <a:latin typeface="Verdana" panose="020B0604030504040204" pitchFamily="34" charset="0"/>
              </a:rPr>
              <a:t>nro</a:t>
            </a:r>
            <a:r>
              <a:rPr lang="pt-BR" sz="2400" dirty="0">
                <a:latin typeface="Verdana" panose="020B0604030504040204" pitchFamily="34" charset="0"/>
              </a:rPr>
              <a:t>. de relações, o </a:t>
            </a:r>
            <a:r>
              <a:rPr lang="pt-BR" sz="2400" dirty="0" err="1">
                <a:latin typeface="Verdana" panose="020B0604030504040204" pitchFamily="34" charset="0"/>
              </a:rPr>
              <a:t>nro</a:t>
            </a:r>
            <a:r>
              <a:rPr lang="pt-BR" sz="2400" dirty="0">
                <a:latin typeface="Verdana" panose="020B0604030504040204" pitchFamily="34" charset="0"/>
              </a:rPr>
              <a:t>. total de </a:t>
            </a:r>
            <a:r>
              <a:rPr lang="pt-BR" sz="2400" dirty="0" err="1">
                <a:latin typeface="Verdana" panose="020B0604030504040204" pitchFamily="34" charset="0"/>
              </a:rPr>
              <a:t>tuplas</a:t>
            </a:r>
            <a:r>
              <a:rPr lang="pt-BR" sz="2400" dirty="0">
                <a:latin typeface="Verdana" panose="020B0604030504040204" pitchFamily="34" charset="0"/>
              </a:rPr>
              <a:t> na forma normalizada é menor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4520" y="0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5FN – Quinta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861267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836505"/>
            <a:ext cx="6563659" cy="51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6720" y="922496"/>
            <a:ext cx="110424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Permite um processo de engenharia reversa de arquivos, como documentos, arquivos manuais, arquivos convencionais em um computador ou banco de dados gerenciados por SGBD não-relacional. 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Armazenamento consistente;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Eficiente acesso aos dados em bancos de dados relacionais;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Esses passos reduzem a redundância de dados e as chances dos dados se tornarem inconsistentes. </a:t>
            </a:r>
          </a:p>
          <a:p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0" y="-17418"/>
            <a:ext cx="1219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Normalização - Benefícios</a:t>
            </a:r>
          </a:p>
        </p:txBody>
      </p:sp>
    </p:spTree>
    <p:extLst>
      <p:ext uri="{BB962C8B-B14F-4D97-AF65-F5344CB8AC3E}">
        <p14:creationId xmlns:p14="http://schemas.microsoft.com/office/powerpoint/2010/main" val="17030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8490" y="843677"/>
            <a:ext cx="11191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Geração de um BD relacional a partir de formulários, fichas, planilhas, etc.;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Substituição de um BD não relacional pelo modelo relacional;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Validação de um BD relacional construído;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Atualização da documentação de um BD que passou por alterações;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Geração de documentação de um BD que foi desenvolvido de forma empírica.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0" y="-17418"/>
            <a:ext cx="1219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Normalização - Utilização</a:t>
            </a:r>
          </a:p>
        </p:txBody>
      </p:sp>
    </p:spTree>
    <p:extLst>
      <p:ext uri="{BB962C8B-B14F-4D97-AF65-F5344CB8AC3E}">
        <p14:creationId xmlns:p14="http://schemas.microsoft.com/office/powerpoint/2010/main" val="313944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64897" y="0"/>
            <a:ext cx="3347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Formas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normais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3366" y="999222"/>
            <a:ext cx="104589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Formas normais são regras de simplificação e adequação de tabelas.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Embora existam cinco formas normais, a maioria dos autores afirma que as três primeiras são suficientes para elaboração do modelo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1FN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2FN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3FN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Boyce</a:t>
            </a:r>
            <a:r>
              <a:rPr lang="pt-BR" sz="2400" dirty="0"/>
              <a:t>-CODD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4FN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5FN </a:t>
            </a:r>
          </a:p>
        </p:txBody>
      </p:sp>
    </p:spTree>
    <p:extLst>
      <p:ext uri="{BB962C8B-B14F-4D97-AF65-F5344CB8AC3E}">
        <p14:creationId xmlns:p14="http://schemas.microsoft.com/office/powerpoint/2010/main" val="89710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6417" y="797136"/>
            <a:ext cx="10669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Ao ser incluído um novo cliente ele precisa estar relacionado a uma venda;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se pode inserir uma nova peça no BD sem que se tenha um pedido.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32" y="3952290"/>
            <a:ext cx="7934247" cy="18522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980412" y="-28788"/>
            <a:ext cx="4081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Anomalias de inclusão </a:t>
            </a:r>
          </a:p>
        </p:txBody>
      </p:sp>
    </p:spTree>
    <p:extLst>
      <p:ext uri="{BB962C8B-B14F-4D97-AF65-F5344CB8AC3E}">
        <p14:creationId xmlns:p14="http://schemas.microsoft.com/office/powerpoint/2010/main" val="168206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06699" y="765653"/>
            <a:ext cx="1071474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</a:rPr>
              <a:t>A exclusão de uma informação causa a perda de outra informação;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</a:rPr>
              <a:t>Ao ser excluído um cliente os dados referentes às suas compras serão perdidos;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</a:rPr>
              <a:t>Ao ser excluída uma venda os dados do produto também são perdidos;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45" y="3560404"/>
            <a:ext cx="7934247" cy="18522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093533" y="0"/>
            <a:ext cx="4141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Anomalias de exclusão </a:t>
            </a:r>
          </a:p>
        </p:txBody>
      </p:sp>
    </p:spTree>
    <p:extLst>
      <p:ext uri="{BB962C8B-B14F-4D97-AF65-F5344CB8AC3E}">
        <p14:creationId xmlns:p14="http://schemas.microsoft.com/office/powerpoint/2010/main" val="125809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6387" y="1234454"/>
            <a:ext cx="11199223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Uma mudança na descrição da peça A requer várias mudanças;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 for alterado o preço do produto eu perco o histórico dele.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02" y="3557545"/>
            <a:ext cx="7934247" cy="18522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93533" y="0"/>
            <a:ext cx="4260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Anomalias de alteração </a:t>
            </a:r>
          </a:p>
        </p:txBody>
      </p:sp>
    </p:spTree>
    <p:extLst>
      <p:ext uri="{BB962C8B-B14F-4D97-AF65-F5344CB8AC3E}">
        <p14:creationId xmlns:p14="http://schemas.microsoft.com/office/powerpoint/2010/main" val="30937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73_TF78075468.potx" id="{7478FE7F-BAEC-4039-924E-7F43FE244A9E}" vid="{133ECE3C-7D51-4E94-8C21-FED577DE44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0C3894-97D7-4C32-8B55-42EC768D2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6F7287-AFAA-4567-AA1D-74B1CE9B7BF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2106</Words>
  <Application>Microsoft Office PowerPoint</Application>
  <PresentationFormat>Widescreen</PresentationFormat>
  <Paragraphs>440</Paragraphs>
  <Slides>38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Tahoma</vt:lpstr>
      <vt:lpstr>Verdana</vt:lpstr>
      <vt:lpstr>Wingdings</vt:lpstr>
      <vt:lpstr>Tema do Office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2020-02-04T02:33:14Z</dcterms:created>
  <dcterms:modified xsi:type="dcterms:W3CDTF">2021-04-09T14:29:39Z</dcterms:modified>
  <cp:category/>
</cp:coreProperties>
</file>