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0" r:id="rId3"/>
    <p:sldId id="265" r:id="rId4"/>
    <p:sldId id="261" r:id="rId5"/>
    <p:sldId id="259"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A214067-7012-4D18-9DD2-25654C2D0AA8}" type="datetimeFigureOut">
              <a:rPr lang="pt-BR" smtClean="0"/>
              <a:t>30/09/2019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45ABF91-719D-4A0D-9019-275F62812EC4}" type="slidenum">
              <a:rPr lang="pt-BR" smtClean="0"/>
              <a:t>‹nº›</a:t>
            </a:fld>
            <a:endParaRPr lang="pt-BR"/>
          </a:p>
        </p:txBody>
      </p:sp>
    </p:spTree>
    <p:extLst>
      <p:ext uri="{BB962C8B-B14F-4D97-AF65-F5344CB8AC3E}">
        <p14:creationId xmlns:p14="http://schemas.microsoft.com/office/powerpoint/2010/main" val="2787855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A214067-7012-4D18-9DD2-25654C2D0AA8}" type="datetimeFigureOut">
              <a:rPr lang="pt-BR" smtClean="0"/>
              <a:t>30/09/2019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45ABF91-719D-4A0D-9019-275F62812EC4}" type="slidenum">
              <a:rPr lang="pt-BR" smtClean="0"/>
              <a:t>‹nº›</a:t>
            </a:fld>
            <a:endParaRPr lang="pt-BR"/>
          </a:p>
        </p:txBody>
      </p:sp>
    </p:spTree>
    <p:extLst>
      <p:ext uri="{BB962C8B-B14F-4D97-AF65-F5344CB8AC3E}">
        <p14:creationId xmlns:p14="http://schemas.microsoft.com/office/powerpoint/2010/main" val="2106936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A214067-7012-4D18-9DD2-25654C2D0AA8}" type="datetimeFigureOut">
              <a:rPr lang="pt-BR" smtClean="0"/>
              <a:t>30/09/2019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45ABF91-719D-4A0D-9019-275F62812EC4}" type="slidenum">
              <a:rPr lang="pt-BR" smtClean="0"/>
              <a:t>‹nº›</a:t>
            </a:fld>
            <a:endParaRPr lang="pt-BR"/>
          </a:p>
        </p:txBody>
      </p:sp>
    </p:spTree>
    <p:extLst>
      <p:ext uri="{BB962C8B-B14F-4D97-AF65-F5344CB8AC3E}">
        <p14:creationId xmlns:p14="http://schemas.microsoft.com/office/powerpoint/2010/main" val="902347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A214067-7012-4D18-9DD2-25654C2D0AA8}" type="datetimeFigureOut">
              <a:rPr lang="pt-BR" smtClean="0"/>
              <a:t>30/09/2019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45ABF91-719D-4A0D-9019-275F62812EC4}" type="slidenum">
              <a:rPr lang="pt-BR" smtClean="0"/>
              <a:t>‹nº›</a:t>
            </a:fld>
            <a:endParaRPr lang="pt-BR"/>
          </a:p>
        </p:txBody>
      </p:sp>
    </p:spTree>
    <p:extLst>
      <p:ext uri="{BB962C8B-B14F-4D97-AF65-F5344CB8AC3E}">
        <p14:creationId xmlns:p14="http://schemas.microsoft.com/office/powerpoint/2010/main" val="698358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2A214067-7012-4D18-9DD2-25654C2D0AA8}" type="datetimeFigureOut">
              <a:rPr lang="pt-BR" smtClean="0"/>
              <a:t>30/09/2019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45ABF91-719D-4A0D-9019-275F62812EC4}" type="slidenum">
              <a:rPr lang="pt-BR" smtClean="0"/>
              <a:t>‹nº›</a:t>
            </a:fld>
            <a:endParaRPr lang="pt-BR"/>
          </a:p>
        </p:txBody>
      </p:sp>
    </p:spTree>
    <p:extLst>
      <p:ext uri="{BB962C8B-B14F-4D97-AF65-F5344CB8AC3E}">
        <p14:creationId xmlns:p14="http://schemas.microsoft.com/office/powerpoint/2010/main" val="4048970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A214067-7012-4D18-9DD2-25654C2D0AA8}" type="datetimeFigureOut">
              <a:rPr lang="pt-BR" smtClean="0"/>
              <a:t>30/09/2019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45ABF91-719D-4A0D-9019-275F62812EC4}" type="slidenum">
              <a:rPr lang="pt-BR" smtClean="0"/>
              <a:t>‹nº›</a:t>
            </a:fld>
            <a:endParaRPr lang="pt-BR"/>
          </a:p>
        </p:txBody>
      </p:sp>
    </p:spTree>
    <p:extLst>
      <p:ext uri="{BB962C8B-B14F-4D97-AF65-F5344CB8AC3E}">
        <p14:creationId xmlns:p14="http://schemas.microsoft.com/office/powerpoint/2010/main" val="2335438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A214067-7012-4D18-9DD2-25654C2D0AA8}" type="datetimeFigureOut">
              <a:rPr lang="pt-BR" smtClean="0"/>
              <a:t>30/09/2019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B45ABF91-719D-4A0D-9019-275F62812EC4}" type="slidenum">
              <a:rPr lang="pt-BR" smtClean="0"/>
              <a:t>‹nº›</a:t>
            </a:fld>
            <a:endParaRPr lang="pt-BR"/>
          </a:p>
        </p:txBody>
      </p:sp>
    </p:spTree>
    <p:extLst>
      <p:ext uri="{BB962C8B-B14F-4D97-AF65-F5344CB8AC3E}">
        <p14:creationId xmlns:p14="http://schemas.microsoft.com/office/powerpoint/2010/main" val="255103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2A214067-7012-4D18-9DD2-25654C2D0AA8}" type="datetimeFigureOut">
              <a:rPr lang="pt-BR" smtClean="0"/>
              <a:t>30/09/2019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B45ABF91-719D-4A0D-9019-275F62812EC4}" type="slidenum">
              <a:rPr lang="pt-BR" smtClean="0"/>
              <a:t>‹nº›</a:t>
            </a:fld>
            <a:endParaRPr lang="pt-BR"/>
          </a:p>
        </p:txBody>
      </p:sp>
    </p:spTree>
    <p:extLst>
      <p:ext uri="{BB962C8B-B14F-4D97-AF65-F5344CB8AC3E}">
        <p14:creationId xmlns:p14="http://schemas.microsoft.com/office/powerpoint/2010/main" val="1247028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A214067-7012-4D18-9DD2-25654C2D0AA8}" type="datetimeFigureOut">
              <a:rPr lang="pt-BR" smtClean="0"/>
              <a:t>30/09/2019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B45ABF91-719D-4A0D-9019-275F62812EC4}" type="slidenum">
              <a:rPr lang="pt-BR" smtClean="0"/>
              <a:t>‹nº›</a:t>
            </a:fld>
            <a:endParaRPr lang="pt-BR"/>
          </a:p>
        </p:txBody>
      </p:sp>
    </p:spTree>
    <p:extLst>
      <p:ext uri="{BB962C8B-B14F-4D97-AF65-F5344CB8AC3E}">
        <p14:creationId xmlns:p14="http://schemas.microsoft.com/office/powerpoint/2010/main" val="4216522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2A214067-7012-4D18-9DD2-25654C2D0AA8}" type="datetimeFigureOut">
              <a:rPr lang="pt-BR" smtClean="0"/>
              <a:t>30/09/2019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45ABF91-719D-4A0D-9019-275F62812EC4}" type="slidenum">
              <a:rPr lang="pt-BR" smtClean="0"/>
              <a:t>‹nº›</a:t>
            </a:fld>
            <a:endParaRPr lang="pt-BR"/>
          </a:p>
        </p:txBody>
      </p:sp>
    </p:spTree>
    <p:extLst>
      <p:ext uri="{BB962C8B-B14F-4D97-AF65-F5344CB8AC3E}">
        <p14:creationId xmlns:p14="http://schemas.microsoft.com/office/powerpoint/2010/main" val="4064889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2A214067-7012-4D18-9DD2-25654C2D0AA8}" type="datetimeFigureOut">
              <a:rPr lang="pt-BR" smtClean="0"/>
              <a:t>30/09/2019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45ABF91-719D-4A0D-9019-275F62812EC4}" type="slidenum">
              <a:rPr lang="pt-BR" smtClean="0"/>
              <a:t>‹nº›</a:t>
            </a:fld>
            <a:endParaRPr lang="pt-BR"/>
          </a:p>
        </p:txBody>
      </p:sp>
    </p:spTree>
    <p:extLst>
      <p:ext uri="{BB962C8B-B14F-4D97-AF65-F5344CB8AC3E}">
        <p14:creationId xmlns:p14="http://schemas.microsoft.com/office/powerpoint/2010/main" val="910659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14067-7012-4D18-9DD2-25654C2D0AA8}" type="datetimeFigureOut">
              <a:rPr lang="pt-BR" smtClean="0"/>
              <a:t>30/09/2019</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ABF91-719D-4A0D-9019-275F62812EC4}" type="slidenum">
              <a:rPr lang="pt-BR" smtClean="0"/>
              <a:t>‹nº›</a:t>
            </a:fld>
            <a:endParaRPr lang="pt-BR"/>
          </a:p>
        </p:txBody>
      </p:sp>
    </p:spTree>
    <p:extLst>
      <p:ext uri="{BB962C8B-B14F-4D97-AF65-F5344CB8AC3E}">
        <p14:creationId xmlns:p14="http://schemas.microsoft.com/office/powerpoint/2010/main" val="3387307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5137" y="2938508"/>
            <a:ext cx="10515600" cy="1325563"/>
          </a:xfrm>
        </p:spPr>
        <p:txBody>
          <a:bodyPr/>
          <a:lstStyle/>
          <a:p>
            <a:pPr algn="ctr"/>
            <a:r>
              <a:rPr lang="pt-BR" dirty="0" err="1" smtClean="0">
                <a:effectLst>
                  <a:outerShdw blurRad="38100" dist="38100" dir="2700000" algn="tl">
                    <a:srgbClr val="000000">
                      <a:alpha val="43137"/>
                    </a:srgbClr>
                  </a:outerShdw>
                </a:effectLst>
                <a:latin typeface="Berlin Sans FB" panose="020E0602020502020306" pitchFamily="34" charset="0"/>
              </a:rPr>
              <a:t>RecGame</a:t>
            </a:r>
            <a:r>
              <a:rPr lang="pt-BR" dirty="0" smtClean="0">
                <a:effectLst>
                  <a:outerShdw blurRad="38100" dist="38100" dir="2700000" algn="tl">
                    <a:srgbClr val="000000">
                      <a:alpha val="43137"/>
                    </a:srgbClr>
                  </a:outerShdw>
                </a:effectLst>
                <a:latin typeface="Berlin Sans FB" panose="020E0602020502020306" pitchFamily="34" charset="0"/>
              </a:rPr>
              <a:t>: </a:t>
            </a:r>
            <a:br>
              <a:rPr lang="pt-BR" dirty="0" smtClean="0">
                <a:effectLst>
                  <a:outerShdw blurRad="38100" dist="38100" dir="2700000" algn="tl">
                    <a:srgbClr val="000000">
                      <a:alpha val="43137"/>
                    </a:srgbClr>
                  </a:outerShdw>
                </a:effectLst>
                <a:latin typeface="Berlin Sans FB" panose="020E0602020502020306" pitchFamily="34" charset="0"/>
              </a:rPr>
            </a:br>
            <a:r>
              <a:rPr lang="pt-BR" dirty="0" smtClean="0">
                <a:effectLst>
                  <a:outerShdw blurRad="38100" dist="38100" dir="2700000" algn="tl">
                    <a:srgbClr val="000000">
                      <a:alpha val="43137"/>
                    </a:srgbClr>
                  </a:outerShdw>
                </a:effectLst>
                <a:latin typeface="Berlin Sans FB" panose="020E0602020502020306" pitchFamily="34" charset="0"/>
              </a:rPr>
              <a:t>Sistema de Recomendação para Jogos</a:t>
            </a:r>
            <a:endParaRPr lang="pt-BR" dirty="0">
              <a:effectLst>
                <a:outerShdw blurRad="38100" dist="38100" dir="2700000" algn="tl">
                  <a:srgbClr val="000000">
                    <a:alpha val="43137"/>
                  </a:srgbClr>
                </a:outerShdw>
              </a:effectLst>
              <a:latin typeface="Berlin Sans FB" panose="020E0602020502020306" pitchFamily="34" charset="0"/>
            </a:endParaRPr>
          </a:p>
        </p:txBody>
      </p:sp>
      <p:sp>
        <p:nvSpPr>
          <p:cNvPr id="3" name="Espaço Reservado para Conteúdo 2"/>
          <p:cNvSpPr>
            <a:spLocks noGrp="1"/>
          </p:cNvSpPr>
          <p:nvPr>
            <p:ph idx="1"/>
          </p:nvPr>
        </p:nvSpPr>
        <p:spPr>
          <a:xfrm>
            <a:off x="216989" y="5624013"/>
            <a:ext cx="9834154" cy="1022078"/>
          </a:xfrm>
        </p:spPr>
        <p:txBody>
          <a:bodyPr>
            <a:normAutofit/>
          </a:bodyPr>
          <a:lstStyle/>
          <a:p>
            <a:pPr marL="0" indent="0">
              <a:buNone/>
            </a:pPr>
            <a:r>
              <a:rPr lang="pt-BR" dirty="0" smtClean="0">
                <a:effectLst>
                  <a:outerShdw blurRad="38100" dist="38100" dir="2700000" algn="tl">
                    <a:srgbClr val="000000">
                      <a:alpha val="43137"/>
                    </a:srgbClr>
                  </a:outerShdw>
                </a:effectLst>
                <a:latin typeface="Berlin Sans FB" panose="020E0602020502020306" pitchFamily="34" charset="0"/>
              </a:rPr>
              <a:t>Alunos: Luiz Carlos</a:t>
            </a:r>
          </a:p>
          <a:p>
            <a:pPr marL="0" indent="0">
              <a:buNone/>
            </a:pPr>
            <a:r>
              <a:rPr lang="pt-BR" dirty="0">
                <a:effectLst>
                  <a:outerShdw blurRad="38100" dist="38100" dir="2700000" algn="tl">
                    <a:srgbClr val="000000">
                      <a:alpha val="43137"/>
                    </a:srgbClr>
                  </a:outerShdw>
                </a:effectLst>
                <a:latin typeface="Berlin Sans FB" panose="020E0602020502020306" pitchFamily="34" charset="0"/>
              </a:rPr>
              <a:t>	</a:t>
            </a:r>
            <a:r>
              <a:rPr lang="pt-BR" dirty="0" smtClean="0">
                <a:effectLst>
                  <a:outerShdw blurRad="38100" dist="38100" dir="2700000" algn="tl">
                    <a:srgbClr val="000000">
                      <a:alpha val="43137"/>
                    </a:srgbClr>
                  </a:outerShdw>
                </a:effectLst>
                <a:latin typeface="Berlin Sans FB" panose="020E0602020502020306" pitchFamily="34" charset="0"/>
              </a:rPr>
              <a:t>   Luiz Felipe Duarte Alves</a:t>
            </a:r>
            <a:endParaRPr lang="pt-BR" dirty="0">
              <a:effectLst>
                <a:outerShdw blurRad="38100" dist="38100" dir="2700000" algn="tl">
                  <a:srgbClr val="000000">
                    <a:alpha val="43137"/>
                  </a:srgbClr>
                </a:outerShdw>
              </a:effectLst>
              <a:latin typeface="Berlin Sans FB" panose="020E0602020502020306" pitchFamily="34" charset="0"/>
            </a:endParaRPr>
          </a:p>
          <a:p>
            <a:pPr marL="0" indent="0">
              <a:buNone/>
            </a:pPr>
            <a:endParaRPr lang="pt-BR" dirty="0" smtClean="0">
              <a:effectLst>
                <a:outerShdw blurRad="38100" dist="38100" dir="2700000" algn="tl">
                  <a:srgbClr val="000000">
                    <a:alpha val="43137"/>
                  </a:srgbClr>
                </a:outerShdw>
              </a:effectLst>
              <a:latin typeface="Berlin Sans FB" panose="020E0602020502020306" pitchFamily="34" charset="0"/>
            </a:endParaRPr>
          </a:p>
        </p:txBody>
      </p:sp>
      <p:sp>
        <p:nvSpPr>
          <p:cNvPr id="4" name="Espaço Reservado para Conteúdo 2"/>
          <p:cNvSpPr txBox="1">
            <a:spLocks/>
          </p:cNvSpPr>
          <p:nvPr/>
        </p:nvSpPr>
        <p:spPr>
          <a:xfrm>
            <a:off x="216989" y="5112974"/>
            <a:ext cx="9834154" cy="1022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dirty="0" smtClean="0">
                <a:effectLst>
                  <a:outerShdw blurRad="38100" dist="38100" dir="2700000" algn="tl">
                    <a:srgbClr val="000000">
                      <a:alpha val="43137"/>
                    </a:srgbClr>
                  </a:outerShdw>
                </a:effectLst>
                <a:latin typeface="Berlin Sans FB" panose="020E0602020502020306" pitchFamily="34" charset="0"/>
              </a:rPr>
              <a:t>Professor: Fábio Santos</a:t>
            </a:r>
          </a:p>
          <a:p>
            <a:pPr marL="0" indent="0">
              <a:buFont typeface="Arial" panose="020B0604020202020204" pitchFamily="34" charset="0"/>
              <a:buNone/>
            </a:pPr>
            <a:endParaRPr lang="pt-BR" dirty="0" smtClean="0">
              <a:effectLst>
                <a:outerShdw blurRad="38100" dist="38100" dir="2700000" algn="tl">
                  <a:srgbClr val="000000">
                    <a:alpha val="43137"/>
                  </a:srgbClr>
                </a:outerShdw>
              </a:effectLst>
              <a:latin typeface="Berlin Sans FB" panose="020E0602020502020306" pitchFamily="34" charset="0"/>
            </a:endParaRPr>
          </a:p>
        </p:txBody>
      </p:sp>
    </p:spTree>
    <p:extLst>
      <p:ext uri="{BB962C8B-B14F-4D97-AF65-F5344CB8AC3E}">
        <p14:creationId xmlns:p14="http://schemas.microsoft.com/office/powerpoint/2010/main" val="599986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1031966" y="1730360"/>
            <a:ext cx="10058400" cy="1631216"/>
          </a:xfrm>
          <a:prstGeom prst="rect">
            <a:avLst/>
          </a:prstGeom>
          <a:noFill/>
        </p:spPr>
        <p:txBody>
          <a:bodyPr wrap="square" rtlCol="0">
            <a:spAutoFit/>
          </a:bodyPr>
          <a:lstStyle/>
          <a:p>
            <a:pPr algn="ctr"/>
            <a:r>
              <a:rPr lang="pt-BR" sz="2000" dirty="0" smtClean="0"/>
              <a:t>Nos dias atuais sofremos do problema de sobrecarga de informação: há muitos dados, mas pouco tempo para consumi-los. O problema tratado é o problema da sobrecarga de jogos de vídeo games, diferentemente de filmes, jogos tomam uma boa parte do tempo de uma pessoa,  pois duram em média 20 ou 30 horas. Outros até mesmo 80 horas ou mais, ou seja, é um hobby que consome </a:t>
            </a:r>
            <a:r>
              <a:rPr lang="pt-BR" sz="2000" dirty="0" smtClean="0"/>
              <a:t>tempo</a:t>
            </a:r>
            <a:r>
              <a:rPr lang="pt-BR" sz="2000" dirty="0"/>
              <a:t>.</a:t>
            </a:r>
            <a:endParaRPr lang="pt-BR" sz="2000" dirty="0" smtClean="0"/>
          </a:p>
        </p:txBody>
      </p:sp>
      <p:sp>
        <p:nvSpPr>
          <p:cNvPr id="3" name="CaixaDeTexto 2"/>
          <p:cNvSpPr txBox="1"/>
          <p:nvPr/>
        </p:nvSpPr>
        <p:spPr>
          <a:xfrm>
            <a:off x="2857822" y="522513"/>
            <a:ext cx="6556603" cy="1077218"/>
          </a:xfrm>
          <a:prstGeom prst="rect">
            <a:avLst/>
          </a:prstGeom>
          <a:noFill/>
        </p:spPr>
        <p:txBody>
          <a:bodyPr wrap="none" rtlCol="0">
            <a:spAutoFit/>
          </a:bodyPr>
          <a:lstStyle/>
          <a:p>
            <a:pPr algn="ctr"/>
            <a:r>
              <a:rPr lang="pt-BR" sz="3200" b="1" dirty="0" smtClean="0">
                <a:latin typeface="Berlin Sans FB Demi" panose="020E0802020502020306" pitchFamily="34" charset="0"/>
              </a:rPr>
              <a:t>PROBLEMA?</a:t>
            </a:r>
          </a:p>
          <a:p>
            <a:pPr algn="ctr"/>
            <a:r>
              <a:rPr lang="pt-BR" sz="3200" b="1" dirty="0" smtClean="0">
                <a:latin typeface="Berlin Sans FB Demi" panose="020E0802020502020306" pitchFamily="34" charset="0"/>
              </a:rPr>
              <a:t>(SOBRECARGA DE INFORMAÇÃO)</a:t>
            </a:r>
            <a:endParaRPr lang="pt-BR" sz="3200" b="1" dirty="0">
              <a:latin typeface="Berlin Sans FB Demi" panose="020E0802020502020306" pitchFamily="34" charset="0"/>
            </a:endParaRPr>
          </a:p>
        </p:txBody>
      </p:sp>
      <p:pic>
        <p:nvPicPr>
          <p:cNvPr id="1026" name="Picture 2" descr="Imagem relaciona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2212" y="3773851"/>
            <a:ext cx="4657907" cy="2599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05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313509" y="1599731"/>
            <a:ext cx="11782697" cy="1569660"/>
          </a:xfrm>
          <a:prstGeom prst="rect">
            <a:avLst/>
          </a:prstGeom>
          <a:noFill/>
        </p:spPr>
        <p:txBody>
          <a:bodyPr wrap="square" rtlCol="0">
            <a:spAutoFit/>
          </a:bodyPr>
          <a:lstStyle/>
          <a:p>
            <a:pPr algn="ctr"/>
            <a:endParaRPr lang="pt-BR" sz="2400" dirty="0"/>
          </a:p>
          <a:p>
            <a:pPr algn="ctr"/>
            <a:r>
              <a:rPr lang="pt-BR" sz="2400" dirty="0" smtClean="0"/>
              <a:t>Tendo em vista que existem várias plataformas e vários gêneros, devemos então recomendar ao usuário jogos que se encaixam em seu perfil e que ele certamente irá gostar, usando como base as avaliações já cadastradas de usuários do sistema.</a:t>
            </a:r>
            <a:endParaRPr lang="pt-BR" sz="2400" dirty="0"/>
          </a:p>
        </p:txBody>
      </p:sp>
      <p:sp>
        <p:nvSpPr>
          <p:cNvPr id="3" name="CaixaDeTexto 2"/>
          <p:cNvSpPr txBox="1"/>
          <p:nvPr/>
        </p:nvSpPr>
        <p:spPr>
          <a:xfrm>
            <a:off x="2857822" y="522513"/>
            <a:ext cx="6556603" cy="1077218"/>
          </a:xfrm>
          <a:prstGeom prst="rect">
            <a:avLst/>
          </a:prstGeom>
          <a:noFill/>
        </p:spPr>
        <p:txBody>
          <a:bodyPr wrap="none" rtlCol="0">
            <a:spAutoFit/>
          </a:bodyPr>
          <a:lstStyle/>
          <a:p>
            <a:pPr algn="ctr"/>
            <a:r>
              <a:rPr lang="pt-BR" sz="3200" b="1" dirty="0" smtClean="0">
                <a:latin typeface="Berlin Sans FB Demi" panose="020E0802020502020306" pitchFamily="34" charset="0"/>
              </a:rPr>
              <a:t>PROBLEMA?</a:t>
            </a:r>
          </a:p>
          <a:p>
            <a:pPr algn="ctr"/>
            <a:r>
              <a:rPr lang="pt-BR" sz="3200" b="1" dirty="0" smtClean="0">
                <a:latin typeface="Berlin Sans FB Demi" panose="020E0802020502020306" pitchFamily="34" charset="0"/>
              </a:rPr>
              <a:t>(SOBRECARGA DE INFORMAÇÃO)</a:t>
            </a:r>
            <a:endParaRPr lang="pt-BR" sz="3200" b="1" dirty="0">
              <a:latin typeface="Berlin Sans FB Demi" panose="020E0802020502020306" pitchFamily="34" charset="0"/>
            </a:endParaRPr>
          </a:p>
        </p:txBody>
      </p:sp>
      <p:pic>
        <p:nvPicPr>
          <p:cNvPr id="2050" name="Picture 2" descr="Resultado de imagem para genero de video ga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600" y="4137071"/>
            <a:ext cx="2098629" cy="20986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m para genero de video ga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09" y="3441699"/>
            <a:ext cx="2251211" cy="22512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ultado de imagem para genero de video gam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3473" y="3441699"/>
            <a:ext cx="2251210" cy="22512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m para Os mais famosos jogos de ps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399" y="4137071"/>
            <a:ext cx="2098629" cy="209862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esultado de imagem para Os mais famosos jogos de ps4 futebo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37791" y="3441700"/>
            <a:ext cx="2015672" cy="201567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esultado de imagem para Os mais famosos jogos de ps4 lut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30821" y="4137071"/>
            <a:ext cx="2098629" cy="209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709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638628" y="1575066"/>
            <a:ext cx="10769599" cy="1569660"/>
          </a:xfrm>
          <a:prstGeom prst="rect">
            <a:avLst/>
          </a:prstGeom>
          <a:noFill/>
        </p:spPr>
        <p:txBody>
          <a:bodyPr wrap="square" rtlCol="0">
            <a:spAutoFit/>
          </a:bodyPr>
          <a:lstStyle/>
          <a:p>
            <a:pPr algn="ctr"/>
            <a:r>
              <a:rPr lang="pt-BR" sz="2400" dirty="0" smtClean="0"/>
              <a:t>Um sistema de recomendação de jogos é a solução para esta problemática. Tomando como base usuários já existentes dentro do sistema conseguimos inferir se certo jogo é relevante ou não para o nosso usuário dado os seus parâmetros de entrada, ou seja, as suas avaliações, as coisas que ele gosta e que ele não gosta.</a:t>
            </a:r>
            <a:endParaRPr lang="pt-BR" sz="2400" dirty="0"/>
          </a:p>
        </p:txBody>
      </p:sp>
      <p:sp>
        <p:nvSpPr>
          <p:cNvPr id="3" name="CaixaDeTexto 2"/>
          <p:cNvSpPr txBox="1"/>
          <p:nvPr/>
        </p:nvSpPr>
        <p:spPr>
          <a:xfrm>
            <a:off x="3089091" y="497848"/>
            <a:ext cx="6239209" cy="1077218"/>
          </a:xfrm>
          <a:prstGeom prst="rect">
            <a:avLst/>
          </a:prstGeom>
          <a:noFill/>
        </p:spPr>
        <p:txBody>
          <a:bodyPr wrap="none" rtlCol="0">
            <a:spAutoFit/>
          </a:bodyPr>
          <a:lstStyle/>
          <a:p>
            <a:pPr algn="ctr"/>
            <a:r>
              <a:rPr lang="pt-BR" sz="3200" b="1" dirty="0" smtClean="0">
                <a:latin typeface="Berlin Sans FB Demi" panose="020E0802020502020306" pitchFamily="34" charset="0"/>
              </a:rPr>
              <a:t>SOLUÇÃO PARA O PROBLEMA</a:t>
            </a:r>
          </a:p>
          <a:p>
            <a:pPr algn="ctr"/>
            <a:r>
              <a:rPr lang="pt-BR" sz="3200" b="1" dirty="0" smtClean="0">
                <a:latin typeface="Berlin Sans FB Demi" panose="020E0802020502020306" pitchFamily="34" charset="0"/>
              </a:rPr>
              <a:t>(SISTEMA DE RECOMENDAÇÃO)</a:t>
            </a:r>
            <a:endParaRPr lang="pt-BR" sz="3200" b="1" dirty="0">
              <a:latin typeface="Berlin Sans FB Demi" panose="020E0802020502020306" pitchFamily="34" charset="0"/>
            </a:endParaRPr>
          </a:p>
        </p:txBody>
      </p:sp>
      <p:pic>
        <p:nvPicPr>
          <p:cNvPr id="3074" name="Picture 2" descr="Resultado de imagem para Pensando em jog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314" y="3499931"/>
            <a:ext cx="2532228" cy="310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133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3638016" y="521062"/>
            <a:ext cx="5373586" cy="1077218"/>
          </a:xfrm>
          <a:prstGeom prst="rect">
            <a:avLst/>
          </a:prstGeom>
          <a:noFill/>
        </p:spPr>
        <p:txBody>
          <a:bodyPr wrap="none" rtlCol="0">
            <a:spAutoFit/>
          </a:bodyPr>
          <a:lstStyle/>
          <a:p>
            <a:pPr algn="ctr"/>
            <a:r>
              <a:rPr lang="pt-BR" sz="3200" b="1" dirty="0" smtClean="0">
                <a:latin typeface="Berlin Sans FB Demi" panose="020E0802020502020306" pitchFamily="34" charset="0"/>
              </a:rPr>
              <a:t>MÉTRICA DE SIMILARIDADE</a:t>
            </a:r>
          </a:p>
          <a:p>
            <a:pPr algn="ctr"/>
            <a:r>
              <a:rPr lang="pt-BR" sz="3200" b="1" dirty="0" smtClean="0">
                <a:latin typeface="Berlin Sans FB Demi" panose="020E0802020502020306" pitchFamily="34" charset="0"/>
              </a:rPr>
              <a:t>(QUAL USAR?)</a:t>
            </a:r>
            <a:endParaRPr lang="pt-BR" sz="3200" b="1" dirty="0">
              <a:latin typeface="Berlin Sans FB Demi" panose="020E0802020502020306" pitchFamily="34" charset="0"/>
            </a:endParaRPr>
          </a:p>
        </p:txBody>
      </p:sp>
      <p:sp>
        <p:nvSpPr>
          <p:cNvPr id="3" name="CaixaDeTexto 2"/>
          <p:cNvSpPr txBox="1"/>
          <p:nvPr/>
        </p:nvSpPr>
        <p:spPr>
          <a:xfrm>
            <a:off x="961778" y="1833412"/>
            <a:ext cx="10726057" cy="1200329"/>
          </a:xfrm>
          <a:prstGeom prst="rect">
            <a:avLst/>
          </a:prstGeom>
          <a:noFill/>
        </p:spPr>
        <p:txBody>
          <a:bodyPr wrap="square" rtlCol="0">
            <a:spAutoFit/>
          </a:bodyPr>
          <a:lstStyle/>
          <a:p>
            <a:pPr algn="ctr"/>
            <a:r>
              <a:rPr lang="pt-BR" sz="2400" b="1" dirty="0" smtClean="0"/>
              <a:t>- </a:t>
            </a:r>
            <a:r>
              <a:rPr lang="pt-BR" sz="2400" dirty="0" smtClean="0"/>
              <a:t>Pearson </a:t>
            </a:r>
            <a:r>
              <a:rPr lang="pt-BR" sz="2400" dirty="0" smtClean="0"/>
              <a:t>não se adequou ao nosso problema</a:t>
            </a:r>
          </a:p>
          <a:p>
            <a:pPr marL="342900" indent="-342900" algn="ctr">
              <a:buFontTx/>
              <a:buChar char="-"/>
            </a:pPr>
            <a:r>
              <a:rPr lang="pt-BR" sz="2400" dirty="0" smtClean="0"/>
              <a:t>Manhattan </a:t>
            </a:r>
            <a:r>
              <a:rPr lang="pt-BR" sz="2400" dirty="0" smtClean="0"/>
              <a:t>e Euclides tiveram resultados </a:t>
            </a:r>
            <a:r>
              <a:rPr lang="pt-BR" sz="2400" dirty="0" smtClean="0"/>
              <a:t>satisfatórios</a:t>
            </a:r>
          </a:p>
          <a:p>
            <a:pPr algn="ctr"/>
            <a:r>
              <a:rPr lang="pt-BR" sz="2400" b="1" dirty="0">
                <a:solidFill>
                  <a:srgbClr val="FF0000"/>
                </a:solidFill>
              </a:rPr>
              <a:t>- Cosseno é o ideal pois os dados são </a:t>
            </a:r>
            <a:r>
              <a:rPr lang="pt-BR" sz="2400" b="1" dirty="0" smtClean="0">
                <a:solidFill>
                  <a:srgbClr val="FF0000"/>
                </a:solidFill>
              </a:rPr>
              <a:t>esparsos</a:t>
            </a:r>
            <a:endParaRPr lang="pt-BR" sz="2400" b="1" dirty="0">
              <a:solidFill>
                <a:srgbClr val="FF0000"/>
              </a:solidFill>
            </a:endParaRPr>
          </a:p>
        </p:txBody>
      </p:sp>
      <p:pic>
        <p:nvPicPr>
          <p:cNvPr id="7" name="Imagem 6"/>
          <p:cNvPicPr>
            <a:picLocks noChangeAspect="1"/>
          </p:cNvPicPr>
          <p:nvPr/>
        </p:nvPicPr>
        <p:blipFill>
          <a:blip r:embed="rId2"/>
          <a:stretch>
            <a:fillRect/>
          </a:stretch>
        </p:blipFill>
        <p:spPr>
          <a:xfrm>
            <a:off x="4124171" y="3801293"/>
            <a:ext cx="4066242" cy="1366258"/>
          </a:xfrm>
          <a:prstGeom prst="rect">
            <a:avLst/>
          </a:prstGeom>
        </p:spPr>
      </p:pic>
    </p:spTree>
    <p:extLst>
      <p:ext uri="{BB962C8B-B14F-4D97-AF65-F5344CB8AC3E}">
        <p14:creationId xmlns:p14="http://schemas.microsoft.com/office/powerpoint/2010/main" val="369758474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1042</TotalTime>
  <Words>243</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5</vt:i4>
      </vt:variant>
    </vt:vector>
  </HeadingPairs>
  <TitlesOfParts>
    <vt:vector size="11" baseType="lpstr">
      <vt:lpstr>Arial</vt:lpstr>
      <vt:lpstr>Berlin Sans FB</vt:lpstr>
      <vt:lpstr>Berlin Sans FB Demi</vt:lpstr>
      <vt:lpstr>Calibri</vt:lpstr>
      <vt:lpstr>Calibri Light</vt:lpstr>
      <vt:lpstr>Tema do Office</vt:lpstr>
      <vt:lpstr>RecGame:  Sistema de Recomendação para Jogos</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Luiz Felipe</dc:creator>
  <cp:lastModifiedBy>Luiz Felipe</cp:lastModifiedBy>
  <cp:revision>14</cp:revision>
  <dcterms:created xsi:type="dcterms:W3CDTF">2019-09-24T18:10:05Z</dcterms:created>
  <dcterms:modified xsi:type="dcterms:W3CDTF">2019-10-01T01:10:46Z</dcterms:modified>
</cp:coreProperties>
</file>