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60" r:id="rId5"/>
    <p:sldId id="263" r:id="rId6"/>
    <p:sldId id="265" r:id="rId7"/>
    <p:sldId id="267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02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1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71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310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3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49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2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36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57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29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54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00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5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13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D2DC7-37D1-49C2-830E-1976EF517EC5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25ACC4-3AC2-458C-8260-94C9EBCBB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12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CE767-421A-44AF-AB82-0797E7D30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Sensor de Gás GLP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49C862-14ED-4CEE-8BC0-E06F1B3EA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Características, Tecnologias e Aplicações</a:t>
            </a:r>
          </a:p>
        </p:txBody>
      </p:sp>
      <p:pic>
        <p:nvPicPr>
          <p:cNvPr id="1026" name="Picture 2" descr="Catálogo de Cursos do IFSP">
            <a:extLst>
              <a:ext uri="{FF2B5EF4-FFF2-40B4-BE49-F238E27FC236}">
                <a16:creationId xmlns:a16="http://schemas.microsoft.com/office/drawing/2014/main" id="{219DD592-58E0-4037-82A0-7326C6EBF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647" y="267387"/>
            <a:ext cx="1137694" cy="1317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7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49BE4-2CBE-4CD3-83BE-BA1D8EF6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D1FB5-B2FF-44C8-8FED-9BE036FF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Sensores de Gás GLP desempenham um papel vital na prevenção de acidentes;</a:t>
            </a:r>
          </a:p>
          <a:p>
            <a:pPr algn="just"/>
            <a:r>
              <a:rPr lang="pt-BR" dirty="0"/>
              <a:t>Seu uso em sistemas inteligentes torna as casas e edifícios mais seguros e eficientes;</a:t>
            </a:r>
          </a:p>
          <a:p>
            <a:pPr algn="just"/>
            <a:r>
              <a:rPr lang="pt-BR" dirty="0"/>
              <a:t>Com a evolução da </a:t>
            </a:r>
            <a:r>
              <a:rPr lang="pt-BR" dirty="0" err="1"/>
              <a:t>IoT</a:t>
            </a:r>
            <a:r>
              <a:rPr lang="pt-BR" dirty="0"/>
              <a:t>, novas tecnologias emergem para tornar esses sensores ainda mais precisos e acessíveis.</a:t>
            </a:r>
          </a:p>
        </p:txBody>
      </p:sp>
      <p:pic>
        <p:nvPicPr>
          <p:cNvPr id="4" name="Picture 2" descr="Catálogo de Cursos do IFSP">
            <a:extLst>
              <a:ext uri="{FF2B5EF4-FFF2-40B4-BE49-F238E27FC236}">
                <a16:creationId xmlns:a16="http://schemas.microsoft.com/office/drawing/2014/main" id="{3B3959DF-D14E-4C38-8105-97DFB568E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647" y="267387"/>
            <a:ext cx="1137694" cy="1317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8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DC259-1841-4868-8BE6-73DC9E44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Realizado por: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DC6E6E-C835-4509-8578-5BD7411E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Edenilson</a:t>
            </a:r>
            <a:r>
              <a:rPr lang="pt-BR" dirty="0"/>
              <a:t> Sant’Anna dos Santos;</a:t>
            </a:r>
          </a:p>
          <a:p>
            <a:r>
              <a:rPr lang="pt-BR" dirty="0"/>
              <a:t>Guilherme Barbosa Oliveira;</a:t>
            </a:r>
          </a:p>
          <a:p>
            <a:r>
              <a:rPr lang="pt-BR" dirty="0" err="1"/>
              <a:t>Hadilton</a:t>
            </a:r>
            <a:r>
              <a:rPr lang="pt-BR" dirty="0"/>
              <a:t> de Oliveira </a:t>
            </a:r>
            <a:r>
              <a:rPr lang="pt-BR" dirty="0" err="1"/>
              <a:t>Savi</a:t>
            </a:r>
            <a:r>
              <a:rPr lang="pt-BR" dirty="0"/>
              <a:t>;</a:t>
            </a:r>
          </a:p>
          <a:p>
            <a:r>
              <a:rPr lang="pt-BR" dirty="0"/>
              <a:t>Luiz Gustavo Guimarães da Silva Santos.</a:t>
            </a:r>
          </a:p>
          <a:p>
            <a:endParaRPr lang="pt-BR" dirty="0"/>
          </a:p>
        </p:txBody>
      </p:sp>
      <p:pic>
        <p:nvPicPr>
          <p:cNvPr id="4" name="Picture 2" descr="Catálogo de Cursos do IFSP">
            <a:extLst>
              <a:ext uri="{FF2B5EF4-FFF2-40B4-BE49-F238E27FC236}">
                <a16:creationId xmlns:a16="http://schemas.microsoft.com/office/drawing/2014/main" id="{E58A14A5-3962-4FE2-8DC8-90AD27D5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647" y="267387"/>
            <a:ext cx="1137694" cy="1317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1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5C5AB-FD18-4A80-B319-1292DCF0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598CBB-2A81-4582-8D54-E9C43DDC3F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/>
              <a:t>Dispositivos essenciais para a detecção de vazamentos de gás em ambientes industriais, residenciais e comerciais;</a:t>
            </a:r>
          </a:p>
          <a:p>
            <a:pPr algn="just"/>
            <a:r>
              <a:rPr lang="pt-BR" dirty="0"/>
              <a:t>Garante uma segurança para evitar explosões e intoxicações, tendo a integridade de pessoas e patrimônios.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AAA341-B114-402F-A47D-0AE2B884D3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BR" dirty="0"/>
              <a:t>O tipo de grandeza a ser medida é a concentração de gás inflamável no ambiente;</a:t>
            </a:r>
          </a:p>
          <a:p>
            <a:pPr algn="just"/>
            <a:r>
              <a:rPr lang="pt-BR" dirty="0"/>
              <a:t>Geralmente feita em </a:t>
            </a:r>
            <a:r>
              <a:rPr lang="pt-BR" b="1" dirty="0"/>
              <a:t>partes por milhão (</a:t>
            </a:r>
            <a:r>
              <a:rPr lang="pt-BR" b="1" dirty="0" err="1"/>
              <a:t>ppm</a:t>
            </a:r>
            <a:r>
              <a:rPr lang="pt-BR" b="1" dirty="0"/>
              <a:t>) </a:t>
            </a:r>
            <a:r>
              <a:rPr lang="pt-BR" dirty="0"/>
              <a:t>ou em </a:t>
            </a:r>
            <a:r>
              <a:rPr lang="pt-BR" b="1" dirty="0"/>
              <a:t>percentual do Limite Inferior de Explosividade (LEL)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Quando a concentração atinge um nível perigoso, o sensor ativa alertas ou sistemas de ventilação para mitigar o risco.</a:t>
            </a:r>
          </a:p>
          <a:p>
            <a:endParaRPr lang="pt-BR" dirty="0"/>
          </a:p>
        </p:txBody>
      </p:sp>
      <p:pic>
        <p:nvPicPr>
          <p:cNvPr id="5" name="Picture 2" descr="Catálogo de Cursos do IFSP">
            <a:extLst>
              <a:ext uri="{FF2B5EF4-FFF2-40B4-BE49-F238E27FC236}">
                <a16:creationId xmlns:a16="http://schemas.microsoft.com/office/drawing/2014/main" id="{BF085217-2D2A-4636-A857-511DF677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647" y="267387"/>
            <a:ext cx="1137694" cy="1317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2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9A84-0CC0-436B-83B2-94016636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CC9DD-978B-4336-8C86-C90DFB87F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Detecção rápida e precisa de gás GLP;</a:t>
            </a:r>
          </a:p>
          <a:p>
            <a:r>
              <a:rPr lang="pt-BR" dirty="0"/>
              <a:t>Alta sensibilidade a mistura de propano e butano;</a:t>
            </a:r>
          </a:p>
          <a:p>
            <a:r>
              <a:rPr lang="pt-BR" dirty="0"/>
              <a:t>Integração fácil com microcontroladores (Arduino, ESP32, etc.);</a:t>
            </a:r>
          </a:p>
          <a:p>
            <a:r>
              <a:rPr lang="pt-BR" dirty="0"/>
              <a:t>Vida útil longa e baixo consumo de energia.</a:t>
            </a:r>
          </a:p>
        </p:txBody>
      </p:sp>
      <p:pic>
        <p:nvPicPr>
          <p:cNvPr id="4" name="Picture 2" descr="Catálogo de Cursos do IFSP">
            <a:extLst>
              <a:ext uri="{FF2B5EF4-FFF2-40B4-BE49-F238E27FC236}">
                <a16:creationId xmlns:a16="http://schemas.microsoft.com/office/drawing/2014/main" id="{161F689C-BD7A-43FC-866F-526ED0E0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647" y="267387"/>
            <a:ext cx="1137694" cy="1317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1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8A5C2-58F6-487E-82B0-9C6985F4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em </a:t>
            </a:r>
            <a:r>
              <a:rPr lang="pt-BR" dirty="0" err="1"/>
              <a:t>IoT</a:t>
            </a:r>
            <a:r>
              <a:rPr lang="pt-BR" dirty="0"/>
              <a:t>, </a:t>
            </a:r>
            <a:r>
              <a:rPr lang="pt-BR" dirty="0" err="1"/>
              <a:t>Smart</a:t>
            </a:r>
            <a:r>
              <a:rPr lang="pt-BR" dirty="0"/>
              <a:t> Home e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Building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77376-116F-4211-8F3B-C6C420DB9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Smart</a:t>
            </a:r>
            <a:r>
              <a:rPr lang="pt-BR" dirty="0"/>
              <a:t> Homes: Integração com assistentes virtuais para notificarem os usuários via smartphone;</a:t>
            </a:r>
          </a:p>
          <a:p>
            <a:pPr algn="just"/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Buildings</a:t>
            </a:r>
            <a:r>
              <a:rPr lang="pt-BR" dirty="0"/>
              <a:t>: Sistemas de ventilação automatizados que acionam exaustores ao detectar vazamento;</a:t>
            </a:r>
          </a:p>
          <a:p>
            <a:pPr algn="just"/>
            <a:r>
              <a:rPr lang="pt-BR" dirty="0"/>
              <a:t>Indústria e Comércio: Monitoramento em tempo real de vazamento em fábricas e cozinhas industriais.</a:t>
            </a:r>
          </a:p>
        </p:txBody>
      </p:sp>
      <p:pic>
        <p:nvPicPr>
          <p:cNvPr id="4" name="Picture 2" descr="Catálogo de Cursos do IFSP">
            <a:extLst>
              <a:ext uri="{FF2B5EF4-FFF2-40B4-BE49-F238E27FC236}">
                <a16:creationId xmlns:a16="http://schemas.microsoft.com/office/drawing/2014/main" id="{557CC9E3-FBC3-47C6-A641-EDA0FF9D2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647" y="267387"/>
            <a:ext cx="1137694" cy="1317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6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2C469-0FB2-44FC-92ED-0A9A1450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42682"/>
            <a:ext cx="8596667" cy="622592"/>
          </a:xfrm>
        </p:spPr>
        <p:txBody>
          <a:bodyPr>
            <a:noAutofit/>
          </a:bodyPr>
          <a:lstStyle/>
          <a:p>
            <a:r>
              <a:rPr lang="pt-BR" sz="3600" dirty="0"/>
              <a:t>Sensor de Gás com Arduino com Código</a:t>
            </a:r>
          </a:p>
        </p:txBody>
      </p:sp>
      <p:pic>
        <p:nvPicPr>
          <p:cNvPr id="5" name="Picture 2" descr="Catálogo de Cursos do IFSP">
            <a:extLst>
              <a:ext uri="{FF2B5EF4-FFF2-40B4-BE49-F238E27FC236}">
                <a16:creationId xmlns:a16="http://schemas.microsoft.com/office/drawing/2014/main" id="{E56E9A56-E4D3-43A2-AC90-2D8E0517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647" y="267387"/>
            <a:ext cx="1137694" cy="1317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G-20250319-WA0621.jpg">
            <a:extLst>
              <a:ext uri="{FF2B5EF4-FFF2-40B4-BE49-F238E27FC236}">
                <a16:creationId xmlns:a16="http://schemas.microsoft.com/office/drawing/2014/main" id="{52C12CEB-B86A-4670-81FD-BBD6F1AFF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663" y="1908641"/>
            <a:ext cx="7654205" cy="3040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92E3A0-29A9-492F-89D0-2C1907FC7A81}"/>
              </a:ext>
            </a:extLst>
          </p:cNvPr>
          <p:cNvSpPr txBox="1"/>
          <p:nvPr/>
        </p:nvSpPr>
        <p:spPr>
          <a:xfrm>
            <a:off x="8993407" y="504579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Os autores.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92E519-4BC4-4512-8088-D578855828E9}"/>
              </a:ext>
            </a:extLst>
          </p:cNvPr>
          <p:cNvSpPr/>
          <p:nvPr/>
        </p:nvSpPr>
        <p:spPr>
          <a:xfrm>
            <a:off x="447738" y="1584717"/>
            <a:ext cx="32598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// C++ </a:t>
            </a:r>
            <a:r>
              <a:rPr lang="pt-BR" sz="1200" b="1" dirty="0" err="1"/>
              <a:t>code</a:t>
            </a:r>
            <a:endParaRPr lang="pt-BR" sz="1200" b="1" dirty="0"/>
          </a:p>
          <a:p>
            <a:r>
              <a:rPr lang="pt-BR" sz="1200" b="1" dirty="0"/>
              <a:t>//</a:t>
            </a:r>
          </a:p>
          <a:p>
            <a:r>
              <a:rPr lang="pt-BR" sz="1200" b="1" dirty="0" err="1"/>
              <a:t>void</a:t>
            </a:r>
            <a:r>
              <a:rPr lang="pt-BR" sz="1200" b="1" dirty="0"/>
              <a:t> setup()</a:t>
            </a:r>
          </a:p>
          <a:p>
            <a:r>
              <a:rPr lang="pt-BR" sz="1200" b="1" dirty="0"/>
              <a:t>{</a:t>
            </a:r>
          </a:p>
          <a:p>
            <a:r>
              <a:rPr lang="pt-BR" sz="1200" b="1" dirty="0"/>
              <a:t>  </a:t>
            </a:r>
            <a:r>
              <a:rPr lang="pt-BR" sz="1200" b="1" dirty="0" err="1"/>
              <a:t>Serial.begin</a:t>
            </a:r>
            <a:r>
              <a:rPr lang="pt-BR" sz="1200" b="1" dirty="0"/>
              <a:t>(9600);</a:t>
            </a:r>
          </a:p>
          <a:p>
            <a:r>
              <a:rPr lang="pt-BR" sz="1200" b="1" dirty="0"/>
              <a:t>}</a:t>
            </a:r>
          </a:p>
          <a:p>
            <a:endParaRPr lang="pt-BR" sz="1200" b="1" dirty="0"/>
          </a:p>
          <a:p>
            <a:r>
              <a:rPr lang="pt-BR" sz="1200" b="1" dirty="0" err="1"/>
              <a:t>void</a:t>
            </a:r>
            <a:r>
              <a:rPr lang="pt-BR" sz="1200" b="1" dirty="0"/>
              <a:t> loop()</a:t>
            </a:r>
          </a:p>
          <a:p>
            <a:r>
              <a:rPr lang="pt-BR" sz="1200" b="1" dirty="0"/>
              <a:t>{</a:t>
            </a:r>
          </a:p>
          <a:p>
            <a:r>
              <a:rPr lang="pt-BR" sz="1200" b="1" dirty="0"/>
              <a:t>    </a:t>
            </a:r>
            <a:r>
              <a:rPr lang="pt-BR" sz="1200" b="1" dirty="0" err="1"/>
              <a:t>int</a:t>
            </a:r>
            <a:r>
              <a:rPr lang="pt-BR" sz="1200" b="1" dirty="0"/>
              <a:t> valor = </a:t>
            </a:r>
            <a:r>
              <a:rPr lang="pt-BR" sz="1200" b="1" dirty="0" err="1"/>
              <a:t>analogRead</a:t>
            </a:r>
            <a:r>
              <a:rPr lang="pt-BR" sz="1200" b="1" dirty="0"/>
              <a:t> (A0);</a:t>
            </a:r>
          </a:p>
          <a:p>
            <a:r>
              <a:rPr lang="pt-BR" sz="1200" b="1" dirty="0"/>
              <a:t>  </a:t>
            </a:r>
            <a:r>
              <a:rPr lang="pt-BR" sz="1200" b="1" dirty="0" err="1"/>
              <a:t>if</a:t>
            </a:r>
            <a:r>
              <a:rPr lang="pt-BR" sz="1200" b="1" dirty="0"/>
              <a:t>(valor &gt;= 970 &amp;&amp; valor &lt; 1000){</a:t>
            </a:r>
          </a:p>
          <a:p>
            <a:r>
              <a:rPr lang="pt-BR" sz="1200" b="1" dirty="0"/>
              <a:t>    </a:t>
            </a:r>
            <a:r>
              <a:rPr lang="pt-BR" sz="1200" b="1" dirty="0" err="1"/>
              <a:t>tone</a:t>
            </a:r>
            <a:r>
              <a:rPr lang="pt-BR" sz="1200" b="1" dirty="0"/>
              <a:t>(6,1000);</a:t>
            </a:r>
          </a:p>
          <a:p>
            <a:r>
              <a:rPr lang="pt-BR" sz="1200" b="1" dirty="0"/>
              <a:t>    </a:t>
            </a:r>
            <a:r>
              <a:rPr lang="pt-BR" sz="1200" b="1" dirty="0" err="1"/>
              <a:t>delay</a:t>
            </a:r>
            <a:r>
              <a:rPr lang="pt-BR" sz="1200" b="1" dirty="0"/>
              <a:t>(1000);</a:t>
            </a:r>
          </a:p>
          <a:p>
            <a:r>
              <a:rPr lang="pt-BR" sz="1200" b="1" dirty="0"/>
              <a:t>    </a:t>
            </a:r>
            <a:r>
              <a:rPr lang="pt-BR" sz="1200" b="1" dirty="0" err="1"/>
              <a:t>noTone</a:t>
            </a:r>
            <a:r>
              <a:rPr lang="pt-BR" sz="1200" b="1" dirty="0"/>
              <a:t>(6);</a:t>
            </a:r>
          </a:p>
          <a:p>
            <a:r>
              <a:rPr lang="pt-BR" sz="1200" b="1" dirty="0"/>
              <a:t>    </a:t>
            </a:r>
            <a:r>
              <a:rPr lang="pt-BR" sz="1200" b="1" dirty="0" err="1"/>
              <a:t>delay</a:t>
            </a:r>
            <a:r>
              <a:rPr lang="pt-BR" sz="1200" b="1" dirty="0"/>
              <a:t>(500);</a:t>
            </a:r>
          </a:p>
          <a:p>
            <a:r>
              <a:rPr lang="pt-BR" sz="1200" b="1" dirty="0"/>
              <a:t>    }</a:t>
            </a:r>
            <a:r>
              <a:rPr lang="pt-BR" sz="1200" b="1" dirty="0" err="1"/>
              <a:t>else</a:t>
            </a:r>
            <a:r>
              <a:rPr lang="pt-BR" sz="1200" b="1" dirty="0"/>
              <a:t> </a:t>
            </a:r>
            <a:r>
              <a:rPr lang="pt-BR" sz="1200" b="1" dirty="0" err="1"/>
              <a:t>if</a:t>
            </a:r>
            <a:r>
              <a:rPr lang="pt-BR" sz="1200" b="1" dirty="0"/>
              <a:t>(valor &gt;= 1000){</a:t>
            </a:r>
          </a:p>
          <a:p>
            <a:r>
              <a:rPr lang="pt-BR" sz="1200" b="1" dirty="0"/>
              <a:t>    </a:t>
            </a:r>
            <a:r>
              <a:rPr lang="pt-BR" sz="1200" b="1" dirty="0" err="1"/>
              <a:t>tone</a:t>
            </a:r>
            <a:r>
              <a:rPr lang="pt-BR" sz="1200" b="1" dirty="0"/>
              <a:t>(6,2000);</a:t>
            </a:r>
          </a:p>
          <a:p>
            <a:r>
              <a:rPr lang="pt-BR" sz="1200" b="1" dirty="0"/>
              <a:t>    </a:t>
            </a:r>
            <a:r>
              <a:rPr lang="pt-BR" sz="1200" b="1" dirty="0" err="1"/>
              <a:t>delay</a:t>
            </a:r>
            <a:r>
              <a:rPr lang="pt-BR" sz="1200" b="1" dirty="0"/>
              <a:t>(1000);</a:t>
            </a:r>
          </a:p>
          <a:p>
            <a:r>
              <a:rPr lang="pt-BR" sz="1200" b="1" dirty="0"/>
              <a:t>    </a:t>
            </a:r>
            <a:r>
              <a:rPr lang="pt-BR" sz="1200" b="1" dirty="0" err="1"/>
              <a:t>noTone</a:t>
            </a:r>
            <a:r>
              <a:rPr lang="pt-BR" sz="1200" b="1" dirty="0"/>
              <a:t>(6);</a:t>
            </a:r>
          </a:p>
          <a:p>
            <a:r>
              <a:rPr lang="pt-BR" sz="1200" b="1" dirty="0"/>
              <a:t>    </a:t>
            </a:r>
            <a:r>
              <a:rPr lang="pt-BR" sz="1200" b="1" dirty="0" err="1"/>
              <a:t>delay</a:t>
            </a:r>
            <a:r>
              <a:rPr lang="pt-BR" sz="1200" b="1" dirty="0"/>
              <a:t>(500);</a:t>
            </a:r>
          </a:p>
          <a:p>
            <a:r>
              <a:rPr lang="pt-BR" sz="1200" b="1" dirty="0"/>
              <a:t>    } </a:t>
            </a:r>
            <a:r>
              <a:rPr lang="pt-BR" sz="1200" b="1" dirty="0" err="1"/>
              <a:t>else</a:t>
            </a:r>
            <a:r>
              <a:rPr lang="pt-BR" sz="1200" b="1" dirty="0"/>
              <a:t>{</a:t>
            </a:r>
          </a:p>
          <a:p>
            <a:r>
              <a:rPr lang="pt-BR" sz="1200" b="1" dirty="0"/>
              <a:t>    </a:t>
            </a:r>
            <a:r>
              <a:rPr lang="pt-BR" sz="1200" b="1" dirty="0" err="1"/>
              <a:t>noTone</a:t>
            </a:r>
            <a:r>
              <a:rPr lang="pt-BR" sz="1200" b="1" dirty="0"/>
              <a:t>(6);</a:t>
            </a:r>
          </a:p>
          <a:p>
            <a:r>
              <a:rPr lang="pt-BR" sz="1200" b="1" dirty="0"/>
              <a:t>    }</a:t>
            </a:r>
          </a:p>
          <a:p>
            <a:r>
              <a:rPr lang="pt-BR" sz="1200" b="1" dirty="0"/>
              <a:t>    </a:t>
            </a:r>
            <a:r>
              <a:rPr lang="pt-BR" sz="1200" b="1" dirty="0" err="1"/>
              <a:t>Serial.println</a:t>
            </a:r>
            <a:r>
              <a:rPr lang="pt-BR" sz="1200" b="1" dirty="0"/>
              <a:t>(valor);</a:t>
            </a:r>
          </a:p>
          <a:p>
            <a:r>
              <a:rPr lang="pt-BR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tálogo de Cursos do IFSP">
            <a:extLst>
              <a:ext uri="{FF2B5EF4-FFF2-40B4-BE49-F238E27FC236}">
                <a16:creationId xmlns:a16="http://schemas.microsoft.com/office/drawing/2014/main" id="{E56E9A56-E4D3-43A2-AC90-2D8E0517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647" y="267387"/>
            <a:ext cx="1137694" cy="1317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Screenshot_20250321-114343.png">
            <a:extLst>
              <a:ext uri="{FF2B5EF4-FFF2-40B4-BE49-F238E27FC236}">
                <a16:creationId xmlns:a16="http://schemas.microsoft.com/office/drawing/2014/main" id="{42256580-E898-4C93-B24D-AE200EAE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68" y="744351"/>
            <a:ext cx="5645240" cy="2616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1EC50BD-AF9B-48A7-92D1-D29EE9CEB2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2" t="24193" r="49854" b="42288"/>
          <a:stretch/>
        </p:blipFill>
        <p:spPr>
          <a:xfrm>
            <a:off x="581641" y="3814947"/>
            <a:ext cx="5741581" cy="2298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36EFFA6-5B66-4130-B01D-58049EEB62E8}"/>
              </a:ext>
            </a:extLst>
          </p:cNvPr>
          <p:cNvSpPr txBox="1"/>
          <p:nvPr/>
        </p:nvSpPr>
        <p:spPr>
          <a:xfrm>
            <a:off x="581641" y="621997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Os autores.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9A1673-E6B5-4213-8E6D-8F2B4B917CE0}"/>
              </a:ext>
            </a:extLst>
          </p:cNvPr>
          <p:cNvSpPr txBox="1"/>
          <p:nvPr/>
        </p:nvSpPr>
        <p:spPr>
          <a:xfrm>
            <a:off x="7074847" y="349747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Os autores.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EC4CA1B-1AA0-42C5-8EBB-5ECCE4A7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4596" y="1493962"/>
            <a:ext cx="3915933" cy="1116956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Vista</a:t>
            </a:r>
            <a:br>
              <a:rPr lang="pt-BR" sz="3600" dirty="0"/>
            </a:br>
            <a:r>
              <a:rPr lang="pt-BR" sz="3600" dirty="0"/>
              <a:t>Esquemática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0880899-02B8-4613-9515-551A1288BD44}"/>
              </a:ext>
            </a:extLst>
          </p:cNvPr>
          <p:cNvSpPr txBox="1">
            <a:spLocks/>
          </p:cNvSpPr>
          <p:nvPr/>
        </p:nvSpPr>
        <p:spPr>
          <a:xfrm>
            <a:off x="6168610" y="4405820"/>
            <a:ext cx="3915933" cy="1116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/>
              <a:t>Lista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35158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DDD24-8FF6-48FF-8821-F949F20E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 na Fabricação do Sensor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42684-A75E-4BA6-AEF8-E347E961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Sensores de óxido de metal semicondutor (MOS): Funcionam através da alteração da resistência elétrica quando expostos ao gás GLP;</a:t>
            </a:r>
          </a:p>
          <a:p>
            <a:pPr algn="just"/>
            <a:r>
              <a:rPr lang="pt-BR" dirty="0"/>
              <a:t>Sensores eletroquímicos: Usam reações químicas para gerar uma corrente elétrica proporcional à concentração de gás;</a:t>
            </a:r>
          </a:p>
          <a:p>
            <a:pPr algn="just"/>
            <a:r>
              <a:rPr lang="pt-BR" dirty="0"/>
              <a:t>Sensores catalíticos: Baseiam-se na oxidação catalítico do gás, alterando a resistência do sensor.</a:t>
            </a:r>
          </a:p>
        </p:txBody>
      </p:sp>
      <p:pic>
        <p:nvPicPr>
          <p:cNvPr id="4" name="Picture 2" descr="Catálogo de Cursos do IFSP">
            <a:extLst>
              <a:ext uri="{FF2B5EF4-FFF2-40B4-BE49-F238E27FC236}">
                <a16:creationId xmlns:a16="http://schemas.microsoft.com/office/drawing/2014/main" id="{77F94DF9-27A9-4F0E-9064-2FFEDF27D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647" y="267387"/>
            <a:ext cx="1137694" cy="1317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26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193DA-AE12-4E3C-A287-929125C9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 Disponíveis Comercialmente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16EEE-79D8-4729-A01B-D25DBAF0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9971"/>
            <a:ext cx="8596668" cy="2558865"/>
          </a:xfrm>
        </p:spPr>
        <p:txBody>
          <a:bodyPr/>
          <a:lstStyle/>
          <a:p>
            <a:pPr algn="just"/>
            <a:r>
              <a:rPr lang="pt-BR" dirty="0"/>
              <a:t>MQ-2: Faixa de detecção de 200 a 10.000 </a:t>
            </a:r>
            <a:r>
              <a:rPr lang="pt-BR" dirty="0" err="1"/>
              <a:t>ppm</a:t>
            </a:r>
            <a:r>
              <a:rPr lang="pt-BR" dirty="0"/>
              <a:t>, baixo custo e ideal para projetos DIY;</a:t>
            </a:r>
          </a:p>
          <a:p>
            <a:pPr algn="just"/>
            <a:r>
              <a:rPr lang="pt-BR" dirty="0"/>
              <a:t>MQ-6: Alta sensibilidade para GLP, prático para uso em residências;</a:t>
            </a:r>
          </a:p>
          <a:p>
            <a:pPr algn="just"/>
            <a:r>
              <a:rPr lang="pt-BR" dirty="0"/>
              <a:t>MQ-9: Pode detectar GLP e outros gases inflamáveis, funcionando em diferentes temperaturas;</a:t>
            </a:r>
          </a:p>
          <a:p>
            <a:pPr algn="just"/>
            <a:r>
              <a:rPr lang="pt-BR" dirty="0"/>
              <a:t>NDIR: (Infravermelho Não Dispersivo): Usado em aplicações Industriais de alta precisão;</a:t>
            </a:r>
          </a:p>
          <a:p>
            <a:endParaRPr lang="pt-BR" dirty="0"/>
          </a:p>
        </p:txBody>
      </p:sp>
      <p:pic>
        <p:nvPicPr>
          <p:cNvPr id="10244" name="Picture 4" descr="Sensor De Gás MQ-6 Glp Isobutano Propano">
            <a:extLst>
              <a:ext uri="{FF2B5EF4-FFF2-40B4-BE49-F238E27FC236}">
                <a16:creationId xmlns:a16="http://schemas.microsoft.com/office/drawing/2014/main" id="{0F4B2506-0F79-4C27-95CA-E35DA6344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9907" r="2472" b="7488"/>
          <a:stretch/>
        </p:blipFill>
        <p:spPr bwMode="auto">
          <a:xfrm>
            <a:off x="5702111" y="4926230"/>
            <a:ext cx="1718883" cy="1304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Q-9 Gas Sensor Module for CO, Methane and LPG - Buy MQ-9 Online at  QuartzComponents.com">
            <a:extLst>
              <a:ext uri="{FF2B5EF4-FFF2-40B4-BE49-F238E27FC236}">
                <a16:creationId xmlns:a16="http://schemas.microsoft.com/office/drawing/2014/main" id="{77D0D68C-42CA-43DE-A125-2000FBA08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22946" r="12514" b="28148"/>
          <a:stretch/>
        </p:blipFill>
        <p:spPr bwMode="auto">
          <a:xfrm>
            <a:off x="3310773" y="4980201"/>
            <a:ext cx="1998796" cy="1196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omponentes Eletrônicos você encontra aqui na Mamute Eletrônica | Módulo  Sensor de Gás MQ-2">
            <a:extLst>
              <a:ext uri="{FF2B5EF4-FFF2-40B4-BE49-F238E27FC236}">
                <a16:creationId xmlns:a16="http://schemas.microsoft.com/office/drawing/2014/main" id="{20FA8FA9-25F4-44CE-9B08-5F289805F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10820" r="3648" b="14359"/>
          <a:stretch/>
        </p:blipFill>
        <p:spPr bwMode="auto">
          <a:xfrm>
            <a:off x="7813536" y="4966607"/>
            <a:ext cx="1499192" cy="1223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Infrared Carbon Monoxide CO GasSense NDIR sensor with integrated analogue  and digital transmitter, 0-2000ppm CO or 0-2% volume CO">
            <a:extLst>
              <a:ext uri="{FF2B5EF4-FFF2-40B4-BE49-F238E27FC236}">
                <a16:creationId xmlns:a16="http://schemas.microsoft.com/office/drawing/2014/main" id="{19F820D3-E1A9-498A-A1E9-9A7E1B63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10287" r="12894" b="6103"/>
          <a:stretch/>
        </p:blipFill>
        <p:spPr bwMode="auto">
          <a:xfrm>
            <a:off x="848164" y="4691285"/>
            <a:ext cx="2069834" cy="1773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tálogo de Cursos do IFSP">
            <a:extLst>
              <a:ext uri="{FF2B5EF4-FFF2-40B4-BE49-F238E27FC236}">
                <a16:creationId xmlns:a16="http://schemas.microsoft.com/office/drawing/2014/main" id="{EE1063D0-B9B5-4609-BA1D-36AA096E3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647" y="267387"/>
            <a:ext cx="1137694" cy="1317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92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527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Sensor de Gás GLP</vt:lpstr>
      <vt:lpstr>Realizado por:</vt:lpstr>
      <vt:lpstr>Introdução</vt:lpstr>
      <vt:lpstr>Características Principais</vt:lpstr>
      <vt:lpstr>Aplicações em IoT, Smart Home e Smart Building</vt:lpstr>
      <vt:lpstr>Sensor de Gás com Arduino com Código</vt:lpstr>
      <vt:lpstr>Vista Esquemática</vt:lpstr>
      <vt:lpstr>Tecnologias utilizadas na Fabricação do Sensor</vt:lpstr>
      <vt:lpstr>Sensores Disponíveis Comercialmente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de Gás GLP</dc:title>
  <dc:creator>Israel Alves de Farias</dc:creator>
  <cp:lastModifiedBy>Israel Alves de Farias</cp:lastModifiedBy>
  <cp:revision>9</cp:revision>
  <dcterms:created xsi:type="dcterms:W3CDTF">2025-03-21T13:57:47Z</dcterms:created>
  <dcterms:modified xsi:type="dcterms:W3CDTF">2025-03-21T15:24:27Z</dcterms:modified>
</cp:coreProperties>
</file>