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325e535c1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325e535c1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325e535c1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325e535c1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325e535c1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325e535c1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25e535c1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25e535c1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325e535c1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325e535c1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326cd47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326cd47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325e535c1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325e535c1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325e535c1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325e535c1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c2344c5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c2344c5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c0acd7e5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c0acd7e5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45901bc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45901bc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325e535c1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325e535c1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25e535c1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25e535c1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325e535c1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325e535c1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325e535c1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325e535c1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325e535c1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325e535c1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325e535c1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325e535c1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Victor Araujo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Luiz Felipe M. Girotto</a:t>
            </a:r>
            <a:endParaRPr/>
          </a:p>
        </p:txBody>
      </p:sp>
      <p:sp>
        <p:nvSpPr>
          <p:cNvPr id="60" name="Google Shape;60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EP2</a:t>
            </a:r>
            <a:endParaRPr sz="6000"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Mensagens são compostas de 3 dígitos</a:t>
            </a:r>
            <a:endParaRPr sz="2700"/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Primeiro dígito representa quem enviou a mensagem</a:t>
            </a:r>
            <a:endParaRPr sz="2700"/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Últimos dois dígitos representam o conteúdo da mensagem</a:t>
            </a:r>
            <a:endParaRPr sz="2700"/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Conteúdos de valores similares, mas de remetentes diferentes, possuem significados diferentes</a:t>
            </a:r>
            <a:endParaRPr sz="2700"/>
          </a:p>
        </p:txBody>
      </p:sp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74EA7"/>
                </a:solidFill>
              </a:rPr>
              <a:t>Formato de uma mensagem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001 - Sent to newly promoted worker (turned into leader)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002 - All work is done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003 - Sent to check if process is alive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004 - Sending alive processes list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005 - Sending a file to be worked on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006 - Won't send more files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007 - New leader defined</a:t>
            </a:r>
            <a:endParaRPr sz="2400"/>
          </a:p>
        </p:txBody>
      </p:sp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74EA7"/>
                </a:solidFill>
              </a:rPr>
              <a:t>Mensagens do </a:t>
            </a:r>
            <a:r>
              <a:rPr i="1" lang="pt-BR">
                <a:solidFill>
                  <a:srgbClr val="674EA7"/>
                </a:solidFill>
              </a:rPr>
              <a:t>Immortal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102 - Work request</a:t>
            </a:r>
            <a:endParaRPr sz="3000"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103 - Am alive</a:t>
            </a:r>
            <a:endParaRPr sz="3000"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105 - Election request</a:t>
            </a:r>
            <a:endParaRPr sz="3000"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106 - Requesting more work</a:t>
            </a:r>
            <a:endParaRPr sz="3000"/>
          </a:p>
        </p:txBody>
      </p:sp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74EA7"/>
                </a:solidFill>
              </a:rPr>
              <a:t>Mensagens do </a:t>
            </a:r>
            <a:r>
              <a:rPr i="1" lang="pt-BR">
                <a:solidFill>
                  <a:srgbClr val="674EA7"/>
                </a:solidFill>
              </a:rPr>
              <a:t>Leader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202 - Sending IP (new connection)</a:t>
            </a:r>
            <a:endParaRPr sz="3000"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203 - Am alive</a:t>
            </a:r>
            <a:endParaRPr sz="3000"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210 - Working</a:t>
            </a:r>
            <a:endParaRPr sz="3000"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212 - Work done</a:t>
            </a:r>
            <a:endParaRPr sz="3000"/>
          </a:p>
        </p:txBody>
      </p:sp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74EA7"/>
                </a:solidFill>
              </a:rPr>
              <a:t>Mensagens do </a:t>
            </a:r>
            <a:r>
              <a:rPr i="1" lang="pt-BR">
                <a:solidFill>
                  <a:srgbClr val="674EA7"/>
                </a:solidFill>
              </a:rPr>
              <a:t>Worker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 rotWithShape="1">
          <a:blip r:embed="rId3">
            <a:alphaModFix/>
          </a:blip>
          <a:srcRect b="288" l="0" r="0" t="288"/>
          <a:stretch/>
        </p:blipFill>
        <p:spPr>
          <a:xfrm>
            <a:off x="1868300" y="152400"/>
            <a:ext cx="540740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Outras Especificações</a:t>
            </a:r>
            <a:endParaRPr/>
          </a:p>
        </p:txBody>
      </p:sp>
      <p:sp>
        <p:nvSpPr>
          <p:cNvPr id="154" name="Google Shape;15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Divisão dos trabalhos: </a:t>
            </a:r>
            <a:r>
              <a:rPr i="1" lang="pt-BR" sz="3000"/>
              <a:t>leader</a:t>
            </a:r>
            <a:r>
              <a:rPr lang="pt-BR" sz="3000"/>
              <a:t> manda o primeiro trabalho na lista para o primeiro </a:t>
            </a:r>
            <a:r>
              <a:rPr i="1" lang="pt-BR" sz="3000"/>
              <a:t>worker</a:t>
            </a:r>
            <a:r>
              <a:rPr lang="pt-BR" sz="3000"/>
              <a:t> disponível</a:t>
            </a:r>
            <a:endParaRPr sz="3000"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Eleições possuem dois tipos: emergencial (quando o </a:t>
            </a:r>
            <a:r>
              <a:rPr i="1" lang="pt-BR" sz="3000"/>
              <a:t>leader</a:t>
            </a:r>
            <a:r>
              <a:rPr lang="pt-BR" sz="3000"/>
              <a:t> morre), ou requeridas (possivelmente quando acabam os trabalhos do </a:t>
            </a:r>
            <a:r>
              <a:rPr i="1" lang="pt-BR" sz="3000"/>
              <a:t>leader</a:t>
            </a:r>
            <a:r>
              <a:rPr lang="pt-BR" sz="3000"/>
              <a:t>)</a:t>
            </a:r>
            <a:endParaRPr sz="3000"/>
          </a:p>
        </p:txBody>
      </p:sp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74EA7"/>
                </a:solidFill>
              </a:rPr>
              <a:t>Outras Especificações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161" name="Google Shape;16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85206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Como os códigos se encontram: processo do </a:t>
            </a:r>
            <a:r>
              <a:rPr i="1" lang="pt-BR" sz="3000"/>
              <a:t>worker</a:t>
            </a:r>
            <a:r>
              <a:rPr lang="pt-BR" sz="3000"/>
              <a:t> envia seu IP para o </a:t>
            </a:r>
            <a:r>
              <a:rPr i="1" lang="pt-BR" sz="3000"/>
              <a:t>immortal</a:t>
            </a:r>
            <a:r>
              <a:rPr lang="pt-BR" sz="3000"/>
              <a:t> (cujo IP encontra-se em um arquivo de configuração). Este adiciona o IP em uma lista, e passa para o </a:t>
            </a:r>
            <a:r>
              <a:rPr i="1" lang="pt-BR" sz="3000"/>
              <a:t>leader</a:t>
            </a:r>
            <a:r>
              <a:rPr lang="pt-BR" sz="3000"/>
              <a:t>. A cada </a:t>
            </a:r>
            <a:r>
              <a:rPr i="1" lang="pt-BR" sz="3000"/>
              <a:t>heartbeat</a:t>
            </a:r>
            <a:r>
              <a:rPr lang="pt-BR" sz="3000"/>
              <a:t>, a lista é atualizada (somente remoções), e </a:t>
            </a:r>
            <a:r>
              <a:rPr lang="pt-BR" sz="3000"/>
              <a:t>reenviada</a:t>
            </a:r>
            <a:r>
              <a:rPr lang="pt-BR" sz="3000"/>
              <a:t> para o </a:t>
            </a:r>
            <a:r>
              <a:rPr i="1" lang="pt-BR" sz="3000"/>
              <a:t>leader</a:t>
            </a:r>
            <a:r>
              <a:rPr lang="pt-BR" sz="3000"/>
              <a:t> atual</a:t>
            </a:r>
            <a:endParaRPr sz="3000"/>
          </a:p>
        </p:txBody>
      </p:sp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74EA7"/>
                </a:solidFill>
              </a:rPr>
              <a:t>Outras Especificações</a:t>
            </a:r>
            <a:endParaRPr>
              <a:solidFill>
                <a:srgbClr val="674EA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168" name="Google Shape;16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510450" y="2119375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174" name="Google Shape;17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Informações Gerais</a:t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Protocolo criado do zero: sem base em protocolos existentes</a:t>
            </a:r>
            <a:endParaRPr sz="3000"/>
          </a:p>
          <a:p>
            <a:pPr indent="-419100" lvl="0" marL="457200" marR="0" rtl="0" algn="l">
              <a:lnSpc>
                <a:spcPct val="113000"/>
              </a:lnSpc>
              <a:spcBef>
                <a:spcPts val="3000"/>
              </a:spcBef>
              <a:spcAft>
                <a:spcPts val="3000"/>
              </a:spcAft>
              <a:buSzPts val="3000"/>
              <a:buChar char="●"/>
            </a:pPr>
            <a:r>
              <a:rPr lang="pt-BR" sz="3000"/>
              <a:t>Linguagem C</a:t>
            </a:r>
            <a:endParaRPr sz="3000"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74EA7"/>
                </a:solidFill>
              </a:rPr>
              <a:t>Sobre nosso EP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</a:t>
            </a:r>
            <a:endParaRPr/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Estrutura do protocolo baseia-se em três tipos de classes: </a:t>
            </a:r>
            <a:r>
              <a:rPr i="1" lang="pt-BR" sz="3000"/>
              <a:t>worker</a:t>
            </a:r>
            <a:r>
              <a:rPr lang="pt-BR" sz="3000"/>
              <a:t>, </a:t>
            </a:r>
            <a:r>
              <a:rPr i="1" lang="pt-BR" sz="3000"/>
              <a:t>leader</a:t>
            </a:r>
            <a:r>
              <a:rPr lang="pt-BR" sz="3000"/>
              <a:t>, </a:t>
            </a:r>
            <a:r>
              <a:rPr i="1" lang="pt-BR" sz="3000"/>
              <a:t>immortal</a:t>
            </a:r>
            <a:endParaRPr sz="3000"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Cada um roda em um processo separado</a:t>
            </a:r>
            <a:endParaRPr sz="3000"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Processo original faz o papel de </a:t>
            </a:r>
            <a:r>
              <a:rPr i="1" lang="pt-BR" sz="3000"/>
              <a:t>listener</a:t>
            </a:r>
            <a:r>
              <a:rPr lang="pt-BR" sz="3000"/>
              <a:t>, e cada um tem uma thread que toma iniciativa de comunicação com outros processos</a:t>
            </a:r>
            <a:endParaRPr sz="3000"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74EA7"/>
                </a:solidFill>
              </a:rPr>
              <a:t>Classes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Processo presente apenas na máquina original</a:t>
            </a:r>
            <a:endParaRPr sz="3000"/>
          </a:p>
          <a:p>
            <a:pPr indent="-419100" lvl="0" marL="457200" marR="0" rtl="0" algn="l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SzPts val="3000"/>
              <a:buChar char="●"/>
            </a:pPr>
            <a:r>
              <a:rPr lang="pt-BR" sz="3000"/>
              <a:t>Realiza o </a:t>
            </a:r>
            <a:r>
              <a:rPr i="1" lang="pt-BR" sz="3000"/>
              <a:t>heartbeat</a:t>
            </a:r>
            <a:r>
              <a:rPr lang="pt-BR" sz="3000"/>
              <a:t>, recebe trabalhos diretamente, mantém-se atualizado sobre quem está vivo, e que trabalhos precisam ser feitos, realiza eleições</a:t>
            </a:r>
            <a:endParaRPr sz="3000"/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674EA7"/>
                </a:solidFill>
              </a:rPr>
              <a:t>Immortal</a:t>
            </a:r>
            <a:endParaRPr i="1">
              <a:solidFill>
                <a:srgbClr val="674EA7"/>
              </a:solidFill>
            </a:endParaRPr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674EA7"/>
                </a:solidFill>
              </a:rPr>
              <a:t>Worker</a:t>
            </a:r>
            <a:endParaRPr i="1">
              <a:solidFill>
                <a:srgbClr val="674EA7"/>
              </a:solidFill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Processo presente em todas máquinas</a:t>
            </a:r>
            <a:endParaRPr sz="3000"/>
          </a:p>
          <a:p>
            <a:pPr indent="-419100" lvl="0" marL="457200" marR="0" rtl="0" algn="l">
              <a:lnSpc>
                <a:spcPct val="114000"/>
              </a:lnSpc>
              <a:spcBef>
                <a:spcPts val="3000"/>
              </a:spcBef>
              <a:spcAft>
                <a:spcPts val="3000"/>
              </a:spcAft>
              <a:buSzPts val="3000"/>
              <a:buChar char="●"/>
            </a:pPr>
            <a:r>
              <a:rPr lang="pt-BR" sz="3000"/>
              <a:t>Responsável por ordenar os arquivos, e enviá-los para o </a:t>
            </a:r>
            <a:r>
              <a:rPr i="1" lang="pt-BR" sz="3000"/>
              <a:t>immortal</a:t>
            </a:r>
            <a:r>
              <a:rPr lang="pt-BR" sz="3000"/>
              <a:t>, somente</a:t>
            </a:r>
            <a:endParaRPr sz="3000"/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Processo surge da escolha de um dos </a:t>
            </a:r>
            <a:r>
              <a:rPr i="1" lang="pt-BR" sz="3000"/>
              <a:t>workers</a:t>
            </a:r>
            <a:r>
              <a:rPr lang="pt-BR" sz="3000"/>
              <a:t> durante uma eleição</a:t>
            </a:r>
            <a:endParaRPr sz="3000"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Responsável por enviar trabalhos aos </a:t>
            </a:r>
            <a:r>
              <a:rPr i="1" lang="pt-BR" sz="3000"/>
              <a:t>workers</a:t>
            </a:r>
            <a:r>
              <a:rPr lang="pt-BR" sz="3000"/>
              <a:t>, e pedir mais trabalhos ou uma nova eleição para o </a:t>
            </a:r>
            <a:r>
              <a:rPr i="1" lang="pt-BR" sz="3000"/>
              <a:t>immortal</a:t>
            </a:r>
            <a:r>
              <a:rPr lang="pt-BR" sz="3000"/>
              <a:t>, quando necessário</a:t>
            </a:r>
            <a:endParaRPr sz="3000"/>
          </a:p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674EA7"/>
                </a:solidFill>
              </a:rPr>
              <a:t>Leader</a:t>
            </a:r>
            <a:endParaRPr i="1">
              <a:solidFill>
                <a:srgbClr val="674EA7"/>
              </a:solidFill>
            </a:endParaRPr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Mensagens</a:t>
            </a:r>
            <a:endParaRPr/>
          </a:p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F3F3F3"/>
      </a:dk1>
      <a:lt1>
        <a:srgbClr val="434343"/>
      </a:lt1>
      <a:dk2>
        <a:srgbClr val="351C75"/>
      </a:dk2>
      <a:lt2>
        <a:srgbClr val="351C75"/>
      </a:lt2>
      <a:accent1>
        <a:srgbClr val="EFEFEF"/>
      </a:accent1>
      <a:accent2>
        <a:srgbClr val="EFEFEF"/>
      </a:accent2>
      <a:accent3>
        <a:srgbClr val="EFEFEF"/>
      </a:accent3>
      <a:accent4>
        <a:srgbClr val="F3F3F3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