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Montserrat"/>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9" name="Luiz Girott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ontserrat-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5.xml"/><Relationship Id="rId33" Type="http://schemas.openxmlformats.org/officeDocument/2006/relationships/font" Target="fonts/Merriweather-bold.fntdata"/><Relationship Id="rId10" Type="http://schemas.openxmlformats.org/officeDocument/2006/relationships/slide" Target="slides/slide4.xml"/><Relationship Id="rId32" Type="http://schemas.openxmlformats.org/officeDocument/2006/relationships/font" Target="fonts/Merriweather-regular.fntdata"/><Relationship Id="rId13" Type="http://schemas.openxmlformats.org/officeDocument/2006/relationships/slide" Target="slides/slide7.xml"/><Relationship Id="rId35" Type="http://schemas.openxmlformats.org/officeDocument/2006/relationships/font" Target="fonts/Merriweather-boldItalic.fntdata"/><Relationship Id="rId12" Type="http://schemas.openxmlformats.org/officeDocument/2006/relationships/slide" Target="slides/slide6.xml"/><Relationship Id="rId34" Type="http://schemas.openxmlformats.org/officeDocument/2006/relationships/font" Target="fonts/Merriweather-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1-29T19:20:34.929">
    <p:pos x="196" y="948"/>
    <p:text>Game Engines (ou somente "engines") são ambientes de desenvolvimento de software,
com foco em desenvolvimento de jogos. As engines normalmente providenciam algumas
funcionalidades para o programador, para evitar que este precise programá-las antes de
poder iniciar o trabalho no jogo própriamente dito. Dentre estas funcionalidades, destacamse: um componente de renderização de gráficos (sejam eles 2D ou 3D), além de componentes
de áudio, físicas, redes, entre outros. Algumas engines contam com editores de texto, com
noções de sintaxe para as linguagens suportadas pela própria engine.</p:text>
  </p:cm>
  <p:cm authorId="0" idx="2" dt="2019-11-29T19:21:03.604">
    <p:pos x="196" y="1048"/>
    <p:text>Seu desenvolvimento foi iniciado em 2007 por Juan ’reduz’ Linietsky e Ariel ’punto’ Manzur.</p:text>
  </p:cm>
  <p:cm authorId="0" idx="3" dt="2019-11-29T19:21:52.411">
    <p:pos x="0" y="0"/>
    <p:text>Uma breve introdução sobre a Godot game engine.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9-11-29T19:23:04.630">
    <p:pos x="196" y="948"/>
    <p:text>Principalmente a partir da versão 3.0, onde houve grande melhora do suporte ao desenvolvimento de jogos 3D.</p:text>
  </p:cm>
  <p:cm authorId="0" idx="5" dt="2019-11-29T19:27:57.117">
    <p:pos x="196" y="1048"/>
    <p:text>A Godot Engine propõe uma estrutura que acomoda a
necessidade modular dos desenvolvedores de jogos: a estrutura de cenas e nós.
Na Godot Engine, nós são os blocos básicos para a construção de cada jogo. Cada nó pode
realizar uma variedade de funções especializadas, mas todos possuem alguns atributos em
comum. Estes atributos são os seguintes:
• Todos nós possuem um nome;
• Todos nós possuem propriedades editáveis;
• Nós podem ser extendidos (para terem mais funções)
• Todo nó pode ser adicionado a outro como seu filho
É notável a existência da estrutura necessária para a criação de uma hierarquia de nós.</p:text>
  </p:cm>
  <p:cm authorId="0" idx="6" dt="2019-11-29T19:29:04.388">
    <p:pos x="196" y="1148"/>
    <p:text>A composição de um ou mais nós e seus filhos gera o que chamamos de uma cena. As
cenas, na Godot Engine, são utilizadas para representar momentos ou partes do jogo. A
composição de cenas pode gerar cenários complexos e vivos, que eventualmente tornam-se
em partes completas do jogo. Estas então são concatenadas, para gerar o jogo completo.</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7" dt="2019-11-29T19:43:16.165">
    <p:pos x="196" y="948"/>
    <p:text>A linguagem GDSCript é uma linguagem de alto nível de tipagem dinâmica, e possui
algumas vantagens únicas, devido à sua integração com a Godot Engine.</p:text>
  </p:cm>
  <p:cm authorId="0" idx="8" dt="2019-11-29T19:48:10.247">
    <p:pos x="196" y="1048"/>
    <p:text>Ademais, se parece bastante com Python.</p:text>
  </p:cm>
  <p:cm authorId="0" idx="9" dt="2019-11-29T19:43:05.964">
    <p:pos x="196" y="1148"/>
    <p:text>Daremos foco apenas a esta última, nesta apresentação.</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0" dt="2019-11-29T19:55:54.714">
    <p:pos x="196" y="948"/>
    <p:text>Será importante na explicação do problema no código-fonte do serviço.</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1" dt="2019-11-29T20:03:17.841">
    <p:pos x="196" y="948"/>
    <p:text>Focaremos apenas nestas, para este trabalho.</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2" dt="2019-11-30T14:37:18.999">
    <p:pos x="196" y="948"/>
    <p:text>Adicionar comentários sobre linhas do código relevantes para se mencionar.</p:text>
  </p:cm>
  <p:cm authorId="0" idx="13" dt="2019-11-30T14:27:14.883">
    <p:pos x="196" y="948"/>
    <p:text>Os problemas todos basicamente estão contidos nas funções de desserialização: _decode_string e decode_variant.
Nesta primeira, podemos ver o problema de padding (que resultava no vazamento de memória) a partir da linha 68.</p:text>
  </p:cm>
  <p:cm authorId="0" idx="14" dt="2019-11-30T14:28:54.033">
    <p:pos x="196" y="948"/>
    <p:text>Na função decode_variant, podemos perceber o erro de leitura de buffer, causado por checagens de tamanho erradas, nos primeiros tipos de variáveis (como integer, real, etc).</p:text>
  </p:cm>
  <p:cm authorId="0" idx="15" dt="2019-11-30T14:31:13.119">
    <p:pos x="196" y="948"/>
    <p:text>O problema que vamos demonstrar, no entanto, encontra nas desserialização das variáveis do tipo PoolByteArray. Os PoolByteArrays são vetores feitos especificamente para conter bytes, e são otimizados para tal.
"An Array specifically designed to hold bytes. Optimized for memory usage, does not fragment the memory. Note that this type is passed by value and not by reference."</p:text>
  </p:cm>
  <p:cm authorId="0" idx="16" dt="2019-11-30T14:37:18.999">
    <p:pos x="196" y="948"/>
    <p:text>O problema reside no fato de que a variável count, que representa o tamanho do vetor, era guardada como sendo um inteiro sem sinal. Este tamanho era então comparado com o tamanho do pacote, e se o tamanho do vetor fosse menor do que o tamanho do pacote, o código pode prosseguir. No entanto, nesta comparação, o valor do tamanho do vetor era convertido para um inteiro com sinal.
O problema dessa conversão reside no fato de que, se o tamanho do pacote tivesse seu bit mais significativo igual a 1 (ou seja, se fosse um número maior do que 2^31), ele sempre passaria esta checagem, fazendo com que a engine tentasse alocar mais de 2 gigabytes de memória, fazendo com que esta fosse terminada pelo sistema operacional. Vamos demonstrar este erro em ação.</p:text>
  </p:cm>
  <p:cm authorId="0" idx="17" dt="2019-11-30T15:17:51.054">
    <p:pos x="196" y="1048"/>
    <p:text>Visualizar no modo "split", para poder dar destaque para o arquivo sem conserto, neste momento. Depois de demonstrar a falha, voltamos ao mesmo modo, e ressaltamos somente a parte consertada.</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8" dt="2019-11-30T15:29:54.370">
    <p:pos x="196" y="948"/>
    <p:text>Transicionar para o editor, no qual será explicado um pouco do código. Os pontos mais importantes para ser explicados são os dois modos de fala (regular e RAW), e a função bytes2var, e como ela relaciona-se com o código de (de)serialização anteriormente visto.
Após demonstrar o sistema operacional fechando a engine, explicar o packet que mandamos. Segundo a API de serialização binária (https://docs.godotengine.org/en/3.1/tutorials/misc/binary_serialization_api.html), os 4 primeiros bytes de um pacote representam o tipo de variável sendo encoded, e os 4 bytes seguintes representam o tamanho total desta variável. Note que todos os valores são dados em representação little-endian, o que significa que o byte mais significativo é o último, nesta representação.
Explicar então o significado do packet of death, e seguir para a explicação do fix.</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9" dt="2019-11-30T15:35:22.966">
    <p:pos x="196" y="948"/>
    <p:text>Segundo um dos autores do fix, tratar problemas de segurança com "divulgação responsável" é o caminho correto. Ou seja, o fato do problema ter sido divulgado para um grupo seleto de programadores, para que fosse consertado antes de ser divulgado para o público geral, é o caminho correto segundo o autor da correção.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bc268fb53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bc268fb53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bc268fb53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bc268fb53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C4043"/>
                </a:solidFill>
                <a:highlight>
                  <a:srgbClr val="FFFFFF"/>
                </a:highlight>
                <a:latin typeface="Roboto"/>
                <a:ea typeface="Roboto"/>
                <a:cs typeface="Roboto"/>
                <a:sym typeface="Roboto"/>
              </a:rPr>
              <a:t>Os problemas todos basicamente estão contidos nas funções de desserialização: _decode_string e decode_variant.</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3C4043"/>
                </a:solidFill>
                <a:highlight>
                  <a:srgbClr val="FFFFFF"/>
                </a:highlight>
                <a:latin typeface="Roboto"/>
                <a:ea typeface="Roboto"/>
                <a:cs typeface="Roboto"/>
                <a:sym typeface="Roboto"/>
              </a:rPr>
              <a:t>Nesta primeira, podemos ver o problema de padding (que resultava no vazamento de memória) a partir da linha 68.</a:t>
            </a:r>
            <a:br>
              <a:rPr lang="en" sz="1050">
                <a:solidFill>
                  <a:srgbClr val="3C4043"/>
                </a:solidFill>
                <a:highlight>
                  <a:srgbClr val="FFFFFF"/>
                </a:highlight>
                <a:latin typeface="Roboto"/>
                <a:ea typeface="Roboto"/>
                <a:cs typeface="Roboto"/>
                <a:sym typeface="Roboto"/>
              </a:rPr>
            </a:br>
            <a:br>
              <a:rPr lang="en" sz="1050">
                <a:solidFill>
                  <a:srgbClr val="3C4043"/>
                </a:solidFill>
                <a:highlight>
                  <a:srgbClr val="FFFFFF"/>
                </a:highlight>
                <a:latin typeface="Roboto"/>
                <a:ea typeface="Roboto"/>
                <a:cs typeface="Roboto"/>
                <a:sym typeface="Roboto"/>
              </a:rPr>
            </a:br>
            <a:r>
              <a:rPr lang="en" sz="1050">
                <a:solidFill>
                  <a:srgbClr val="3C4043"/>
                </a:solidFill>
                <a:highlight>
                  <a:srgbClr val="FFFFFF"/>
                </a:highlight>
                <a:latin typeface="Roboto"/>
                <a:ea typeface="Roboto"/>
                <a:cs typeface="Roboto"/>
                <a:sym typeface="Roboto"/>
              </a:rPr>
              <a:t>Na função decode_variant, podemos perceber o erro de leitura de buffer, causado por checagens de tamanho erradas, nos primeiros tipos de variáveis (como integer, real, etc).</a:t>
            </a:r>
            <a:br>
              <a:rPr lang="en" sz="1050">
                <a:solidFill>
                  <a:srgbClr val="3C4043"/>
                </a:solidFill>
                <a:highlight>
                  <a:srgbClr val="FFFFFF"/>
                </a:highlight>
                <a:latin typeface="Roboto"/>
                <a:ea typeface="Roboto"/>
                <a:cs typeface="Roboto"/>
                <a:sym typeface="Roboto"/>
              </a:rPr>
            </a:br>
            <a:br>
              <a:rPr lang="en" sz="1050">
                <a:solidFill>
                  <a:srgbClr val="3C4043"/>
                </a:solidFill>
                <a:highlight>
                  <a:srgbClr val="FFFFFF"/>
                </a:highlight>
                <a:latin typeface="Roboto"/>
                <a:ea typeface="Roboto"/>
                <a:cs typeface="Roboto"/>
                <a:sym typeface="Roboto"/>
              </a:rPr>
            </a:br>
            <a:r>
              <a:rPr lang="en" sz="1050">
                <a:solidFill>
                  <a:srgbClr val="3C4043"/>
                </a:solidFill>
                <a:highlight>
                  <a:srgbClr val="FFFFFF"/>
                </a:highlight>
                <a:latin typeface="Roboto"/>
                <a:ea typeface="Roboto"/>
                <a:cs typeface="Roboto"/>
                <a:sym typeface="Roboto"/>
              </a:rPr>
              <a:t>O problema que vamos demonstrar, no entanto, encontra nas desserialização das variáveis do tipo PoolByteArray. Os PoolByteArrays são vetores feitos especificamente para conter bytes, e são otimizados para tal.</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rPr lang="en" sz="1050">
                <a:solidFill>
                  <a:srgbClr val="3C4043"/>
                </a:solidFill>
                <a:highlight>
                  <a:srgbClr val="FFFFFF"/>
                </a:highlight>
                <a:latin typeface="Roboto"/>
                <a:ea typeface="Roboto"/>
                <a:cs typeface="Roboto"/>
                <a:sym typeface="Roboto"/>
              </a:rPr>
              <a:t>"An Array specifically designed to hold bytes. Optimized for memory usage, does not fragment the memory. Note that this type is passed by value and not by reference."</a:t>
            </a:r>
            <a:br>
              <a:rPr lang="en" sz="1050">
                <a:solidFill>
                  <a:srgbClr val="3C4043"/>
                </a:solidFill>
                <a:highlight>
                  <a:srgbClr val="FFFFFF"/>
                </a:highlight>
                <a:latin typeface="Roboto"/>
                <a:ea typeface="Roboto"/>
                <a:cs typeface="Roboto"/>
                <a:sym typeface="Roboto"/>
              </a:rPr>
            </a:br>
            <a:br>
              <a:rPr lang="en" sz="1050">
                <a:solidFill>
                  <a:srgbClr val="3C4043"/>
                </a:solidFill>
                <a:highlight>
                  <a:srgbClr val="FFFFFF"/>
                </a:highlight>
                <a:latin typeface="Roboto"/>
                <a:ea typeface="Roboto"/>
                <a:cs typeface="Roboto"/>
                <a:sym typeface="Roboto"/>
              </a:rPr>
            </a:br>
            <a:r>
              <a:rPr lang="en" sz="1050">
                <a:solidFill>
                  <a:srgbClr val="3C4043"/>
                </a:solidFill>
                <a:highlight>
                  <a:srgbClr val="FFFFFF"/>
                </a:highlight>
                <a:latin typeface="Roboto"/>
                <a:ea typeface="Roboto"/>
                <a:cs typeface="Roboto"/>
                <a:sym typeface="Roboto"/>
              </a:rPr>
              <a:t>O problema reside no fato de que a variável count, que representa o tamanho do vetor, era guardada como sendo um inteiro sem sinal. Este tamanho era então comparado com o tamanho do pacote, e se o tamanho do vetor fosse menor do que o tamanho do pacote, o código pode prosseguir. No entanto, nesta comparação, o valor do tamanho do vetor era convertido para um inteiro com sinal.</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3C4043"/>
                </a:solidFill>
                <a:highlight>
                  <a:srgbClr val="FFFFFF"/>
                </a:highlight>
                <a:latin typeface="Roboto"/>
                <a:ea typeface="Roboto"/>
                <a:cs typeface="Roboto"/>
                <a:sym typeface="Roboto"/>
              </a:rPr>
              <a:t>O problema dessa conversão reside no fato de que, se o tamanho do pacote tivesse seu bit mais significativo igual a 1 (ou seja, se fosse um número maior do que 2^31), ele sempre passaria esta checagem, fazendo com que a engine tentasse alocar mais de 2 gigabytes de memória, fazendo com que esta fosse terminada pelo sistema operacional. Vamos demonstrar este erro em ação.</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bc268fb53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bc268fb53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Transicionar para o editor, no qual será explicado um pouco do código. Os pontos mais importantes para ser explicados são os dois modos de fala (regular e RAW), e a função bytes2var, e como ela relaciona-se com o código de (de)serialização anteriormente visto.</a:t>
            </a:r>
            <a:endParaRPr/>
          </a:p>
          <a:p>
            <a:pPr indent="0" lvl="0" marL="0" rtl="0" algn="l">
              <a:spcBef>
                <a:spcPts val="0"/>
              </a:spcBef>
              <a:spcAft>
                <a:spcPts val="0"/>
              </a:spcAft>
              <a:buNone/>
            </a:pPr>
            <a:r>
              <a:rPr lang="en"/>
              <a:t>Após demonstrar o sistema operacional fechando a engine, explicar o packet que mandamos. Segundo a API de serialização binária (https://docs.godotengine.org/en/3.1/tutorials/misc/binary_serialization_api.html), os 4 primeiros bytes de um pacote representam o tipo de variável sendo encoded, e os 4 bytes seguintes representam o tamanho total desta variável. Note que todos os valores são dados em representação little-endian, o que significa que o byte mais significativo é o último, nesta representação.</a:t>
            </a:r>
            <a:endParaRPr/>
          </a:p>
          <a:p>
            <a:pPr indent="0" lvl="0" marL="0" rtl="0" algn="l">
              <a:spcBef>
                <a:spcPts val="0"/>
              </a:spcBef>
              <a:spcAft>
                <a:spcPts val="0"/>
              </a:spcAft>
              <a:buNone/>
            </a:pPr>
            <a:r>
              <a:rPr lang="en"/>
              <a:t>Explicar então o significado do packet of death, e seguir para a explicação do fix.</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bc7fefe8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bc7fefe8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bc268fb53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bc268fb53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bc268fb53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bc268fb53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bc268fb53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bc268fb53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bc7fefe8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bc7fefe8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bc268fb5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bc268fb5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bc268fb5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bc268fb5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bc268fb5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bc268fb5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bc268fb5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bc268fb5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bc268fb5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bc268fb5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bc268fb53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bc268fb53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bc268fb5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bc268fb5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bc268fb5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bc268fb5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comments" Target="../comments/comment6.xml"/><Relationship Id="rId4" Type="http://schemas.openxmlformats.org/officeDocument/2006/relationships/hyperlink" Target="https://github.com/godotengine/godot/commit/5262d1bbcc81a06db66ac45c3f75535f231268b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comments" Target="../comments/commen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github.com/godotengine/godot/commit/5262d1bbcc81a06db66ac45c3f75535f231268bc"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comments" Target="../comments/commen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comments" Target="../comments/commen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comments" Target="../comments/commen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comments" Target="../comments/commen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comments" Target="../comments/commen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latin typeface="Montserrat"/>
                <a:ea typeface="Montserrat"/>
                <a:cs typeface="Montserrat"/>
                <a:sym typeface="Montserrat"/>
              </a:rPr>
              <a:t>CVE-2018-1000224</a:t>
            </a:r>
            <a:endParaRPr b="1" sz="4800">
              <a:latin typeface="Montserrat"/>
              <a:ea typeface="Montserrat"/>
              <a:cs typeface="Montserrat"/>
              <a:sym typeface="Montserrat"/>
            </a:endParaRPr>
          </a:p>
        </p:txBody>
      </p:sp>
      <p:sp>
        <p:nvSpPr>
          <p:cNvPr id="65" name="Google Shape;65;p13"/>
          <p:cNvSpPr txBox="1"/>
          <p:nvPr>
            <p:ph idx="1" type="subTitle"/>
          </p:nvPr>
        </p:nvSpPr>
        <p:spPr>
          <a:xfrm>
            <a:off x="558175" y="1392550"/>
            <a:ext cx="5603400" cy="5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Godot serialization security issues</a:t>
            </a:r>
            <a:endParaRPr sz="2400">
              <a:latin typeface="Montserrat"/>
              <a:ea typeface="Montserrat"/>
              <a:cs typeface="Montserrat"/>
              <a:sym typeface="Montserrat"/>
            </a:endParaRPr>
          </a:p>
        </p:txBody>
      </p:sp>
      <p:sp>
        <p:nvSpPr>
          <p:cNvPr id="66" name="Google Shape;66;p13"/>
          <p:cNvSpPr txBox="1"/>
          <p:nvPr/>
        </p:nvSpPr>
        <p:spPr>
          <a:xfrm>
            <a:off x="311700" y="2242875"/>
            <a:ext cx="4485600" cy="8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latin typeface="Roboto"/>
                <a:ea typeface="Roboto"/>
                <a:cs typeface="Roboto"/>
                <a:sym typeface="Roboto"/>
              </a:rPr>
              <a:t>Luiz Felipe Moumdjian Girotto</a:t>
            </a:r>
            <a:endParaRPr b="1" sz="2400">
              <a:solidFill>
                <a:schemeClr val="accent1"/>
              </a:solidFill>
              <a:latin typeface="Roboto"/>
              <a:ea typeface="Roboto"/>
              <a:cs typeface="Roboto"/>
              <a:sym typeface="Roboto"/>
            </a:endParaRPr>
          </a:p>
          <a:p>
            <a:pPr indent="0" lvl="0" marL="0" rtl="0" algn="l">
              <a:spcBef>
                <a:spcPts val="0"/>
              </a:spcBef>
              <a:spcAft>
                <a:spcPts val="0"/>
              </a:spcAft>
              <a:buNone/>
            </a:pPr>
            <a:r>
              <a:rPr b="1" lang="en" sz="2400">
                <a:solidFill>
                  <a:schemeClr val="accent1"/>
                </a:solidFill>
                <a:latin typeface="Roboto"/>
                <a:ea typeface="Roboto"/>
                <a:cs typeface="Roboto"/>
                <a:sym typeface="Roboto"/>
              </a:rPr>
              <a:t>Victor Araujo</a:t>
            </a:r>
            <a:endParaRPr b="1" sz="2400">
              <a:solidFill>
                <a:schemeClr val="accen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ontserrat"/>
                <a:ea typeface="Montserrat"/>
                <a:cs typeface="Montserrat"/>
                <a:sym typeface="Montserrat"/>
              </a:rPr>
              <a:t>Código de Serialização</a:t>
            </a:r>
            <a:endParaRPr b="1" sz="3600">
              <a:latin typeface="Montserrat"/>
              <a:ea typeface="Montserrat"/>
              <a:cs typeface="Montserrat"/>
              <a:sym typeface="Montserrat"/>
            </a:endParaRPr>
          </a:p>
        </p:txBody>
      </p:sp>
      <p:sp>
        <p:nvSpPr>
          <p:cNvPr id="119" name="Google Shape;119;p22"/>
          <p:cNvSpPr txBox="1"/>
          <p:nvPr>
            <p:ph idx="1" type="body"/>
          </p:nvPr>
        </p:nvSpPr>
        <p:spPr>
          <a:xfrm>
            <a:off x="311700" y="1505700"/>
            <a:ext cx="8520600" cy="3505200"/>
          </a:xfrm>
          <a:prstGeom prst="rect">
            <a:avLst/>
          </a:prstGeom>
        </p:spPr>
        <p:txBody>
          <a:bodyPr anchorCtr="0" anchor="t" bIns="91425" lIns="91425" spcFirstLastPara="1" rIns="91425" wrap="square" tIns="91425">
            <a:noAutofit/>
          </a:bodyPr>
          <a:lstStyle/>
          <a:p>
            <a:pPr indent="-381000" lvl="0" marL="457200" rtl="0" algn="l">
              <a:lnSpc>
                <a:spcPct val="112000"/>
              </a:lnSpc>
              <a:spcBef>
                <a:spcPts val="0"/>
              </a:spcBef>
              <a:spcAft>
                <a:spcPts val="0"/>
              </a:spcAft>
              <a:buSzPts val="2400"/>
              <a:buFont typeface="Montserrat"/>
              <a:buChar char="●"/>
            </a:pPr>
            <a:r>
              <a:rPr lang="en" sz="2400">
                <a:latin typeface="Montserrat"/>
                <a:ea typeface="Montserrat"/>
                <a:cs typeface="Montserrat"/>
                <a:sym typeface="Montserrat"/>
              </a:rPr>
              <a:t>Problemas de </a:t>
            </a:r>
            <a:r>
              <a:rPr i="1" lang="en" sz="2400">
                <a:latin typeface="Montserrat"/>
                <a:ea typeface="Montserrat"/>
                <a:cs typeface="Montserrat"/>
                <a:sym typeface="Montserrat"/>
              </a:rPr>
              <a:t>padding</a:t>
            </a:r>
            <a:r>
              <a:rPr lang="en" sz="2400">
                <a:latin typeface="Montserrat"/>
                <a:ea typeface="Montserrat"/>
                <a:cs typeface="Montserrat"/>
                <a:sym typeface="Montserrat"/>
              </a:rPr>
              <a:t> causando o vazamento de memória interna pela rede</a:t>
            </a:r>
            <a:endParaRPr sz="2400">
              <a:latin typeface="Montserrat"/>
              <a:ea typeface="Montserrat"/>
              <a:cs typeface="Montserrat"/>
              <a:sym typeface="Montserrat"/>
            </a:endParaRPr>
          </a:p>
          <a:p>
            <a:pPr indent="-381000" lvl="0" marL="457200" rtl="0" algn="l">
              <a:lnSpc>
                <a:spcPct val="112000"/>
              </a:lnSpc>
              <a:spcBef>
                <a:spcPts val="3000"/>
              </a:spcBef>
              <a:spcAft>
                <a:spcPts val="3000"/>
              </a:spcAft>
              <a:buSzPts val="2400"/>
              <a:buFont typeface="Montserrat"/>
              <a:buChar char="●"/>
            </a:pPr>
            <a:r>
              <a:rPr lang="en" sz="2400">
                <a:latin typeface="Montserrat"/>
                <a:ea typeface="Montserrat"/>
                <a:cs typeface="Montserrat"/>
                <a:sym typeface="Montserrat"/>
              </a:rPr>
              <a:t>Problemas na checagem de tamanho de certos tipos de dados levam a </a:t>
            </a:r>
            <a:r>
              <a:rPr i="1" lang="en" sz="2400">
                <a:latin typeface="Montserrat"/>
                <a:ea typeface="Montserrat"/>
                <a:cs typeface="Montserrat"/>
                <a:sym typeface="Montserrat"/>
              </a:rPr>
              <a:t>engine</a:t>
            </a:r>
            <a:r>
              <a:rPr lang="en" sz="2400">
                <a:latin typeface="Montserrat"/>
                <a:ea typeface="Montserrat"/>
                <a:cs typeface="Montserrat"/>
                <a:sym typeface="Montserrat"/>
              </a:rPr>
              <a:t> a tentar alocar grandes quantidades de memória, e ser fechada pelo SO</a:t>
            </a:r>
            <a:endParaRPr sz="240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ontserrat"/>
                <a:ea typeface="Montserrat"/>
                <a:cs typeface="Montserrat"/>
                <a:sym typeface="Montserrat"/>
              </a:rPr>
              <a:t>Código de Serialização</a:t>
            </a:r>
            <a:endParaRPr b="1" sz="3600">
              <a:latin typeface="Montserrat"/>
              <a:ea typeface="Montserrat"/>
              <a:cs typeface="Montserrat"/>
              <a:sym typeface="Montserrat"/>
            </a:endParaRPr>
          </a:p>
        </p:txBody>
      </p:sp>
      <p:sp>
        <p:nvSpPr>
          <p:cNvPr id="125" name="Google Shape;125;p23"/>
          <p:cNvSpPr txBox="1"/>
          <p:nvPr>
            <p:ph idx="1" type="body"/>
          </p:nvPr>
        </p:nvSpPr>
        <p:spPr>
          <a:xfrm>
            <a:off x="311700" y="1505700"/>
            <a:ext cx="8520600" cy="3505200"/>
          </a:xfrm>
          <a:prstGeom prst="rect">
            <a:avLst/>
          </a:prstGeom>
        </p:spPr>
        <p:txBody>
          <a:bodyPr anchorCtr="0" anchor="ctr" bIns="91425" lIns="91425" spcFirstLastPara="1" rIns="91425" wrap="square" tIns="91425">
            <a:noAutofit/>
          </a:bodyPr>
          <a:lstStyle/>
          <a:p>
            <a:pPr indent="0" lvl="0" marL="457200" rtl="0" algn="ctr">
              <a:lnSpc>
                <a:spcPct val="113000"/>
              </a:lnSpc>
              <a:spcBef>
                <a:spcPts val="0"/>
              </a:spcBef>
              <a:spcAft>
                <a:spcPts val="3000"/>
              </a:spcAft>
              <a:buNone/>
            </a:pPr>
            <a:r>
              <a:rPr lang="en" sz="2400" u="sng">
                <a:solidFill>
                  <a:schemeClr val="hlink"/>
                </a:solidFill>
                <a:latin typeface="Montserrat"/>
                <a:ea typeface="Montserrat"/>
                <a:cs typeface="Montserrat"/>
                <a:sym typeface="Montserrat"/>
                <a:hlinkClick r:id="rId4"/>
              </a:rPr>
              <a:t>https://github.com/godotengine/godot/commit/5262d1bbcc81a06db66ac45c3f75535f231268bc</a:t>
            </a:r>
            <a:endParaRPr sz="24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ontserrat"/>
                <a:ea typeface="Montserrat"/>
                <a:cs typeface="Montserrat"/>
                <a:sym typeface="Montserrat"/>
              </a:rPr>
              <a:t>Demonstração</a:t>
            </a:r>
            <a:endParaRPr b="1" sz="3600">
              <a:latin typeface="Montserrat"/>
              <a:ea typeface="Montserrat"/>
              <a:cs typeface="Montserrat"/>
              <a:sym typeface="Montserrat"/>
            </a:endParaRPr>
          </a:p>
        </p:txBody>
      </p:sp>
      <p:sp>
        <p:nvSpPr>
          <p:cNvPr id="131" name="Google Shape;131;p24"/>
          <p:cNvSpPr txBox="1"/>
          <p:nvPr>
            <p:ph idx="1" type="body"/>
          </p:nvPr>
        </p:nvSpPr>
        <p:spPr>
          <a:xfrm>
            <a:off x="311700" y="1505700"/>
            <a:ext cx="8520600" cy="3505200"/>
          </a:xfrm>
          <a:prstGeom prst="rect">
            <a:avLst/>
          </a:prstGeom>
        </p:spPr>
        <p:txBody>
          <a:bodyPr anchorCtr="0" anchor="t" bIns="91425" lIns="91425" spcFirstLastPara="1" rIns="91425" wrap="square" tIns="91425">
            <a:noAutofit/>
          </a:bodyPr>
          <a:lstStyle/>
          <a:p>
            <a:pPr indent="-419100" lvl="0" marL="457200" rtl="0" algn="l">
              <a:lnSpc>
                <a:spcPct val="113000"/>
              </a:lnSpc>
              <a:spcBef>
                <a:spcPts val="0"/>
              </a:spcBef>
              <a:spcAft>
                <a:spcPts val="0"/>
              </a:spcAft>
              <a:buSzPts val="3000"/>
              <a:buFont typeface="Montserrat"/>
              <a:buChar char="●"/>
            </a:pPr>
            <a:r>
              <a:rPr lang="en" sz="3000">
                <a:latin typeface="Montserrat"/>
                <a:ea typeface="Montserrat"/>
                <a:cs typeface="Montserrat"/>
                <a:sym typeface="Montserrat"/>
              </a:rPr>
              <a:t>Será demonstrado somente um dos problemas mencionados: o </a:t>
            </a:r>
            <a:r>
              <a:rPr i="1" lang="en" sz="3000">
                <a:latin typeface="Montserrat"/>
                <a:ea typeface="Montserrat"/>
                <a:cs typeface="Montserrat"/>
                <a:sym typeface="Montserrat"/>
              </a:rPr>
              <a:t>packet of death</a:t>
            </a:r>
            <a:endParaRPr sz="3000">
              <a:latin typeface="Montserrat"/>
              <a:ea typeface="Montserrat"/>
              <a:cs typeface="Montserrat"/>
              <a:sym typeface="Montserrat"/>
            </a:endParaRPr>
          </a:p>
          <a:p>
            <a:pPr indent="-419100" lvl="0" marL="457200" rtl="0" algn="l">
              <a:lnSpc>
                <a:spcPct val="113000"/>
              </a:lnSpc>
              <a:spcBef>
                <a:spcPts val="3000"/>
              </a:spcBef>
              <a:spcAft>
                <a:spcPts val="3000"/>
              </a:spcAft>
              <a:buSzPts val="3000"/>
              <a:buFont typeface="Montserrat"/>
              <a:buChar char="●"/>
            </a:pPr>
            <a:r>
              <a:rPr lang="en" sz="3000">
                <a:latin typeface="Montserrat"/>
                <a:ea typeface="Montserrat"/>
                <a:cs typeface="Montserrat"/>
                <a:sym typeface="Montserrat"/>
              </a:rPr>
              <a:t>Foi feito um pequeno “</a:t>
            </a:r>
            <a:r>
              <a:rPr lang="en" sz="3000">
                <a:latin typeface="Montserrat"/>
                <a:ea typeface="Montserrat"/>
                <a:cs typeface="Montserrat"/>
                <a:sym typeface="Montserrat"/>
              </a:rPr>
              <a:t>jogo</a:t>
            </a:r>
            <a:r>
              <a:rPr lang="en" sz="3000">
                <a:latin typeface="Montserrat"/>
                <a:ea typeface="Montserrat"/>
                <a:cs typeface="Montserrat"/>
                <a:sym typeface="Montserrat"/>
              </a:rPr>
              <a:t>” para demonstrar este problema, que será rodado na versão 3.0.0 da Godot</a:t>
            </a:r>
            <a:endParaRPr sz="30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0" y="0"/>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7200">
                <a:latin typeface="Montserrat"/>
                <a:ea typeface="Montserrat"/>
                <a:cs typeface="Montserrat"/>
                <a:sym typeface="Montserrat"/>
              </a:rPr>
              <a:t>A Correção</a:t>
            </a:r>
            <a:endParaRPr b="1" sz="72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ontserrat"/>
                <a:ea typeface="Montserrat"/>
                <a:cs typeface="Montserrat"/>
                <a:sym typeface="Montserrat"/>
              </a:rPr>
              <a:t>Código de Serialização</a:t>
            </a:r>
            <a:endParaRPr b="1" sz="3600">
              <a:latin typeface="Montserrat"/>
              <a:ea typeface="Montserrat"/>
              <a:cs typeface="Montserrat"/>
              <a:sym typeface="Montserrat"/>
            </a:endParaRPr>
          </a:p>
        </p:txBody>
      </p:sp>
      <p:sp>
        <p:nvSpPr>
          <p:cNvPr id="142" name="Google Shape;142;p26"/>
          <p:cNvSpPr txBox="1"/>
          <p:nvPr>
            <p:ph idx="1" type="body"/>
          </p:nvPr>
        </p:nvSpPr>
        <p:spPr>
          <a:xfrm>
            <a:off x="311700" y="1505700"/>
            <a:ext cx="8520600" cy="3505200"/>
          </a:xfrm>
          <a:prstGeom prst="rect">
            <a:avLst/>
          </a:prstGeom>
        </p:spPr>
        <p:txBody>
          <a:bodyPr anchorCtr="0" anchor="ctr" bIns="91425" lIns="91425" spcFirstLastPara="1" rIns="91425" wrap="square" tIns="91425">
            <a:noAutofit/>
          </a:bodyPr>
          <a:lstStyle/>
          <a:p>
            <a:pPr indent="0" lvl="0" marL="0" rtl="0" algn="ctr">
              <a:lnSpc>
                <a:spcPct val="113000"/>
              </a:lnSpc>
              <a:spcBef>
                <a:spcPts val="0"/>
              </a:spcBef>
              <a:spcAft>
                <a:spcPts val="3000"/>
              </a:spcAft>
              <a:buNone/>
            </a:pPr>
            <a:r>
              <a:rPr lang="en" sz="2400" u="sng">
                <a:solidFill>
                  <a:schemeClr val="hlink"/>
                </a:solidFill>
                <a:latin typeface="Montserrat"/>
                <a:ea typeface="Montserrat"/>
                <a:cs typeface="Montserrat"/>
                <a:sym typeface="Montserrat"/>
                <a:hlinkClick r:id="rId3"/>
              </a:rPr>
              <a:t>https://github.com/godotengine/godot/commit/5262d1bbcc81a06db66ac45c3f75535f231268bc</a:t>
            </a:r>
            <a:endParaRPr sz="24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ontserrat"/>
                <a:ea typeface="Montserrat"/>
                <a:cs typeface="Montserrat"/>
                <a:sym typeface="Montserrat"/>
              </a:rPr>
              <a:t>Demonstração</a:t>
            </a:r>
            <a:endParaRPr b="1" sz="3600">
              <a:latin typeface="Montserrat"/>
              <a:ea typeface="Montserrat"/>
              <a:cs typeface="Montserrat"/>
              <a:sym typeface="Montserrat"/>
            </a:endParaRPr>
          </a:p>
        </p:txBody>
      </p:sp>
      <p:sp>
        <p:nvSpPr>
          <p:cNvPr id="148" name="Google Shape;148;p27"/>
          <p:cNvSpPr txBox="1"/>
          <p:nvPr>
            <p:ph idx="1" type="body"/>
          </p:nvPr>
        </p:nvSpPr>
        <p:spPr>
          <a:xfrm>
            <a:off x="311700" y="1505700"/>
            <a:ext cx="8520600" cy="3505200"/>
          </a:xfrm>
          <a:prstGeom prst="rect">
            <a:avLst/>
          </a:prstGeom>
        </p:spPr>
        <p:txBody>
          <a:bodyPr anchorCtr="0" anchor="t" bIns="91425" lIns="91425" spcFirstLastPara="1" rIns="91425" wrap="square" tIns="91425">
            <a:noAutofit/>
          </a:bodyPr>
          <a:lstStyle/>
          <a:p>
            <a:pPr indent="-419100" lvl="0" marL="457200" rtl="0" algn="l">
              <a:lnSpc>
                <a:spcPct val="113000"/>
              </a:lnSpc>
              <a:spcBef>
                <a:spcPts val="0"/>
              </a:spcBef>
              <a:spcAft>
                <a:spcPts val="0"/>
              </a:spcAft>
              <a:buSzPts val="3000"/>
              <a:buFont typeface="Montserrat"/>
              <a:buChar char="●"/>
            </a:pPr>
            <a:r>
              <a:rPr lang="en" sz="3000">
                <a:latin typeface="Montserrat"/>
                <a:ea typeface="Montserrat"/>
                <a:cs typeface="Montserrat"/>
                <a:sym typeface="Montserrat"/>
              </a:rPr>
              <a:t>Retornamos, então, ao mesmo “jogo”, com o mesmo código-fonte, mas agora rodando na versão 3.0.6 da Godot</a:t>
            </a:r>
            <a:endParaRPr sz="3000">
              <a:latin typeface="Montserrat"/>
              <a:ea typeface="Montserrat"/>
              <a:cs typeface="Montserrat"/>
              <a:sym typeface="Montserrat"/>
            </a:endParaRPr>
          </a:p>
          <a:p>
            <a:pPr indent="-419100" lvl="0" marL="457200" rtl="0" algn="l">
              <a:lnSpc>
                <a:spcPct val="113000"/>
              </a:lnSpc>
              <a:spcBef>
                <a:spcPts val="3000"/>
              </a:spcBef>
              <a:spcAft>
                <a:spcPts val="3000"/>
              </a:spcAft>
              <a:buSzPts val="3000"/>
              <a:buFont typeface="Montserrat"/>
              <a:buChar char="●"/>
            </a:pPr>
            <a:r>
              <a:rPr lang="en" sz="3000">
                <a:latin typeface="Montserrat"/>
                <a:ea typeface="Montserrat"/>
                <a:cs typeface="Montserrat"/>
                <a:sym typeface="Montserrat"/>
              </a:rPr>
              <a:t>Esta foi a versão na qual foi </a:t>
            </a:r>
            <a:r>
              <a:rPr lang="en" sz="3000">
                <a:latin typeface="Montserrat"/>
                <a:ea typeface="Montserrat"/>
                <a:cs typeface="Montserrat"/>
                <a:sym typeface="Montserrat"/>
              </a:rPr>
              <a:t>divulgada a existência e resolução </a:t>
            </a:r>
            <a:r>
              <a:rPr lang="en" sz="3000">
                <a:latin typeface="Montserrat"/>
                <a:ea typeface="Montserrat"/>
                <a:cs typeface="Montserrat"/>
                <a:sym typeface="Montserrat"/>
              </a:rPr>
              <a:t>dos problemas mencionados</a:t>
            </a:r>
            <a:endParaRPr sz="30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ontserrat"/>
                <a:ea typeface="Montserrat"/>
                <a:cs typeface="Montserrat"/>
                <a:sym typeface="Montserrat"/>
              </a:rPr>
              <a:t>Ressalvas</a:t>
            </a:r>
            <a:endParaRPr b="1" sz="3600">
              <a:latin typeface="Montserrat"/>
              <a:ea typeface="Montserrat"/>
              <a:cs typeface="Montserrat"/>
              <a:sym typeface="Montserrat"/>
            </a:endParaRPr>
          </a:p>
        </p:txBody>
      </p:sp>
      <p:sp>
        <p:nvSpPr>
          <p:cNvPr id="154" name="Google Shape;154;p28"/>
          <p:cNvSpPr txBox="1"/>
          <p:nvPr>
            <p:ph idx="1" type="body"/>
          </p:nvPr>
        </p:nvSpPr>
        <p:spPr>
          <a:xfrm>
            <a:off x="311700" y="1505700"/>
            <a:ext cx="8520600" cy="3505200"/>
          </a:xfrm>
          <a:prstGeom prst="rect">
            <a:avLst/>
          </a:prstGeom>
        </p:spPr>
        <p:txBody>
          <a:bodyPr anchorCtr="0" anchor="t" bIns="91425" lIns="91425" spcFirstLastPara="1" rIns="91425" wrap="square" tIns="91425">
            <a:noAutofit/>
          </a:bodyPr>
          <a:lstStyle/>
          <a:p>
            <a:pPr indent="-393700" lvl="0" marL="457200" rtl="0" algn="l">
              <a:lnSpc>
                <a:spcPct val="113000"/>
              </a:lnSpc>
              <a:spcBef>
                <a:spcPts val="0"/>
              </a:spcBef>
              <a:spcAft>
                <a:spcPts val="0"/>
              </a:spcAft>
              <a:buSzPts val="2600"/>
              <a:buFont typeface="Montserrat"/>
              <a:buChar char="●"/>
            </a:pPr>
            <a:r>
              <a:rPr lang="en" sz="2600">
                <a:latin typeface="Montserrat"/>
                <a:ea typeface="Montserrat"/>
                <a:cs typeface="Montserrat"/>
                <a:sym typeface="Montserrat"/>
              </a:rPr>
              <a:t>Por mais que o </a:t>
            </a:r>
            <a:r>
              <a:rPr i="1" lang="en" sz="2600">
                <a:latin typeface="Montserrat"/>
                <a:ea typeface="Montserrat"/>
                <a:cs typeface="Montserrat"/>
                <a:sym typeface="Montserrat"/>
              </a:rPr>
              <a:t>packet of death</a:t>
            </a:r>
            <a:r>
              <a:rPr lang="en" sz="2600">
                <a:latin typeface="Montserrat"/>
                <a:ea typeface="Montserrat"/>
                <a:cs typeface="Montserrat"/>
                <a:sym typeface="Montserrat"/>
              </a:rPr>
              <a:t> não consiga fechar o jogo, ele gera um erro e passa a responsabilidade para a </a:t>
            </a:r>
            <a:r>
              <a:rPr i="1" lang="en" sz="2600">
                <a:latin typeface="Montserrat"/>
                <a:ea typeface="Montserrat"/>
                <a:cs typeface="Montserrat"/>
                <a:sym typeface="Montserrat"/>
              </a:rPr>
              <a:t>engine</a:t>
            </a:r>
            <a:r>
              <a:rPr lang="en" sz="2600">
                <a:latin typeface="Montserrat"/>
                <a:ea typeface="Montserrat"/>
                <a:cs typeface="Montserrat"/>
                <a:sym typeface="Montserrat"/>
              </a:rPr>
              <a:t>, tornando o problema de outra natureza (auto-contido)</a:t>
            </a:r>
            <a:endParaRPr sz="2600">
              <a:latin typeface="Montserrat"/>
              <a:ea typeface="Montserrat"/>
              <a:cs typeface="Montserrat"/>
              <a:sym typeface="Montserrat"/>
            </a:endParaRPr>
          </a:p>
          <a:p>
            <a:pPr indent="-393700" lvl="0" marL="457200" rtl="0" algn="l">
              <a:lnSpc>
                <a:spcPct val="113000"/>
              </a:lnSpc>
              <a:spcBef>
                <a:spcPts val="3000"/>
              </a:spcBef>
              <a:spcAft>
                <a:spcPts val="3000"/>
              </a:spcAft>
              <a:buSzPts val="2600"/>
              <a:buFont typeface="Montserrat"/>
              <a:buChar char="●"/>
            </a:pPr>
            <a:r>
              <a:rPr lang="en" sz="2600">
                <a:latin typeface="Montserrat"/>
                <a:ea typeface="Montserrat"/>
                <a:cs typeface="Montserrat"/>
                <a:sym typeface="Montserrat"/>
              </a:rPr>
              <a:t>Note que a Godot não possui nenhuma forma de error handling</a:t>
            </a:r>
            <a:endParaRPr sz="26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8000">
                <a:latin typeface="Montserrat"/>
                <a:ea typeface="Montserrat"/>
                <a:cs typeface="Montserrat"/>
                <a:sym typeface="Montserrat"/>
              </a:rPr>
              <a:t>Obrigado!</a:t>
            </a:r>
            <a:endParaRPr b="1" sz="80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0" y="0"/>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7200">
                <a:latin typeface="Montserrat"/>
                <a:ea typeface="Montserrat"/>
                <a:cs typeface="Montserrat"/>
                <a:sym typeface="Montserrat"/>
              </a:rPr>
              <a:t>Introdução</a:t>
            </a:r>
            <a:endParaRPr b="1" sz="72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ontserrat"/>
                <a:ea typeface="Montserrat"/>
                <a:cs typeface="Montserrat"/>
                <a:sym typeface="Montserrat"/>
              </a:rPr>
              <a:t>Godot</a:t>
            </a:r>
            <a:endParaRPr b="1" sz="3600">
              <a:latin typeface="Montserrat"/>
              <a:ea typeface="Montserrat"/>
              <a:cs typeface="Montserrat"/>
              <a:sym typeface="Montserrat"/>
            </a:endParaRPr>
          </a:p>
        </p:txBody>
      </p:sp>
      <p:sp>
        <p:nvSpPr>
          <p:cNvPr id="77" name="Google Shape;77;p15"/>
          <p:cNvSpPr txBox="1"/>
          <p:nvPr>
            <p:ph idx="1" type="body"/>
          </p:nvPr>
        </p:nvSpPr>
        <p:spPr>
          <a:xfrm>
            <a:off x="311700" y="1505700"/>
            <a:ext cx="8520600" cy="3505200"/>
          </a:xfrm>
          <a:prstGeom prst="rect">
            <a:avLst/>
          </a:prstGeom>
        </p:spPr>
        <p:txBody>
          <a:bodyPr anchorCtr="0" anchor="t" bIns="91425" lIns="91425" spcFirstLastPara="1" rIns="91425" wrap="square" tIns="91425">
            <a:noAutofit/>
          </a:bodyPr>
          <a:lstStyle/>
          <a:p>
            <a:pPr indent="-419100" lvl="0" marL="457200" rtl="0" algn="l">
              <a:lnSpc>
                <a:spcPct val="113000"/>
              </a:lnSpc>
              <a:spcBef>
                <a:spcPts val="0"/>
              </a:spcBef>
              <a:spcAft>
                <a:spcPts val="0"/>
              </a:spcAft>
              <a:buSzPts val="3000"/>
              <a:buFont typeface="Montserrat"/>
              <a:buChar char="●"/>
            </a:pPr>
            <a:r>
              <a:rPr lang="en" sz="3000">
                <a:latin typeface="Montserrat"/>
                <a:ea typeface="Montserrat"/>
                <a:cs typeface="Montserrat"/>
                <a:sym typeface="Montserrat"/>
              </a:rPr>
              <a:t>Uma </a:t>
            </a:r>
            <a:r>
              <a:rPr i="1" lang="en" sz="3000">
                <a:latin typeface="Montserrat"/>
                <a:ea typeface="Montserrat"/>
                <a:cs typeface="Montserrat"/>
                <a:sym typeface="Montserrat"/>
              </a:rPr>
              <a:t>game engine</a:t>
            </a:r>
            <a:endParaRPr sz="3000">
              <a:latin typeface="Montserrat"/>
              <a:ea typeface="Montserrat"/>
              <a:cs typeface="Montserrat"/>
              <a:sym typeface="Montserrat"/>
            </a:endParaRPr>
          </a:p>
          <a:p>
            <a:pPr indent="-419100" lvl="0" marL="457200" rtl="0" algn="l">
              <a:lnSpc>
                <a:spcPct val="113000"/>
              </a:lnSpc>
              <a:spcBef>
                <a:spcPts val="3000"/>
              </a:spcBef>
              <a:spcAft>
                <a:spcPts val="0"/>
              </a:spcAft>
              <a:buSzPts val="3000"/>
              <a:buFont typeface="Montserrat"/>
              <a:buChar char="●"/>
            </a:pPr>
            <a:r>
              <a:rPr lang="en" sz="3000">
                <a:latin typeface="Montserrat"/>
                <a:ea typeface="Montserrat"/>
                <a:cs typeface="Montserrat"/>
                <a:sym typeface="Montserrat"/>
              </a:rPr>
              <a:t>Criada</a:t>
            </a:r>
            <a:r>
              <a:rPr lang="en" sz="3000">
                <a:latin typeface="Montserrat"/>
                <a:ea typeface="Montserrat"/>
                <a:cs typeface="Montserrat"/>
                <a:sym typeface="Montserrat"/>
              </a:rPr>
              <a:t> em 2007, primeiro </a:t>
            </a:r>
            <a:r>
              <a:rPr i="1" lang="en" sz="3000">
                <a:latin typeface="Montserrat"/>
                <a:ea typeface="Montserrat"/>
                <a:cs typeface="Montserrat"/>
                <a:sym typeface="Montserrat"/>
              </a:rPr>
              <a:t>release</a:t>
            </a:r>
            <a:r>
              <a:rPr lang="en" sz="3000">
                <a:latin typeface="Montserrat"/>
                <a:ea typeface="Montserrat"/>
                <a:cs typeface="Montserrat"/>
                <a:sym typeface="Montserrat"/>
              </a:rPr>
              <a:t> e </a:t>
            </a:r>
            <a:r>
              <a:rPr i="1" lang="en" sz="3000">
                <a:latin typeface="Montserrat"/>
                <a:ea typeface="Montserrat"/>
                <a:cs typeface="Montserrat"/>
                <a:sym typeface="Montserrat"/>
              </a:rPr>
              <a:t>open source</a:t>
            </a:r>
            <a:r>
              <a:rPr lang="en" sz="3000">
                <a:latin typeface="Montserrat"/>
                <a:ea typeface="Montserrat"/>
                <a:cs typeface="Montserrat"/>
                <a:sym typeface="Montserrat"/>
              </a:rPr>
              <a:t> em 2014</a:t>
            </a:r>
            <a:endParaRPr sz="3000">
              <a:latin typeface="Montserrat"/>
              <a:ea typeface="Montserrat"/>
              <a:cs typeface="Montserrat"/>
              <a:sym typeface="Montserrat"/>
            </a:endParaRPr>
          </a:p>
          <a:p>
            <a:pPr indent="-419100" lvl="0" marL="457200" rtl="0" algn="l">
              <a:lnSpc>
                <a:spcPct val="113000"/>
              </a:lnSpc>
              <a:spcBef>
                <a:spcPts val="3000"/>
              </a:spcBef>
              <a:spcAft>
                <a:spcPts val="3000"/>
              </a:spcAft>
              <a:buSzPts val="3000"/>
              <a:buFont typeface="Montserrat"/>
              <a:buChar char="●"/>
            </a:pPr>
            <a:r>
              <a:rPr lang="en" sz="3000">
                <a:latin typeface="Montserrat"/>
                <a:ea typeface="Montserrat"/>
                <a:cs typeface="Montserrat"/>
                <a:sym typeface="Montserrat"/>
              </a:rPr>
              <a:t>Versão 2.0 em 2016, e 3.0 em 2018, ambas mantidas até hoje</a:t>
            </a:r>
            <a:endParaRPr sz="30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ontserrat"/>
                <a:ea typeface="Montserrat"/>
                <a:cs typeface="Montserrat"/>
                <a:sym typeface="Montserrat"/>
              </a:rPr>
              <a:t>Godot</a:t>
            </a:r>
            <a:endParaRPr b="1" sz="3600">
              <a:latin typeface="Montserrat"/>
              <a:ea typeface="Montserrat"/>
              <a:cs typeface="Montserrat"/>
              <a:sym typeface="Montserrat"/>
            </a:endParaRPr>
          </a:p>
        </p:txBody>
      </p:sp>
      <p:sp>
        <p:nvSpPr>
          <p:cNvPr id="83" name="Google Shape;83;p16"/>
          <p:cNvSpPr txBox="1"/>
          <p:nvPr>
            <p:ph idx="1" type="body"/>
          </p:nvPr>
        </p:nvSpPr>
        <p:spPr>
          <a:xfrm>
            <a:off x="311700" y="1505700"/>
            <a:ext cx="4260300" cy="3505200"/>
          </a:xfrm>
          <a:prstGeom prst="rect">
            <a:avLst/>
          </a:prstGeom>
        </p:spPr>
        <p:txBody>
          <a:bodyPr anchorCtr="0" anchor="t" bIns="91425" lIns="91425" spcFirstLastPara="1" rIns="91425" wrap="square" tIns="91425">
            <a:noAutofit/>
          </a:bodyPr>
          <a:lstStyle/>
          <a:p>
            <a:pPr indent="-419100" lvl="0" marL="457200" rtl="0" algn="l">
              <a:lnSpc>
                <a:spcPct val="113000"/>
              </a:lnSpc>
              <a:spcBef>
                <a:spcPts val="0"/>
              </a:spcBef>
              <a:spcAft>
                <a:spcPts val="0"/>
              </a:spcAft>
              <a:buSzPts val="3000"/>
              <a:buFont typeface="Montserrat"/>
              <a:buChar char="●"/>
            </a:pPr>
            <a:r>
              <a:rPr lang="en" sz="3000">
                <a:latin typeface="Montserrat"/>
                <a:ea typeface="Montserrat"/>
                <a:cs typeface="Montserrat"/>
                <a:sym typeface="Montserrat"/>
              </a:rPr>
              <a:t>Utilizada para criar jogos 2D e </a:t>
            </a:r>
            <a:r>
              <a:rPr lang="en" sz="3000">
                <a:latin typeface="Montserrat"/>
                <a:ea typeface="Montserrat"/>
                <a:cs typeface="Montserrat"/>
                <a:sym typeface="Montserrat"/>
              </a:rPr>
              <a:t>3D</a:t>
            </a:r>
            <a:endParaRPr sz="3000">
              <a:latin typeface="Montserrat"/>
              <a:ea typeface="Montserrat"/>
              <a:cs typeface="Montserrat"/>
              <a:sym typeface="Montserrat"/>
            </a:endParaRPr>
          </a:p>
          <a:p>
            <a:pPr indent="-419100" lvl="0" marL="457200" rtl="0" algn="l">
              <a:lnSpc>
                <a:spcPct val="113000"/>
              </a:lnSpc>
              <a:spcBef>
                <a:spcPts val="3000"/>
              </a:spcBef>
              <a:spcAft>
                <a:spcPts val="3000"/>
              </a:spcAft>
              <a:buSzPts val="3000"/>
              <a:buFont typeface="Montserrat"/>
              <a:buChar char="●"/>
            </a:pPr>
            <a:r>
              <a:rPr lang="en" sz="3000">
                <a:latin typeface="Montserrat"/>
                <a:ea typeface="Montserrat"/>
                <a:cs typeface="Montserrat"/>
                <a:sym typeface="Montserrat"/>
              </a:rPr>
              <a:t>Jogos construídos a partir de </a:t>
            </a:r>
            <a:r>
              <a:rPr b="1" lang="en" sz="3000">
                <a:latin typeface="Montserrat"/>
                <a:ea typeface="Montserrat"/>
                <a:cs typeface="Montserrat"/>
                <a:sym typeface="Montserrat"/>
              </a:rPr>
              <a:t>nós</a:t>
            </a:r>
            <a:r>
              <a:rPr lang="en" sz="3000">
                <a:latin typeface="Montserrat"/>
                <a:ea typeface="Montserrat"/>
                <a:cs typeface="Montserrat"/>
                <a:sym typeface="Montserrat"/>
              </a:rPr>
              <a:t> e </a:t>
            </a:r>
            <a:r>
              <a:rPr b="1" lang="en" sz="3000">
                <a:latin typeface="Montserrat"/>
                <a:ea typeface="Montserrat"/>
                <a:cs typeface="Montserrat"/>
                <a:sym typeface="Montserrat"/>
              </a:rPr>
              <a:t>cenas</a:t>
            </a:r>
            <a:endParaRPr b="1" sz="3000">
              <a:latin typeface="Montserrat"/>
              <a:ea typeface="Montserrat"/>
              <a:cs typeface="Montserrat"/>
              <a:sym typeface="Montserrat"/>
            </a:endParaRPr>
          </a:p>
        </p:txBody>
      </p:sp>
      <p:pic>
        <p:nvPicPr>
          <p:cNvPr id="84" name="Google Shape;84;p16"/>
          <p:cNvPicPr preferRelativeResize="0"/>
          <p:nvPr/>
        </p:nvPicPr>
        <p:blipFill>
          <a:blip r:embed="rId4">
            <a:alphaModFix/>
          </a:blip>
          <a:stretch>
            <a:fillRect/>
          </a:stretch>
        </p:blipFill>
        <p:spPr>
          <a:xfrm>
            <a:off x="4821950" y="1505700"/>
            <a:ext cx="4065875" cy="3289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ontserrat"/>
                <a:ea typeface="Montserrat"/>
                <a:cs typeface="Montserrat"/>
                <a:sym typeface="Montserrat"/>
              </a:rPr>
              <a:t>Godot e </a:t>
            </a:r>
            <a:r>
              <a:rPr b="1" i="1" lang="en" sz="3600">
                <a:latin typeface="Montserrat"/>
                <a:ea typeface="Montserrat"/>
                <a:cs typeface="Montserrat"/>
                <a:sym typeface="Montserrat"/>
              </a:rPr>
              <a:t>GDScript</a:t>
            </a:r>
            <a:endParaRPr b="1" i="1" sz="3600">
              <a:latin typeface="Montserrat"/>
              <a:ea typeface="Montserrat"/>
              <a:cs typeface="Montserrat"/>
              <a:sym typeface="Montserrat"/>
            </a:endParaRPr>
          </a:p>
        </p:txBody>
      </p:sp>
      <p:sp>
        <p:nvSpPr>
          <p:cNvPr id="90" name="Google Shape;90;p17"/>
          <p:cNvSpPr txBox="1"/>
          <p:nvPr>
            <p:ph idx="1" type="body"/>
          </p:nvPr>
        </p:nvSpPr>
        <p:spPr>
          <a:xfrm>
            <a:off x="311700" y="1505700"/>
            <a:ext cx="8520600" cy="3505200"/>
          </a:xfrm>
          <a:prstGeom prst="rect">
            <a:avLst/>
          </a:prstGeom>
        </p:spPr>
        <p:txBody>
          <a:bodyPr anchorCtr="0" anchor="t" bIns="91425" lIns="91425" spcFirstLastPara="1" rIns="91425" wrap="square" tIns="91425">
            <a:noAutofit/>
          </a:bodyPr>
          <a:lstStyle/>
          <a:p>
            <a:pPr indent="-419100" lvl="0" marL="457200" rtl="0" algn="l">
              <a:lnSpc>
                <a:spcPct val="113000"/>
              </a:lnSpc>
              <a:spcBef>
                <a:spcPts val="0"/>
              </a:spcBef>
              <a:spcAft>
                <a:spcPts val="0"/>
              </a:spcAft>
              <a:buSzPts val="3000"/>
              <a:buFont typeface="Montserrat"/>
              <a:buChar char="●"/>
            </a:pPr>
            <a:r>
              <a:rPr lang="en" sz="3000">
                <a:latin typeface="Montserrat"/>
                <a:ea typeface="Montserrat"/>
                <a:cs typeface="Montserrat"/>
                <a:sym typeface="Montserrat"/>
              </a:rPr>
              <a:t>Suporta oficialmente C, C++, </a:t>
            </a:r>
            <a:r>
              <a:rPr i="1" lang="en" sz="3000">
                <a:latin typeface="Montserrat"/>
                <a:ea typeface="Montserrat"/>
                <a:cs typeface="Montserrat"/>
                <a:sym typeface="Montserrat"/>
              </a:rPr>
              <a:t>VisualScript</a:t>
            </a:r>
            <a:r>
              <a:rPr lang="en" sz="3000">
                <a:latin typeface="Montserrat"/>
                <a:ea typeface="Montserrat"/>
                <a:cs typeface="Montserrat"/>
                <a:sym typeface="Montserrat"/>
              </a:rPr>
              <a:t>, e </a:t>
            </a:r>
            <a:r>
              <a:rPr i="1" lang="en" sz="3000">
                <a:latin typeface="Montserrat"/>
                <a:ea typeface="Montserrat"/>
                <a:cs typeface="Montserrat"/>
                <a:sym typeface="Montserrat"/>
              </a:rPr>
              <a:t>GDScript</a:t>
            </a:r>
            <a:r>
              <a:rPr lang="en" sz="3000">
                <a:latin typeface="Montserrat"/>
                <a:ea typeface="Montserrat"/>
                <a:cs typeface="Montserrat"/>
                <a:sym typeface="Montserrat"/>
              </a:rPr>
              <a:t>.</a:t>
            </a:r>
            <a:endParaRPr sz="3000">
              <a:latin typeface="Montserrat"/>
              <a:ea typeface="Montserrat"/>
              <a:cs typeface="Montserrat"/>
              <a:sym typeface="Montserrat"/>
            </a:endParaRPr>
          </a:p>
          <a:p>
            <a:pPr indent="-419100" lvl="0" marL="457200" rtl="0" algn="l">
              <a:lnSpc>
                <a:spcPct val="113000"/>
              </a:lnSpc>
              <a:spcBef>
                <a:spcPts val="3000"/>
              </a:spcBef>
              <a:spcAft>
                <a:spcPts val="3000"/>
              </a:spcAft>
              <a:buSzPts val="3000"/>
              <a:buFont typeface="Montserrat"/>
              <a:buChar char="●"/>
            </a:pPr>
            <a:r>
              <a:rPr i="1" lang="en" sz="3000">
                <a:latin typeface="Montserrat"/>
                <a:ea typeface="Montserrat"/>
                <a:cs typeface="Montserrat"/>
                <a:sym typeface="Montserrat"/>
              </a:rPr>
              <a:t>GDScript</a:t>
            </a:r>
            <a:r>
              <a:rPr lang="en" sz="3000">
                <a:latin typeface="Montserrat"/>
                <a:ea typeface="Montserrat"/>
                <a:cs typeface="Montserrat"/>
                <a:sym typeface="Montserrat"/>
              </a:rPr>
              <a:t>: alto nível, tipagem dinâmica, alta integração com os elementos e estruturas da </a:t>
            </a:r>
            <a:r>
              <a:rPr i="1" lang="en" sz="3000">
                <a:latin typeface="Montserrat"/>
                <a:ea typeface="Montserrat"/>
                <a:cs typeface="Montserrat"/>
                <a:sym typeface="Montserrat"/>
              </a:rPr>
              <a:t>engine</a:t>
            </a:r>
            <a:r>
              <a:rPr lang="en" sz="3000">
                <a:latin typeface="Montserrat"/>
                <a:ea typeface="Montserrat"/>
                <a:cs typeface="Montserrat"/>
                <a:sym typeface="Montserrat"/>
              </a:rPr>
              <a:t>.</a:t>
            </a:r>
            <a:endParaRPr sz="30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i="1" lang="en" sz="3600">
                <a:latin typeface="Montserrat"/>
                <a:ea typeface="Montserrat"/>
                <a:cs typeface="Montserrat"/>
                <a:sym typeface="Montserrat"/>
              </a:rPr>
              <a:t>GDScript</a:t>
            </a:r>
            <a:endParaRPr b="1" sz="3600">
              <a:latin typeface="Montserrat"/>
              <a:ea typeface="Montserrat"/>
              <a:cs typeface="Montserrat"/>
              <a:sym typeface="Montserrat"/>
            </a:endParaRPr>
          </a:p>
        </p:txBody>
      </p:sp>
      <p:sp>
        <p:nvSpPr>
          <p:cNvPr id="96" name="Google Shape;96;p18"/>
          <p:cNvSpPr txBox="1"/>
          <p:nvPr>
            <p:ph idx="1" type="body"/>
          </p:nvPr>
        </p:nvSpPr>
        <p:spPr>
          <a:xfrm>
            <a:off x="311700" y="1505700"/>
            <a:ext cx="8520600" cy="3505200"/>
          </a:xfrm>
          <a:prstGeom prst="rect">
            <a:avLst/>
          </a:prstGeom>
        </p:spPr>
        <p:txBody>
          <a:bodyPr anchorCtr="0" anchor="t" bIns="91425" lIns="91425" spcFirstLastPara="1" rIns="91425" wrap="square" tIns="91425">
            <a:noAutofit/>
          </a:bodyPr>
          <a:lstStyle/>
          <a:p>
            <a:pPr indent="-419100" lvl="0" marL="457200" rtl="0" algn="l">
              <a:lnSpc>
                <a:spcPct val="113000"/>
              </a:lnSpc>
              <a:spcBef>
                <a:spcPts val="0"/>
              </a:spcBef>
              <a:spcAft>
                <a:spcPts val="0"/>
              </a:spcAft>
              <a:buSzPts val="3000"/>
              <a:buFont typeface="Montserrat"/>
              <a:buChar char="●"/>
            </a:pPr>
            <a:r>
              <a:rPr lang="en" sz="3000">
                <a:latin typeface="Montserrat"/>
                <a:ea typeface="Montserrat"/>
                <a:cs typeface="Montserrat"/>
                <a:sym typeface="Montserrat"/>
              </a:rPr>
              <a:t>Possui </a:t>
            </a:r>
            <a:r>
              <a:rPr i="1" lang="en" sz="3000">
                <a:latin typeface="Montserrat"/>
                <a:ea typeface="Montserrat"/>
                <a:cs typeface="Montserrat"/>
                <a:sym typeface="Montserrat"/>
              </a:rPr>
              <a:t>Variant</a:t>
            </a:r>
            <a:r>
              <a:rPr lang="en" sz="3000">
                <a:latin typeface="Montserrat"/>
                <a:ea typeface="Montserrat"/>
                <a:cs typeface="Montserrat"/>
                <a:sym typeface="Montserrat"/>
              </a:rPr>
              <a:t> como tipo de dados atômico/nativo</a:t>
            </a:r>
            <a:endParaRPr sz="3000">
              <a:latin typeface="Montserrat"/>
              <a:ea typeface="Montserrat"/>
              <a:cs typeface="Montserrat"/>
              <a:sym typeface="Montserrat"/>
            </a:endParaRPr>
          </a:p>
          <a:p>
            <a:pPr indent="-419100" lvl="0" marL="457200" rtl="0" algn="l">
              <a:lnSpc>
                <a:spcPct val="113000"/>
              </a:lnSpc>
              <a:spcBef>
                <a:spcPts val="3000"/>
              </a:spcBef>
              <a:spcAft>
                <a:spcPts val="3000"/>
              </a:spcAft>
              <a:buSzPts val="3000"/>
              <a:buFont typeface="Montserrat"/>
              <a:buChar char="●"/>
            </a:pPr>
            <a:r>
              <a:rPr lang="en" sz="3000">
                <a:latin typeface="Montserrat"/>
                <a:ea typeface="Montserrat"/>
                <a:cs typeface="Montserrat"/>
                <a:sym typeface="Montserrat"/>
              </a:rPr>
              <a:t>Todos outros tipos de dados </a:t>
            </a:r>
            <a:r>
              <a:rPr i="1" lang="en" sz="3000">
                <a:latin typeface="Montserrat"/>
                <a:ea typeface="Montserrat"/>
                <a:cs typeface="Montserrat"/>
                <a:sym typeface="Montserrat"/>
              </a:rPr>
              <a:t>built-in</a:t>
            </a:r>
            <a:r>
              <a:rPr lang="en" sz="3000">
                <a:latin typeface="Montserrat"/>
                <a:ea typeface="Montserrat"/>
                <a:cs typeface="Montserrat"/>
                <a:sym typeface="Montserrat"/>
              </a:rPr>
              <a:t> na linguagem dependem da existência do tipo </a:t>
            </a:r>
            <a:r>
              <a:rPr i="1" lang="en" sz="3000">
                <a:latin typeface="Montserrat"/>
                <a:ea typeface="Montserrat"/>
                <a:cs typeface="Montserrat"/>
                <a:sym typeface="Montserrat"/>
              </a:rPr>
              <a:t>Variant</a:t>
            </a:r>
            <a:endParaRPr sz="30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0" y="0"/>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7200">
                <a:latin typeface="Montserrat"/>
                <a:ea typeface="Montserrat"/>
                <a:cs typeface="Montserrat"/>
                <a:sym typeface="Montserrat"/>
              </a:rPr>
              <a:t>O Problema</a:t>
            </a:r>
            <a:endParaRPr b="1" sz="72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ontserrat"/>
                <a:ea typeface="Montserrat"/>
                <a:cs typeface="Montserrat"/>
                <a:sym typeface="Montserrat"/>
              </a:rPr>
              <a:t>Godot e </a:t>
            </a:r>
            <a:r>
              <a:rPr b="1" i="1" lang="en" sz="3600">
                <a:latin typeface="Montserrat"/>
                <a:ea typeface="Montserrat"/>
                <a:cs typeface="Montserrat"/>
                <a:sym typeface="Montserrat"/>
              </a:rPr>
              <a:t>Networking</a:t>
            </a:r>
            <a:endParaRPr b="1" sz="3600">
              <a:latin typeface="Montserrat"/>
              <a:ea typeface="Montserrat"/>
              <a:cs typeface="Montserrat"/>
              <a:sym typeface="Montserrat"/>
            </a:endParaRPr>
          </a:p>
        </p:txBody>
      </p:sp>
      <p:sp>
        <p:nvSpPr>
          <p:cNvPr id="107" name="Google Shape;107;p20"/>
          <p:cNvSpPr txBox="1"/>
          <p:nvPr>
            <p:ph idx="1" type="body"/>
          </p:nvPr>
        </p:nvSpPr>
        <p:spPr>
          <a:xfrm>
            <a:off x="311700" y="1505700"/>
            <a:ext cx="8520600" cy="3505200"/>
          </a:xfrm>
          <a:prstGeom prst="rect">
            <a:avLst/>
          </a:prstGeom>
        </p:spPr>
        <p:txBody>
          <a:bodyPr anchorCtr="0" anchor="t" bIns="91425" lIns="91425" spcFirstLastPara="1" rIns="91425" wrap="square" tIns="91425">
            <a:noAutofit/>
          </a:bodyPr>
          <a:lstStyle/>
          <a:p>
            <a:pPr indent="-419100" lvl="0" marL="457200" rtl="0" algn="l">
              <a:lnSpc>
                <a:spcPct val="113000"/>
              </a:lnSpc>
              <a:spcBef>
                <a:spcPts val="0"/>
              </a:spcBef>
              <a:spcAft>
                <a:spcPts val="0"/>
              </a:spcAft>
              <a:buSzPts val="3000"/>
              <a:buFont typeface="Montserrat"/>
              <a:buChar char="●"/>
            </a:pPr>
            <a:r>
              <a:rPr lang="en" sz="3000">
                <a:latin typeface="Montserrat"/>
                <a:ea typeface="Montserrat"/>
                <a:cs typeface="Montserrat"/>
                <a:sym typeface="Montserrat"/>
              </a:rPr>
              <a:t>Godot disponibiliza APIs para a criação de jogos </a:t>
            </a:r>
            <a:r>
              <a:rPr lang="en" sz="3000">
                <a:latin typeface="Montserrat"/>
                <a:ea typeface="Montserrat"/>
                <a:cs typeface="Montserrat"/>
                <a:sym typeface="Montserrat"/>
              </a:rPr>
              <a:t>multijogador</a:t>
            </a:r>
            <a:r>
              <a:rPr lang="en" sz="3000">
                <a:latin typeface="Montserrat"/>
                <a:ea typeface="Montserrat"/>
                <a:cs typeface="Montserrat"/>
                <a:sym typeface="Montserrat"/>
              </a:rPr>
              <a:t> </a:t>
            </a:r>
            <a:r>
              <a:rPr i="1" lang="en" sz="3000">
                <a:latin typeface="Montserrat"/>
                <a:ea typeface="Montserrat"/>
                <a:cs typeface="Montserrat"/>
                <a:sym typeface="Montserrat"/>
              </a:rPr>
              <a:t>online</a:t>
            </a:r>
            <a:endParaRPr sz="3000">
              <a:latin typeface="Montserrat"/>
              <a:ea typeface="Montserrat"/>
              <a:cs typeface="Montserrat"/>
              <a:sym typeface="Montserrat"/>
            </a:endParaRPr>
          </a:p>
          <a:p>
            <a:pPr indent="-419100" lvl="0" marL="457200" rtl="0" algn="l">
              <a:lnSpc>
                <a:spcPct val="113000"/>
              </a:lnSpc>
              <a:spcBef>
                <a:spcPts val="3000"/>
              </a:spcBef>
              <a:spcAft>
                <a:spcPts val="3000"/>
              </a:spcAft>
              <a:buSzPts val="3000"/>
              <a:buFont typeface="Montserrat"/>
              <a:buChar char="●"/>
            </a:pPr>
            <a:r>
              <a:rPr lang="en" sz="3000">
                <a:latin typeface="Montserrat"/>
                <a:ea typeface="Montserrat"/>
                <a:cs typeface="Montserrat"/>
                <a:sym typeface="Montserrat"/>
              </a:rPr>
              <a:t>Disponibiliza APIs de </a:t>
            </a:r>
            <a:r>
              <a:rPr lang="en" sz="3000">
                <a:latin typeface="Montserrat"/>
                <a:ea typeface="Montserrat"/>
                <a:cs typeface="Montserrat"/>
                <a:sym typeface="Montserrat"/>
              </a:rPr>
              <a:t>baixo nível</a:t>
            </a:r>
            <a:r>
              <a:rPr lang="en" sz="3000">
                <a:latin typeface="Montserrat"/>
                <a:ea typeface="Montserrat"/>
                <a:cs typeface="Montserrat"/>
                <a:sym typeface="Montserrat"/>
              </a:rPr>
              <a:t> (TCP e UDP), mas também disponibiliza de alto nível</a:t>
            </a:r>
            <a:endParaRPr sz="30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i="1" lang="en" sz="3600">
                <a:latin typeface="Montserrat"/>
                <a:ea typeface="Montserrat"/>
                <a:cs typeface="Montserrat"/>
                <a:sym typeface="Montserrat"/>
              </a:rPr>
              <a:t>Networking</a:t>
            </a:r>
            <a:endParaRPr b="1" i="1" sz="3600">
              <a:latin typeface="Montserrat"/>
              <a:ea typeface="Montserrat"/>
              <a:cs typeface="Montserrat"/>
              <a:sym typeface="Montserrat"/>
            </a:endParaRPr>
          </a:p>
        </p:txBody>
      </p:sp>
      <p:sp>
        <p:nvSpPr>
          <p:cNvPr id="113" name="Google Shape;113;p21"/>
          <p:cNvSpPr txBox="1"/>
          <p:nvPr>
            <p:ph idx="1" type="body"/>
          </p:nvPr>
        </p:nvSpPr>
        <p:spPr>
          <a:xfrm>
            <a:off x="311700" y="1505700"/>
            <a:ext cx="8520600" cy="3505200"/>
          </a:xfrm>
          <a:prstGeom prst="rect">
            <a:avLst/>
          </a:prstGeom>
        </p:spPr>
        <p:txBody>
          <a:bodyPr anchorCtr="0" anchor="t" bIns="91425" lIns="91425" spcFirstLastPara="1" rIns="91425" wrap="square" tIns="91425">
            <a:noAutofit/>
          </a:bodyPr>
          <a:lstStyle/>
          <a:p>
            <a:pPr indent="-419100" lvl="0" marL="457200" rtl="0" algn="l">
              <a:lnSpc>
                <a:spcPct val="113000"/>
              </a:lnSpc>
              <a:spcBef>
                <a:spcPts val="0"/>
              </a:spcBef>
              <a:spcAft>
                <a:spcPts val="0"/>
              </a:spcAft>
              <a:buSzPts val="3000"/>
              <a:buFont typeface="Montserrat"/>
              <a:buChar char="●"/>
            </a:pPr>
            <a:r>
              <a:rPr lang="en" sz="3000">
                <a:latin typeface="Montserrat"/>
                <a:ea typeface="Montserrat"/>
                <a:cs typeface="Montserrat"/>
                <a:sym typeface="Montserrat"/>
              </a:rPr>
              <a:t>A transmissão de dados por via destes protocolos de baixo nível requer a serialização (ou </a:t>
            </a:r>
            <a:r>
              <a:rPr i="1" lang="en" sz="3000">
                <a:latin typeface="Montserrat"/>
                <a:ea typeface="Montserrat"/>
                <a:cs typeface="Montserrat"/>
                <a:sym typeface="Montserrat"/>
              </a:rPr>
              <a:t>marshalling</a:t>
            </a:r>
            <a:r>
              <a:rPr lang="en" sz="3000">
                <a:latin typeface="Montserrat"/>
                <a:ea typeface="Montserrat"/>
                <a:cs typeface="Montserrat"/>
                <a:sym typeface="Montserrat"/>
              </a:rPr>
              <a:t>) dos dados a serem enviados</a:t>
            </a:r>
            <a:endParaRPr sz="3000">
              <a:latin typeface="Montserrat"/>
              <a:ea typeface="Montserrat"/>
              <a:cs typeface="Montserrat"/>
              <a:sym typeface="Montserrat"/>
            </a:endParaRPr>
          </a:p>
          <a:p>
            <a:pPr indent="-419100" lvl="0" marL="457200" rtl="0" algn="l">
              <a:lnSpc>
                <a:spcPct val="113000"/>
              </a:lnSpc>
              <a:spcBef>
                <a:spcPts val="3000"/>
              </a:spcBef>
              <a:spcAft>
                <a:spcPts val="3000"/>
              </a:spcAft>
              <a:buSzPts val="3000"/>
              <a:buFont typeface="Montserrat"/>
              <a:buChar char="●"/>
            </a:pPr>
            <a:r>
              <a:rPr lang="en" sz="3000">
                <a:latin typeface="Montserrat"/>
                <a:ea typeface="Montserrat"/>
                <a:cs typeface="Montserrat"/>
                <a:sym typeface="Montserrat"/>
              </a:rPr>
              <a:t>Problemas no código de serialização até as versões 2.1.5 e 3.0.6 da Godot</a:t>
            </a:r>
            <a:endParaRPr sz="30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D8FCC"/>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