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299" r:id="rId46"/>
    <p:sldId id="300" r:id="rId47"/>
    <p:sldId id="302" r:id="rId48"/>
    <p:sldId id="309" r:id="rId49"/>
    <p:sldId id="303" r:id="rId50"/>
    <p:sldId id="304" r:id="rId51"/>
    <p:sldId id="305" r:id="rId52"/>
    <p:sldId id="306" r:id="rId53"/>
    <p:sldId id="308" r:id="rId54"/>
    <p:sldId id="310" r:id="rId55"/>
    <p:sldId id="311" r:id="rId56"/>
    <p:sldId id="312" r:id="rId57"/>
    <p:sldId id="314" r:id="rId58"/>
    <p:sldId id="313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6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0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80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3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49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1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1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68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6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69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98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97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6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4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B977-6D31-4140-9558-476DEDF86B8E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DFD50C-3837-46FF-A3AA-A6013F18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0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06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a escolha da fonte em normal, </a:t>
            </a:r>
            <a:r>
              <a:rPr lang="pt-BR" dirty="0" err="1"/>
              <a:t>italic</a:t>
            </a:r>
            <a:r>
              <a:rPr lang="pt-BR" dirty="0"/>
              <a:t> ou oblique.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10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font-variant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Usada para escolher as variantes normal ou </a:t>
            </a:r>
            <a:r>
              <a:rPr lang="pt-BR" dirty="0" err="1"/>
              <a:t>small</a:t>
            </a:r>
            <a:r>
              <a:rPr lang="pt-BR" dirty="0"/>
              <a:t>-caps.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font-variant</a:t>
            </a:r>
            <a:r>
              <a:rPr lang="pt-BR" dirty="0"/>
              <a:t>: </a:t>
            </a:r>
            <a:r>
              <a:rPr lang="pt-BR" dirty="0" err="1"/>
              <a:t>small-caps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81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font-weight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Define quão negrito deve ser </a:t>
            </a:r>
            <a:r>
              <a:rPr lang="pt-BR" dirty="0" err="1"/>
              <a:t>renderizada</a:t>
            </a:r>
            <a:r>
              <a:rPr lang="pt-BR" dirty="0"/>
              <a:t> a fonte.</a:t>
            </a:r>
          </a:p>
          <a:p>
            <a:r>
              <a:rPr lang="pt-BR" dirty="0"/>
              <a:t>Uma fonte pode ser normal, </a:t>
            </a:r>
            <a:r>
              <a:rPr lang="pt-BR" dirty="0" err="1"/>
              <a:t>bold</a:t>
            </a:r>
            <a:r>
              <a:rPr lang="pt-BR" dirty="0"/>
              <a:t> ou números de 100-900.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font-variant</a:t>
            </a:r>
            <a:r>
              <a:rPr lang="pt-BR" dirty="0"/>
              <a:t>: </a:t>
            </a:r>
            <a:r>
              <a:rPr lang="pt-BR" dirty="0" err="1"/>
              <a:t>small-caps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6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font-size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Define o tamanho da fonte.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font-variant</a:t>
            </a:r>
            <a:r>
              <a:rPr lang="pt-BR" dirty="0"/>
              <a:t>: </a:t>
            </a:r>
            <a:r>
              <a:rPr lang="pt-BR" dirty="0" err="1"/>
              <a:t>small-caps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font-size</a:t>
            </a:r>
            <a:r>
              <a:rPr lang="pt-BR" dirty="0"/>
              <a:t>: 20px;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54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compilado [</a:t>
            </a:r>
            <a:r>
              <a:rPr lang="pt-BR" dirty="0" err="1"/>
              <a:t>font</a:t>
            </a:r>
            <a:r>
              <a:rPr lang="pt-BR" dirty="0"/>
              <a:t>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952" y="1690688"/>
            <a:ext cx="11797048" cy="4351338"/>
          </a:xfrm>
        </p:spPr>
        <p:txBody>
          <a:bodyPr>
            <a:normAutofit/>
          </a:bodyPr>
          <a:lstStyle/>
          <a:p>
            <a:r>
              <a:rPr lang="pt-BR" dirty="0"/>
              <a:t>Abreviação para todas as propriedades listadas.</a:t>
            </a:r>
          </a:p>
          <a:p>
            <a:r>
              <a:rPr lang="pt-BR" dirty="0"/>
              <a:t>A declaração abreviada deve seguir a seguinte ordem:</a:t>
            </a:r>
          </a:p>
          <a:p>
            <a:pPr marL="0" indent="0">
              <a:buNone/>
            </a:pPr>
            <a:r>
              <a:rPr lang="pt-BR" dirty="0" err="1"/>
              <a:t>font-style</a:t>
            </a:r>
            <a:r>
              <a:rPr lang="pt-BR" dirty="0"/>
              <a:t> | </a:t>
            </a:r>
            <a:r>
              <a:rPr lang="pt-BR" dirty="0" err="1"/>
              <a:t>font-variant</a:t>
            </a:r>
            <a:r>
              <a:rPr lang="pt-BR" dirty="0"/>
              <a:t> | </a:t>
            </a:r>
            <a:r>
              <a:rPr lang="pt-BR" dirty="0" err="1"/>
              <a:t>font-weight</a:t>
            </a:r>
            <a:r>
              <a:rPr lang="pt-BR" dirty="0"/>
              <a:t> | </a:t>
            </a:r>
            <a:r>
              <a:rPr lang="pt-BR" dirty="0" err="1"/>
              <a:t>font-size</a:t>
            </a:r>
            <a:r>
              <a:rPr lang="pt-BR" dirty="0"/>
              <a:t> | </a:t>
            </a:r>
            <a:r>
              <a:rPr lang="pt-BR" dirty="0" err="1"/>
              <a:t>font-family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p {</a:t>
            </a:r>
          </a:p>
          <a:p>
            <a:pPr mar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lang="fr-FR" dirty="0"/>
              <a:t>font: italic bold 30px arial, sans-serif;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endParaRPr kumimoji="0" lang="pt-BR" altLang="pt-BR" sz="300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6179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text-indent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que aplique um recuo à primeira linha de um parágrafo.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p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text-indent</a:t>
            </a:r>
            <a:r>
              <a:rPr lang="pt-BR" dirty="0"/>
              <a:t>: 30px;</a:t>
            </a:r>
          </a:p>
          <a:p>
            <a:pPr marL="0" indent="0">
              <a:buNone/>
            </a:pPr>
            <a:r>
              <a:rPr lang="pt-BR" dirty="0"/>
              <a:t>	}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27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text-align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que você aplique alinhamento a um parágrafo.</a:t>
            </a:r>
          </a:p>
          <a:p>
            <a:r>
              <a:rPr lang="pt-BR" dirty="0"/>
              <a:t>Valores: </a:t>
            </a:r>
            <a:r>
              <a:rPr lang="pt-BR" dirty="0" err="1"/>
              <a:t>left</a:t>
            </a:r>
            <a:r>
              <a:rPr lang="pt-BR" dirty="0"/>
              <a:t>, </a:t>
            </a:r>
            <a:r>
              <a:rPr lang="pt-BR" dirty="0" err="1"/>
              <a:t>right</a:t>
            </a:r>
            <a:r>
              <a:rPr lang="pt-BR" dirty="0"/>
              <a:t>, center, </a:t>
            </a:r>
            <a:r>
              <a:rPr lang="pt-BR" dirty="0" err="1"/>
              <a:t>justify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p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04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text-decoration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Possibilita adicionar efeitos em textos.</a:t>
            </a:r>
          </a:p>
          <a:p>
            <a:r>
              <a:rPr lang="pt-BR" dirty="0"/>
              <a:t>Valores: </a:t>
            </a:r>
            <a:r>
              <a:rPr lang="pt-BR" dirty="0" err="1"/>
              <a:t>overline</a:t>
            </a:r>
            <a:r>
              <a:rPr lang="pt-BR" dirty="0"/>
              <a:t>, </a:t>
            </a:r>
            <a:r>
              <a:rPr lang="pt-BR" dirty="0" err="1"/>
              <a:t>underline</a:t>
            </a:r>
            <a:r>
              <a:rPr lang="pt-BR" dirty="0"/>
              <a:t>, </a:t>
            </a:r>
            <a:r>
              <a:rPr lang="pt-BR" dirty="0" err="1"/>
              <a:t>line-through</a:t>
            </a:r>
            <a:r>
              <a:rPr lang="pt-BR" dirty="0"/>
              <a:t> e </a:t>
            </a:r>
            <a:r>
              <a:rPr lang="pt-BR" dirty="0" err="1"/>
              <a:t>none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h3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line-through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53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letter-spacing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o espaço entre os caracteres.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p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letter-spacing</a:t>
            </a:r>
            <a:r>
              <a:rPr lang="pt-BR" dirty="0"/>
              <a:t>: 3px;</a:t>
            </a:r>
          </a:p>
          <a:p>
            <a:pPr marL="0" indent="0">
              <a:buNone/>
            </a:pPr>
            <a:r>
              <a:rPr lang="pt-BR" dirty="0"/>
              <a:t>	}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84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text-transform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Controla a capitalização do texto.</a:t>
            </a:r>
          </a:p>
          <a:p>
            <a:r>
              <a:rPr lang="pt-BR" dirty="0"/>
              <a:t>Valores: capitalize, </a:t>
            </a:r>
            <a:r>
              <a:rPr lang="pt-BR" dirty="0" err="1"/>
              <a:t>uppercase</a:t>
            </a:r>
            <a:r>
              <a:rPr lang="pt-BR" dirty="0"/>
              <a:t>, </a:t>
            </a:r>
            <a:r>
              <a:rPr lang="pt-BR" dirty="0" err="1"/>
              <a:t>lowercase</a:t>
            </a:r>
            <a:r>
              <a:rPr lang="pt-BR" dirty="0"/>
              <a:t> e </a:t>
            </a:r>
            <a:r>
              <a:rPr lang="pt-BR" dirty="0" err="1"/>
              <a:t>none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h1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text-transform</a:t>
            </a:r>
            <a:r>
              <a:rPr lang="pt-BR" dirty="0"/>
              <a:t>: </a:t>
            </a:r>
            <a:r>
              <a:rPr lang="pt-BR" dirty="0" err="1"/>
              <a:t>uppercase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/>
              <a:t>	}</a:t>
            </a:r>
            <a:r>
              <a:rPr kumimoji="0" lang="pt-BR" altLang="pt-BR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  <a:endParaRPr kumimoji="0" lang="pt-BR" altLang="pt-BR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82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a cor do primeiro plano de um elemento.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lv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h1 { </a:t>
            </a:r>
          </a:p>
          <a:p>
            <a:pPr marL="0" lv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color: #990000;</a:t>
            </a:r>
          </a:p>
          <a:p>
            <a:pPr marL="0" lv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altLang="pt-BR" sz="36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5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64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aplicar aos links todas as propriedades vistas até aqui.</a:t>
            </a:r>
          </a:p>
          <a:p>
            <a:r>
              <a:rPr lang="pt-BR" dirty="0"/>
              <a:t>A diferença é que as propriedades são definidas de maneira diferenciada, de acordo com o estado do link.</a:t>
            </a:r>
          </a:p>
          <a:p>
            <a:r>
              <a:rPr lang="pt-BR" dirty="0"/>
              <a:t>A maneira tradicional:</a:t>
            </a:r>
          </a:p>
          <a:p>
            <a:pPr marL="0" indent="0">
              <a:buNone/>
            </a:pPr>
            <a:r>
              <a:rPr lang="pt-BR" dirty="0"/>
              <a:t>a{</a:t>
            </a:r>
          </a:p>
          <a:p>
            <a:pPr marL="0" indent="0">
              <a:buNone/>
            </a:pPr>
            <a:r>
              <a:rPr lang="pt-BR" dirty="0"/>
              <a:t>	color:#0000FF;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	trabalhará seu estado geral, e não seu comportamento.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513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r>
              <a:rPr lang="pt-BR" dirty="0"/>
              <a:t> :link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Usada para links não visitados.</a:t>
            </a:r>
          </a:p>
          <a:p>
            <a:pPr marL="0" indent="0">
              <a:buNone/>
            </a:pPr>
            <a:r>
              <a:rPr lang="pt-BR" dirty="0"/>
              <a:t>a:link{</a:t>
            </a:r>
          </a:p>
          <a:p>
            <a:pPr marL="0" indent="0">
              <a:buNone/>
            </a:pPr>
            <a:r>
              <a:rPr lang="pt-BR" dirty="0"/>
              <a:t>	color:#00FF00;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2019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r>
              <a:rPr lang="pt-BR" dirty="0"/>
              <a:t> :</a:t>
            </a:r>
            <a:r>
              <a:rPr lang="pt-BR" dirty="0" err="1"/>
              <a:t>visited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Usada para links visitados.</a:t>
            </a:r>
          </a:p>
          <a:p>
            <a:pPr marL="0" indent="0">
              <a:buNone/>
            </a:pPr>
            <a:r>
              <a:rPr lang="pt-BR" dirty="0"/>
              <a:t>a:visited{</a:t>
            </a:r>
          </a:p>
          <a:p>
            <a:pPr marL="0" indent="0">
              <a:buNone/>
            </a:pPr>
            <a:r>
              <a:rPr lang="pt-BR" dirty="0"/>
              <a:t>	color:#FFFF00;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919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r>
              <a:rPr lang="pt-BR" dirty="0"/>
              <a:t> :</a:t>
            </a:r>
            <a:r>
              <a:rPr lang="pt-BR" dirty="0" err="1"/>
              <a:t>active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Usada para links ativos (quando segura o clique).</a:t>
            </a:r>
          </a:p>
          <a:p>
            <a:pPr marL="0" indent="0">
              <a:buNone/>
            </a:pPr>
            <a:r>
              <a:rPr lang="pt-BR" dirty="0"/>
              <a:t>a:active {</a:t>
            </a:r>
          </a:p>
          <a:p>
            <a:pPr marL="0" indent="0">
              <a:buNone/>
            </a:pPr>
            <a:r>
              <a:rPr lang="pt-BR" dirty="0"/>
              <a:t>	color:#00FFFF;</a:t>
            </a:r>
          </a:p>
          <a:p>
            <a:pPr marL="0" indent="0">
              <a:buNone/>
            </a:pPr>
            <a:r>
              <a:rPr lang="pt-BR" dirty="0"/>
              <a:t>	background-color:#FF0000;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828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r>
              <a:rPr lang="pt-BR" dirty="0"/>
              <a:t> :</a:t>
            </a:r>
            <a:r>
              <a:rPr lang="pt-BR" dirty="0" err="1"/>
              <a:t>hover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Usada para quando o ponteiro do mouse está sobre o link.</a:t>
            </a:r>
          </a:p>
          <a:p>
            <a:pPr marL="0" indent="0">
              <a:buNone/>
            </a:pPr>
            <a:r>
              <a:rPr lang="pt-BR" dirty="0"/>
              <a:t>a:hover{</a:t>
            </a:r>
          </a:p>
          <a:p>
            <a:pPr marL="0" indent="0">
              <a:buNone/>
            </a:pPr>
            <a:r>
              <a:rPr lang="pt-BR" dirty="0"/>
              <a:t>	color: #FF8000;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32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/>
              <a:t>Removendo sublinhado dos 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247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/>
              <a:t>Removendo sublinhado dos 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Pode-se definir </a:t>
            </a:r>
            <a:r>
              <a:rPr lang="pt-BR" dirty="0" err="1"/>
              <a:t>text-decoration</a:t>
            </a:r>
            <a:r>
              <a:rPr lang="pt-BR" dirty="0"/>
              <a:t>, juntamente com outras propriedades para as quatro </a:t>
            </a:r>
            <a:r>
              <a:rPr lang="pt-BR" dirty="0" err="1"/>
              <a:t>pseudo-classes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a:link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color: #0000FF;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a:visited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color: #FF00FF;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a:active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background-color: #FFFF00;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a:hover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color: #FF0000;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37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elementos com uso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&lt;p&gt;Uvas para vinho branco:&lt;/p&gt;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Riesling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Chardonnay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Pinot</a:t>
            </a:r>
            <a:r>
              <a:rPr lang="pt-BR" dirty="0"/>
              <a:t> Blanc&lt;/a&gt;&lt;/li&gt;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&lt;p&gt;Uvas para vinho tinto:&lt;/p&gt;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=“#"&gt;Cabernet Sauvignon&lt;/a&gt;&lt;/li&gt;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Merlot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Pinot</a:t>
            </a:r>
            <a:r>
              <a:rPr lang="pt-BR" dirty="0"/>
              <a:t> </a:t>
            </a:r>
            <a:r>
              <a:rPr lang="pt-BR" dirty="0" err="1"/>
              <a:t>Noir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318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elementos com uso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&lt;p&gt;Uvas para vinho branco:&lt;/p&gt;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vinhobranco</a:t>
            </a:r>
            <a:r>
              <a:rPr lang="pt-BR" dirty="0"/>
              <a:t>”&gt;</a:t>
            </a:r>
            <a:r>
              <a:rPr lang="pt-BR" dirty="0" err="1"/>
              <a:t>Riesling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vinhobranco</a:t>
            </a:r>
            <a:r>
              <a:rPr lang="pt-BR" dirty="0"/>
              <a:t>”&gt;</a:t>
            </a:r>
            <a:r>
              <a:rPr lang="pt-BR" dirty="0" err="1"/>
              <a:t>Chardonnay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vinhobranco</a:t>
            </a:r>
            <a:r>
              <a:rPr lang="pt-BR" dirty="0"/>
              <a:t>”&gt;</a:t>
            </a:r>
            <a:r>
              <a:rPr lang="pt-BR" dirty="0" err="1"/>
              <a:t>Pinot</a:t>
            </a:r>
            <a:r>
              <a:rPr lang="pt-BR" dirty="0"/>
              <a:t> Blanc&lt;/a&gt;&lt;/li&gt;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&lt;p&gt;Uvas para vinho tinto:&lt;/p&gt;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vinhotinto</a:t>
            </a:r>
            <a:r>
              <a:rPr lang="pt-BR" dirty="0"/>
              <a:t>”&gt;Cabernet Sauvignon&lt;/a&gt;&lt;/li&gt;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vinhotinto</a:t>
            </a:r>
            <a:r>
              <a:rPr lang="pt-BR" dirty="0"/>
              <a:t>”&gt;</a:t>
            </a:r>
            <a:r>
              <a:rPr lang="pt-BR" dirty="0" err="1"/>
              <a:t>Merlot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vinhotinto</a:t>
            </a:r>
            <a:r>
              <a:rPr lang="pt-BR" dirty="0"/>
              <a:t>”&gt;</a:t>
            </a:r>
            <a:r>
              <a:rPr lang="pt-BR" dirty="0" err="1"/>
              <a:t>Pinot</a:t>
            </a:r>
            <a:r>
              <a:rPr lang="pt-BR" dirty="0"/>
              <a:t> </a:t>
            </a:r>
            <a:r>
              <a:rPr lang="pt-BR" dirty="0" err="1"/>
              <a:t>Noir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4862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elementos com uso de classe</a:t>
            </a:r>
            <a:br>
              <a:rPr lang="pt-BR" dirty="0"/>
            </a:br>
            <a:r>
              <a:rPr lang="pt-BR" dirty="0"/>
              <a:t>Definindo as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 {</a:t>
            </a:r>
          </a:p>
          <a:p>
            <a:pPr marL="0" indent="0">
              <a:buNone/>
            </a:pPr>
            <a:r>
              <a:rPr lang="pt-BR" dirty="0"/>
              <a:t>	color: #0000FF;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a.vinhobranco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color: #FFBB00;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a.vinhotinto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color: #800000;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358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a cor do fundo de um elemento.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background-color: #FFCC66;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h1{</a:t>
            </a:r>
          </a:p>
          <a:p>
            <a:pPr mar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color: #990000;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	background-color: #FC9804;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</a:t>
            </a:r>
            <a:endParaRPr kumimoji="0" lang="pt-BR" altLang="pt-BR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038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Identificando um elemento com uso de 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&lt;h1&gt;Capítulo 1&lt;/h1&gt;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&lt;h2&gt;Capítulo 1.1&lt;/h2&gt;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&lt;h2&gt;Capítulo 1.2&lt;/h2&gt;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&lt;h1&gt;Capítulo 2&lt;/h1&gt;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&lt;h2&gt;Capítulo 2.1&lt;/h2&gt;</a:t>
            </a:r>
          </a:p>
        </p:txBody>
      </p:sp>
    </p:spTree>
    <p:extLst>
      <p:ext uri="{BB962C8B-B14F-4D97-AF65-F5344CB8AC3E}">
        <p14:creationId xmlns:p14="http://schemas.microsoft.com/office/powerpoint/2010/main" val="4248322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Identificando um elemento com uso de 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&lt;h1 id="c1"&gt;Capítulo 1&lt;/h1&gt;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 id="c1-1"&gt;Capítulo 1.1&lt;/h2&gt;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 id="c1-2"&gt;Capítulo 1.2&lt;/h2&gt;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&lt;h1 id="c2"&gt;Capítulo 2&lt;/h1&gt;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 id="c2-1"&gt;Capítulo 2.1&lt;/h2&gt;</a:t>
            </a:r>
          </a:p>
        </p:txBody>
      </p:sp>
    </p:spTree>
    <p:extLst>
      <p:ext uri="{BB962C8B-B14F-4D97-AF65-F5344CB8AC3E}">
        <p14:creationId xmlns:p14="http://schemas.microsoft.com/office/powerpoint/2010/main" val="1047810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Identificando um elemento com uso de id</a:t>
            </a:r>
            <a:br>
              <a:rPr lang="pt-BR" dirty="0"/>
            </a:br>
            <a:r>
              <a:rPr lang="pt-BR" dirty="0"/>
              <a:t>Definindo as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#c1-2 {</a:t>
            </a:r>
          </a:p>
          <a:p>
            <a:pPr marL="0" indent="0">
              <a:buNone/>
            </a:pPr>
            <a:r>
              <a:rPr lang="pt-BR" dirty="0"/>
              <a:t>		color: </a:t>
            </a:r>
            <a:r>
              <a:rPr lang="pt-BR" dirty="0" err="1"/>
              <a:t>red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818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Elemento neutro e que não adiciona qualquer tipo de semântica ao documento.</a:t>
            </a:r>
          </a:p>
        </p:txBody>
      </p:sp>
    </p:spTree>
    <p:extLst>
      <p:ext uri="{BB962C8B-B14F-4D97-AF65-F5344CB8AC3E}">
        <p14:creationId xmlns:p14="http://schemas.microsoft.com/office/powerpoint/2010/main" val="754450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&lt;p&gt;Dormir cedo e acordar cedo faz o homem saudável, rico e sábio.&lt;/p&gt;</a:t>
            </a:r>
          </a:p>
        </p:txBody>
      </p:sp>
    </p:spTree>
    <p:extLst>
      <p:ext uri="{BB962C8B-B14F-4D97-AF65-F5344CB8AC3E}">
        <p14:creationId xmlns:p14="http://schemas.microsoft.com/office/powerpoint/2010/main" val="839001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&lt;p&gt;Dormir cedo e acordar cedo faz o homem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=“classe1"&gt;saudável&lt;/</a:t>
            </a:r>
            <a:r>
              <a:rPr lang="pt-BR" dirty="0" err="1"/>
              <a:t>span</a:t>
            </a:r>
            <a:r>
              <a:rPr lang="pt-BR" dirty="0"/>
              <a:t>&gt;,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="classe1"&gt;rico&lt;/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e 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="classe1"&gt;sábio&lt;/</a:t>
            </a:r>
            <a:r>
              <a:rPr lang="pt-BR" dirty="0" err="1"/>
              <a:t>span</a:t>
            </a:r>
            <a:r>
              <a:rPr lang="pt-BR" dirty="0"/>
              <a:t>&gt;.&lt;/p&gt;</a:t>
            </a:r>
          </a:p>
          <a:p>
            <a:pPr marL="0" indent="0">
              <a:buNone/>
            </a:pPr>
            <a:r>
              <a:rPr lang="pt-BR" dirty="0"/>
              <a:t>CSS:</a:t>
            </a:r>
          </a:p>
          <a:p>
            <a:pPr marL="0" indent="0">
              <a:buNone/>
            </a:pPr>
            <a:r>
              <a:rPr lang="pt-BR" dirty="0"/>
              <a:t>span.classe1 {</a:t>
            </a:r>
          </a:p>
          <a:p>
            <a:pPr marL="0" indent="0">
              <a:buNone/>
            </a:pPr>
            <a:r>
              <a:rPr lang="pt-BR" dirty="0"/>
              <a:t>		color:#FF0000;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29120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Usado para agrupar um ou mais elementos </a:t>
            </a:r>
          </a:p>
        </p:txBody>
      </p:sp>
    </p:spTree>
    <p:extLst>
      <p:ext uri="{BB962C8B-B14F-4D97-AF65-F5344CB8AC3E}">
        <p14:creationId xmlns:p14="http://schemas.microsoft.com/office/powerpoint/2010/main" val="3700659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6645"/>
            <a:ext cx="8596668" cy="4697411"/>
          </a:xfrm>
        </p:spPr>
        <p:txBody>
          <a:bodyPr>
            <a:noAutofit/>
          </a:bodyPr>
          <a:lstStyle/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 err="1"/>
              <a:t>Ex</a:t>
            </a:r>
            <a:r>
              <a:rPr lang="pt-BR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id=“civil"&gt;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&lt;li&gt;Prudente de Moraes&lt;/li&gt;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</a:t>
            </a:r>
            <a:r>
              <a:rPr lang="pt-BR" sz="1600"/>
              <a:t>li&gt;Afonso Pena&lt;/</a:t>
            </a:r>
            <a:r>
              <a:rPr lang="pt-BR" sz="1600" dirty="0"/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&lt;li&gt;Juscelino Kubitschek&lt;/li&gt;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&lt;li&gt;Fernando Henrique Cardoso&lt;/li&gt;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&lt;li&gt;Lula&lt;/li&gt;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&lt;/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id=“militar"&gt;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&lt;li&gt;Deodoro da Fonseca&lt;/li&gt;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&lt;li&gt;Floriano Peixoto&lt;/li&gt;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&lt;li&gt;Emílio Médici,&lt;/li&gt;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&lt;li&gt;Ernesto Geisel&lt;/li&gt;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&lt;li&gt;João Figueiredo&lt;/li&gt;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&lt;/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5139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CSS: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#civil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	background:#0000FF;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#militar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	background:#FF0000;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08437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Descreve os boxes (as caixas) geradas pelos elementos HTML. </a:t>
            </a:r>
          </a:p>
          <a:p>
            <a:r>
              <a:rPr lang="pt-BR" dirty="0"/>
              <a:t>Detalha ainda, as opções de ajuste de margens, bordas, </a:t>
            </a:r>
            <a:r>
              <a:rPr lang="pt-BR" dirty="0" err="1"/>
              <a:t>padding</a:t>
            </a:r>
            <a:r>
              <a:rPr lang="pt-BR" dirty="0"/>
              <a:t> e conteúdo para cada elemento.</a:t>
            </a:r>
          </a:p>
        </p:txBody>
      </p:sp>
      <p:pic>
        <p:nvPicPr>
          <p:cNvPr id="5125" name="Picture 5" descr="http://pt-br.html.net/tutorials/css/figure008.pt-b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533" y="3134345"/>
            <a:ext cx="4732270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uma imagem de fundo.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lv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background-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image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url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(“imagem.jpg");  </a:t>
            </a:r>
            <a:endParaRPr kumimoji="0" lang="pt-BR" altLang="pt-BR" sz="300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84805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6146" name="Picture 2" descr="http://pt-br.html.net/tutorials/css/figure0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4290562" cy="190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t-br.html.net/tutorials/css/figure0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6" y="2160589"/>
            <a:ext cx="5348645" cy="286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22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Distância entre os lados de elementos vizinhos (ou às bordas do documento).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	margin-top: 100px;</a:t>
            </a:r>
          </a:p>
          <a:p>
            <a:pPr marL="0" indent="0">
              <a:buNone/>
            </a:pPr>
            <a:r>
              <a:rPr lang="en-US" dirty="0"/>
              <a:t>		margin-right: 40px;</a:t>
            </a:r>
          </a:p>
          <a:p>
            <a:pPr marL="0" indent="0">
              <a:buNone/>
            </a:pPr>
            <a:r>
              <a:rPr lang="en-US" dirty="0"/>
              <a:t>		margin-bottom: 10px;</a:t>
            </a:r>
          </a:p>
          <a:p>
            <a:pPr marL="0" indent="0">
              <a:buNone/>
            </a:pPr>
            <a:r>
              <a:rPr lang="en-US" dirty="0"/>
              <a:t>		margin-left: 70px;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	margin: 100px 40px 10px 70px;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396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Define a distância entre a borda e o conteúdo do elemento. 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	padding-top: 100px;</a:t>
            </a:r>
          </a:p>
          <a:p>
            <a:pPr marL="0" indent="0">
              <a:buNone/>
            </a:pPr>
            <a:r>
              <a:rPr lang="en-US" dirty="0"/>
              <a:t>		padding-right: 40px;</a:t>
            </a:r>
          </a:p>
          <a:p>
            <a:pPr marL="0" indent="0">
              <a:buNone/>
            </a:pPr>
            <a:r>
              <a:rPr lang="en-US" dirty="0"/>
              <a:t>		padding-bottom: 10px;</a:t>
            </a:r>
          </a:p>
          <a:p>
            <a:pPr marL="0" indent="0">
              <a:buNone/>
            </a:pPr>
            <a:r>
              <a:rPr lang="en-US" dirty="0"/>
              <a:t>		padding-left: 70px;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	padding: 100px 40px 10px 70px;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698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Border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Pode ser usada para muitas coisas, como elemento decorativo ou para servir de linha de separação entre duas coisas.</a:t>
            </a:r>
          </a:p>
        </p:txBody>
      </p:sp>
    </p:spTree>
    <p:extLst>
      <p:ext uri="{BB962C8B-B14F-4D97-AF65-F5344CB8AC3E}">
        <p14:creationId xmlns:p14="http://schemas.microsoft.com/office/powerpoint/2010/main" val="3307933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Border-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530283" cy="4519611"/>
          </a:xfrm>
        </p:spPr>
        <p:txBody>
          <a:bodyPr>
            <a:normAutofit/>
          </a:bodyPr>
          <a:lstStyle/>
          <a:p>
            <a:r>
              <a:rPr lang="pt-BR" dirty="0"/>
              <a:t>Define os vários tipos de bordas disponíveis.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border-style:outset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3074" name="Picture 2" descr="Diferentes tipos de bor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7" y="1407255"/>
            <a:ext cx="2536110" cy="54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503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Border-Width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Define a espessura das bordas.</a:t>
            </a:r>
          </a:p>
          <a:p>
            <a:r>
              <a:rPr lang="pt-BR" dirty="0"/>
              <a:t>Pode assumir os valores </a:t>
            </a:r>
            <a:r>
              <a:rPr lang="pt-BR" dirty="0" err="1"/>
              <a:t>thin</a:t>
            </a:r>
            <a:r>
              <a:rPr lang="pt-BR" dirty="0"/>
              <a:t>, </a:t>
            </a:r>
            <a:r>
              <a:rPr lang="pt-BR" dirty="0" err="1"/>
              <a:t>medium</a:t>
            </a:r>
            <a:r>
              <a:rPr lang="pt-BR" dirty="0"/>
              <a:t>, e </a:t>
            </a:r>
            <a:r>
              <a:rPr lang="pt-BR" dirty="0" err="1"/>
              <a:t>thick</a:t>
            </a:r>
            <a:r>
              <a:rPr lang="pt-BR" dirty="0"/>
              <a:t> (fina, média e grossa), ou um valor numérico em pixels.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/>
              <a:t>		border-width: thick;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038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Border</a:t>
            </a:r>
            <a:r>
              <a:rPr lang="pt-BR" dirty="0"/>
              <a:t>-Color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Define as cores para as bordas.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/>
              <a:t>		border-color:#006699;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6272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Border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59129"/>
          </a:xfrm>
        </p:spPr>
        <p:txBody>
          <a:bodyPr>
            <a:normAutofit/>
          </a:bodyPr>
          <a:lstStyle/>
          <a:p>
            <a:r>
              <a:rPr lang="pt-BR" dirty="0"/>
              <a:t>É possível ainda definir propriedades especialmente para as bordas top,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right</a:t>
            </a:r>
            <a:r>
              <a:rPr lang="pt-BR" dirty="0"/>
              <a:t> ou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03290" y="2841516"/>
            <a:ext cx="6096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500" dirty="0"/>
              <a:t>h1 {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-top-</a:t>
            </a:r>
            <a:r>
              <a:rPr lang="pt-BR" sz="1500" dirty="0" err="1"/>
              <a:t>width</a:t>
            </a:r>
            <a:r>
              <a:rPr lang="pt-BR" sz="1500" dirty="0"/>
              <a:t>: </a:t>
            </a:r>
            <a:r>
              <a:rPr lang="pt-BR" sz="1500" dirty="0" err="1"/>
              <a:t>thick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-top-</a:t>
            </a:r>
            <a:r>
              <a:rPr lang="pt-BR" sz="1500" dirty="0" err="1"/>
              <a:t>style</a:t>
            </a:r>
            <a:r>
              <a:rPr lang="pt-BR" sz="1500" dirty="0"/>
              <a:t>: </a:t>
            </a:r>
            <a:r>
              <a:rPr lang="pt-BR" sz="1500" dirty="0" err="1"/>
              <a:t>solid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-top-color: </a:t>
            </a:r>
            <a:r>
              <a:rPr lang="pt-BR" sz="1500" dirty="0" err="1"/>
              <a:t>red</a:t>
            </a:r>
            <a:r>
              <a:rPr lang="pt-BR" sz="1500" dirty="0"/>
              <a:t>;</a:t>
            </a:r>
          </a:p>
          <a:p>
            <a:endParaRPr lang="pt-BR" sz="1500" dirty="0"/>
          </a:p>
          <a:p>
            <a:r>
              <a:rPr lang="pt-BR" sz="1500" dirty="0"/>
              <a:t>		</a:t>
            </a:r>
            <a:r>
              <a:rPr lang="pt-BR" sz="1500" dirty="0" err="1"/>
              <a:t>border-bottom-width</a:t>
            </a:r>
            <a:r>
              <a:rPr lang="pt-BR" sz="1500" dirty="0"/>
              <a:t>: </a:t>
            </a:r>
            <a:r>
              <a:rPr lang="pt-BR" sz="1500" dirty="0" err="1"/>
              <a:t>thick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border-bottom-style</a:t>
            </a:r>
            <a:r>
              <a:rPr lang="pt-BR" sz="1500" dirty="0"/>
              <a:t>: </a:t>
            </a:r>
            <a:r>
              <a:rPr lang="pt-BR" sz="1500" dirty="0" err="1"/>
              <a:t>solid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</a:t>
            </a:r>
            <a:r>
              <a:rPr lang="pt-BR" sz="1500" dirty="0" err="1"/>
              <a:t>bottom</a:t>
            </a:r>
            <a:r>
              <a:rPr lang="pt-BR" sz="1500" dirty="0"/>
              <a:t>-color: blue;</a:t>
            </a:r>
          </a:p>
          <a:p>
            <a:endParaRPr lang="pt-BR" sz="1500" dirty="0"/>
          </a:p>
          <a:p>
            <a:r>
              <a:rPr lang="pt-BR" sz="1500" dirty="0"/>
              <a:t>		</a:t>
            </a:r>
            <a:r>
              <a:rPr lang="pt-BR" sz="1500" dirty="0" err="1"/>
              <a:t>border-right-width</a:t>
            </a:r>
            <a:r>
              <a:rPr lang="pt-BR" sz="1500" dirty="0"/>
              <a:t>: </a:t>
            </a:r>
            <a:r>
              <a:rPr lang="pt-BR" sz="1500" dirty="0" err="1"/>
              <a:t>thick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border-right-style</a:t>
            </a:r>
            <a:r>
              <a:rPr lang="pt-BR" sz="1500" dirty="0"/>
              <a:t>: </a:t>
            </a:r>
            <a:r>
              <a:rPr lang="pt-BR" sz="1500" dirty="0" err="1"/>
              <a:t>solid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</a:t>
            </a:r>
            <a:r>
              <a:rPr lang="pt-BR" sz="1500" dirty="0" err="1"/>
              <a:t>right</a:t>
            </a:r>
            <a:r>
              <a:rPr lang="pt-BR" sz="1500" dirty="0"/>
              <a:t>-color: </a:t>
            </a:r>
            <a:r>
              <a:rPr lang="pt-BR" sz="1500" dirty="0" err="1"/>
              <a:t>green</a:t>
            </a:r>
            <a:r>
              <a:rPr lang="pt-BR" sz="1500" dirty="0"/>
              <a:t>;</a:t>
            </a:r>
          </a:p>
          <a:p>
            <a:endParaRPr lang="pt-BR" sz="1500" dirty="0"/>
          </a:p>
          <a:p>
            <a:r>
              <a:rPr lang="pt-BR" sz="1500" dirty="0"/>
              <a:t>		</a:t>
            </a:r>
            <a:r>
              <a:rPr lang="pt-BR" sz="1500" dirty="0" err="1"/>
              <a:t>border-left-width</a:t>
            </a:r>
            <a:r>
              <a:rPr lang="pt-BR" sz="1500" dirty="0"/>
              <a:t>: </a:t>
            </a:r>
            <a:r>
              <a:rPr lang="pt-BR" sz="1500" dirty="0" err="1"/>
              <a:t>thick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border-left-style</a:t>
            </a:r>
            <a:r>
              <a:rPr lang="pt-BR" sz="1500" dirty="0"/>
              <a:t>: </a:t>
            </a:r>
            <a:r>
              <a:rPr lang="pt-BR" sz="1500" dirty="0" err="1"/>
              <a:t>solid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</a:t>
            </a:r>
            <a:r>
              <a:rPr lang="pt-BR" sz="1500" dirty="0" err="1"/>
              <a:t>left</a:t>
            </a:r>
            <a:r>
              <a:rPr lang="pt-BR" sz="1500" dirty="0"/>
              <a:t>-color: </a:t>
            </a:r>
            <a:r>
              <a:rPr lang="pt-BR" sz="1500" dirty="0" err="1"/>
              <a:t>orange</a:t>
            </a:r>
            <a:r>
              <a:rPr lang="pt-BR" sz="1500" dirty="0"/>
              <a:t>;</a:t>
            </a:r>
          </a:p>
          <a:p>
            <a:r>
              <a:rPr lang="pt-BR" sz="15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30134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Border</a:t>
            </a:r>
            <a:br>
              <a:rPr lang="pt-BR" dirty="0"/>
            </a:br>
            <a:r>
              <a:rPr lang="pt-BR" dirty="0"/>
              <a:t>Modo Compilado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12177"/>
          </a:xfrm>
        </p:spPr>
        <p:txBody>
          <a:bodyPr>
            <a:normAutofit/>
          </a:bodyPr>
          <a:lstStyle/>
          <a:p>
            <a:r>
              <a:rPr lang="pt-BR" dirty="0"/>
              <a:t>Segue a seguinte ordem: [</a:t>
            </a:r>
            <a:r>
              <a:rPr lang="pt-BR" dirty="0" err="1"/>
              <a:t>border-width</a:t>
            </a:r>
            <a:r>
              <a:rPr lang="pt-BR" dirty="0"/>
              <a:t>] [</a:t>
            </a:r>
            <a:r>
              <a:rPr lang="pt-BR" dirty="0" err="1"/>
              <a:t>border-style</a:t>
            </a:r>
            <a:r>
              <a:rPr lang="pt-BR" dirty="0"/>
              <a:t>] [</a:t>
            </a:r>
            <a:r>
              <a:rPr lang="pt-BR" dirty="0" err="1"/>
              <a:t>border</a:t>
            </a:r>
            <a:r>
              <a:rPr lang="pt-BR" dirty="0"/>
              <a:t>-color].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h1{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border</a:t>
            </a:r>
            <a:r>
              <a:rPr lang="pt-BR" dirty="0"/>
              <a:t>: 7px </a:t>
            </a:r>
            <a:r>
              <a:rPr lang="pt-BR" dirty="0" err="1"/>
              <a:t>dashed</a:t>
            </a:r>
            <a:r>
              <a:rPr lang="pt-BR" dirty="0"/>
              <a:t> #069;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839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Width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4752"/>
          </a:xfrm>
        </p:spPr>
        <p:txBody>
          <a:bodyPr>
            <a:normAutofit/>
          </a:bodyPr>
          <a:lstStyle/>
          <a:p>
            <a:r>
              <a:rPr lang="pt-BR" dirty="0"/>
              <a:t>Definir a largura do box </a:t>
            </a:r>
            <a:r>
              <a:rPr lang="pt-BR" dirty="0" err="1"/>
              <a:t>model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h1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width</a:t>
            </a:r>
            <a:r>
              <a:rPr lang="pt-BR" dirty="0"/>
              <a:t>: 200px;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border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</a:t>
            </a:r>
            <a:r>
              <a:rPr lang="pt-BR" dirty="0" err="1"/>
              <a:t>black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53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</a:t>
            </a:r>
            <a:r>
              <a:rPr lang="pt-BR" dirty="0" err="1"/>
              <a:t>repeat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5907"/>
          </a:xfrm>
        </p:spPr>
        <p:txBody>
          <a:bodyPr>
            <a:normAutofit/>
          </a:bodyPr>
          <a:lstStyle/>
          <a:p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Controla o comportamento de repetição da imagem de fundo.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73663"/>
              </p:ext>
            </p:extLst>
          </p:nvPr>
        </p:nvGraphicFramePr>
        <p:xfrm>
          <a:off x="1095643" y="2263289"/>
          <a:ext cx="6083300" cy="3200400"/>
        </p:xfrm>
        <a:graphic>
          <a:graphicData uri="http://schemas.openxmlformats.org/drawingml/2006/table">
            <a:tbl>
              <a:tblPr/>
              <a:tblGrid>
                <a:gridCol w="304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Background-repeat: repeat-x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A imagem se repete na horizontal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background-repeat: repeat-y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A imagem se repete na vertical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background-repeat: repeat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imagem se repete na tanto na horizontal como na vertical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background-repeat: no-repeat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imagem não se repete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8200" y="5442228"/>
            <a:ext cx="10515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</a:p>
          <a:p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</a:p>
          <a:p>
            <a:pPr lvl="0"/>
            <a:r>
              <a:rPr lang="pt-BR" alt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background-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repeat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no-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repeat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 </a:t>
            </a:r>
          </a:p>
          <a:p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0541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Height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4752"/>
          </a:xfrm>
        </p:spPr>
        <p:txBody>
          <a:bodyPr>
            <a:normAutofit/>
          </a:bodyPr>
          <a:lstStyle/>
          <a:p>
            <a:r>
              <a:rPr lang="pt-BR" dirty="0"/>
              <a:t>Definir a altura do box </a:t>
            </a:r>
            <a:r>
              <a:rPr lang="pt-BR" dirty="0" err="1"/>
              <a:t>model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h1{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width</a:t>
            </a:r>
            <a:r>
              <a:rPr lang="pt-BR" dirty="0"/>
              <a:t>: 200px;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height</a:t>
            </a:r>
            <a:r>
              <a:rPr lang="pt-BR" dirty="0"/>
              <a:t>: 500px;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border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</a:t>
            </a:r>
            <a:r>
              <a:rPr lang="pt-BR" dirty="0" err="1"/>
              <a:t>black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1277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Float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Define se o box e seu conteúdo são deslocados para a direita ou para a esquerda do documento.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id=“figura"&gt;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=“figura.jpg"&gt;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&lt;p&gt;causas </a:t>
            </a:r>
            <a:r>
              <a:rPr lang="pt-BR" dirty="0" err="1"/>
              <a:t>naturales</a:t>
            </a:r>
            <a:r>
              <a:rPr lang="pt-BR" dirty="0"/>
              <a:t> et antecedentes,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idciro</a:t>
            </a:r>
            <a:r>
              <a:rPr lang="pt-BR" dirty="0"/>
              <a:t> </a:t>
            </a:r>
            <a:r>
              <a:rPr lang="pt-BR" dirty="0" err="1"/>
              <a:t>etiam</a:t>
            </a:r>
            <a:r>
              <a:rPr lang="pt-BR" dirty="0"/>
              <a:t> </a:t>
            </a:r>
            <a:r>
              <a:rPr lang="pt-BR" dirty="0" err="1"/>
              <a:t>nostrarum</a:t>
            </a:r>
            <a:r>
              <a:rPr lang="pt-BR" dirty="0"/>
              <a:t> </a:t>
            </a:r>
            <a:r>
              <a:rPr lang="pt-BR" dirty="0" err="1"/>
              <a:t>voluntatum</a:t>
            </a:r>
            <a:r>
              <a:rPr lang="pt-BR" dirty="0"/>
              <a:t>...&lt;/p&gt;</a:t>
            </a:r>
          </a:p>
          <a:p>
            <a:pPr marL="0" indent="0">
              <a:buNone/>
            </a:pPr>
            <a:r>
              <a:rPr lang="pt-BR" dirty="0"/>
              <a:t>#figura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float:left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148" name="Picture 4" descr="Um box flutuado à esquer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49" y="3175676"/>
            <a:ext cx="6585693" cy="368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Float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827311"/>
          </a:xfrm>
        </p:spPr>
        <p:txBody>
          <a:bodyPr>
            <a:normAutofit/>
          </a:bodyPr>
          <a:lstStyle/>
          <a:p>
            <a:r>
              <a:rPr lang="pt-BR" dirty="0"/>
              <a:t>Podem ser usado para construir colunas em um documento.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26952" y="317945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id="column1"&gt;</a:t>
            </a:r>
          </a:p>
          <a:p>
            <a:r>
              <a:rPr lang="pt-BR" sz="1600" dirty="0"/>
              <a:t>	&lt;p&gt;</a:t>
            </a:r>
            <a:r>
              <a:rPr lang="pt-BR" sz="1600" dirty="0" err="1"/>
              <a:t>Haec</a:t>
            </a:r>
            <a:r>
              <a:rPr lang="pt-BR" sz="1600" dirty="0"/>
              <a:t> </a:t>
            </a:r>
            <a:r>
              <a:rPr lang="pt-BR" sz="1600" dirty="0" err="1"/>
              <a:t>disserens</a:t>
            </a:r>
            <a:r>
              <a:rPr lang="pt-BR" sz="1600" dirty="0"/>
              <a:t> </a:t>
            </a:r>
            <a:r>
              <a:rPr lang="pt-BR" sz="1600" dirty="0" err="1"/>
              <a:t>qua</a:t>
            </a:r>
            <a:r>
              <a:rPr lang="pt-BR" sz="1600" dirty="0"/>
              <a:t> de </a:t>
            </a:r>
            <a:r>
              <a:rPr lang="pt-BR" sz="1600" dirty="0" err="1"/>
              <a:t>re</a:t>
            </a:r>
            <a:r>
              <a:rPr lang="pt-BR" sz="1600" dirty="0"/>
              <a:t> </a:t>
            </a:r>
            <a:r>
              <a:rPr lang="pt-BR" sz="1600" dirty="0" err="1"/>
              <a:t>agatur</a:t>
            </a:r>
            <a:endParaRPr lang="pt-BR" sz="1600" dirty="0"/>
          </a:p>
          <a:p>
            <a:r>
              <a:rPr lang="pt-BR" sz="1600" dirty="0"/>
              <a:t>	et in quo causa </a:t>
            </a:r>
            <a:r>
              <a:rPr lang="pt-BR" sz="1600" dirty="0" err="1"/>
              <a:t>consistat</a:t>
            </a:r>
            <a:r>
              <a:rPr lang="pt-BR" sz="1600" dirty="0"/>
              <a:t> non </a:t>
            </a:r>
            <a:r>
              <a:rPr lang="pt-BR" sz="1600" dirty="0" err="1"/>
              <a:t>videt</a:t>
            </a:r>
            <a:r>
              <a:rPr lang="pt-BR" sz="1600" dirty="0"/>
              <a:t>...&lt;/p&gt;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id="column2"&gt;</a:t>
            </a:r>
          </a:p>
          <a:p>
            <a:r>
              <a:rPr lang="pt-BR" sz="1600" dirty="0"/>
              <a:t>	&lt;p&gt;causas </a:t>
            </a:r>
            <a:r>
              <a:rPr lang="pt-BR" sz="1600" dirty="0" err="1"/>
              <a:t>naturales</a:t>
            </a:r>
            <a:r>
              <a:rPr lang="pt-BR" sz="1600" dirty="0"/>
              <a:t> et antecedentes, 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idciro</a:t>
            </a:r>
            <a:r>
              <a:rPr lang="pt-BR" sz="1600" dirty="0"/>
              <a:t> </a:t>
            </a:r>
            <a:r>
              <a:rPr lang="pt-BR" sz="1600" dirty="0" err="1"/>
              <a:t>etiam</a:t>
            </a:r>
            <a:r>
              <a:rPr lang="pt-BR" sz="1600" dirty="0"/>
              <a:t> </a:t>
            </a:r>
            <a:r>
              <a:rPr lang="pt-BR" sz="1600" dirty="0" err="1"/>
              <a:t>nostrarum</a:t>
            </a:r>
            <a:r>
              <a:rPr lang="pt-BR" sz="1600" dirty="0"/>
              <a:t> </a:t>
            </a:r>
            <a:r>
              <a:rPr lang="pt-BR" sz="1600" dirty="0" err="1"/>
              <a:t>voluntatum</a:t>
            </a:r>
            <a:r>
              <a:rPr lang="pt-BR" sz="1600" dirty="0"/>
              <a:t>...&lt;/p&gt;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id="column3"&gt;</a:t>
            </a:r>
          </a:p>
          <a:p>
            <a:r>
              <a:rPr lang="pt-BR" sz="1600" dirty="0"/>
              <a:t>	&lt;p&gt;</a:t>
            </a:r>
            <a:r>
              <a:rPr lang="pt-BR" sz="1600" dirty="0" err="1"/>
              <a:t>nam</a:t>
            </a:r>
            <a:r>
              <a:rPr lang="pt-BR" sz="1600" dirty="0"/>
              <a:t> </a:t>
            </a:r>
            <a:r>
              <a:rPr lang="pt-BR" sz="1600" dirty="0" err="1"/>
              <a:t>nihil</a:t>
            </a:r>
            <a:r>
              <a:rPr lang="pt-BR" sz="1600" dirty="0"/>
              <a:t> </a:t>
            </a:r>
            <a:r>
              <a:rPr lang="pt-BR" sz="1600" dirty="0" err="1"/>
              <a:t>esset</a:t>
            </a:r>
            <a:r>
              <a:rPr lang="pt-BR" sz="1600" dirty="0"/>
              <a:t> in </a:t>
            </a:r>
            <a:r>
              <a:rPr lang="pt-BR" sz="1600" dirty="0" err="1"/>
              <a:t>nostra</a:t>
            </a:r>
            <a:r>
              <a:rPr lang="pt-BR" sz="1600" dirty="0"/>
              <a:t> 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potestate</a:t>
            </a:r>
            <a:r>
              <a:rPr lang="pt-BR" sz="1600" dirty="0"/>
              <a:t> si res ita se </a:t>
            </a:r>
            <a:r>
              <a:rPr lang="pt-BR" sz="1600" dirty="0" err="1"/>
              <a:t>haberet</a:t>
            </a:r>
            <a:r>
              <a:rPr lang="pt-BR" sz="1600" dirty="0"/>
              <a:t>...&lt;/p&gt;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71504" y="321808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#column1 {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float:left</a:t>
            </a:r>
            <a:r>
              <a:rPr lang="pt-BR" sz="1600" dirty="0"/>
              <a:t>;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width</a:t>
            </a:r>
            <a:r>
              <a:rPr lang="pt-BR" sz="1600" dirty="0"/>
              <a:t>: 33%;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r>
              <a:rPr lang="pt-BR" sz="1600" dirty="0"/>
              <a:t>#column2 {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float:left</a:t>
            </a:r>
            <a:r>
              <a:rPr lang="pt-BR" sz="1600" dirty="0"/>
              <a:t>;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width</a:t>
            </a:r>
            <a:r>
              <a:rPr lang="pt-BR" sz="1600" dirty="0"/>
              <a:t>: 33%;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r>
              <a:rPr lang="pt-BR" sz="1600" dirty="0"/>
              <a:t>#column3 {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float:left</a:t>
            </a:r>
            <a:r>
              <a:rPr lang="pt-BR" sz="1600" dirty="0"/>
              <a:t>;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width</a:t>
            </a:r>
            <a:r>
              <a:rPr lang="pt-BR" sz="1600" dirty="0"/>
              <a:t>: 33%;</a:t>
            </a:r>
          </a:p>
          <a:p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905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Float</a:t>
            </a:r>
            <a:br>
              <a:rPr lang="pt-BR" dirty="0"/>
            </a:br>
            <a:r>
              <a:rPr lang="pt-BR" dirty="0"/>
              <a:t>Propriedade </a:t>
            </a:r>
            <a:r>
              <a:rPr lang="pt-BR" dirty="0" err="1"/>
              <a:t>clear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Usada para controlar o comportamento dos elementos.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id=“figura"&gt;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=“figura.jpg"&gt;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&lt;p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floatstop</a:t>
            </a:r>
            <a:r>
              <a:rPr lang="pt-BR" dirty="0"/>
              <a:t>"&gt;causas </a:t>
            </a:r>
            <a:r>
              <a:rPr lang="pt-BR" dirty="0" err="1"/>
              <a:t>naturales</a:t>
            </a:r>
            <a:r>
              <a:rPr lang="pt-BR" dirty="0"/>
              <a:t> et antecedentes,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idciro</a:t>
            </a:r>
            <a:r>
              <a:rPr lang="pt-BR" dirty="0"/>
              <a:t> </a:t>
            </a:r>
            <a:r>
              <a:rPr lang="pt-BR" dirty="0" err="1"/>
              <a:t>etiam</a:t>
            </a:r>
            <a:r>
              <a:rPr lang="pt-BR" dirty="0"/>
              <a:t> </a:t>
            </a:r>
            <a:r>
              <a:rPr lang="pt-BR" dirty="0" err="1"/>
              <a:t>nostrarum</a:t>
            </a:r>
            <a:r>
              <a:rPr lang="pt-BR" dirty="0"/>
              <a:t> </a:t>
            </a:r>
            <a:r>
              <a:rPr lang="pt-BR" dirty="0" err="1"/>
              <a:t>voluntatum</a:t>
            </a:r>
            <a:r>
              <a:rPr lang="pt-BR" dirty="0"/>
              <a:t>...&lt;/p&gt;</a:t>
            </a:r>
          </a:p>
          <a:p>
            <a:pPr marL="0" indent="0">
              <a:buNone/>
            </a:pPr>
            <a:r>
              <a:rPr lang="pt-BR" dirty="0"/>
              <a:t>#figura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float:left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floatstop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clear:both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43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Posicionando elementos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Pode-se posicionar um elemento em qualquer lugar na tela usando um sistema de coordenadas, através das propriedades top,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 e </a:t>
            </a:r>
            <a:r>
              <a:rPr lang="pt-BR" dirty="0" err="1"/>
              <a:t>right</a:t>
            </a:r>
            <a:r>
              <a:rPr lang="pt-BR" dirty="0"/>
              <a:t>.</a:t>
            </a:r>
          </a:p>
        </p:txBody>
      </p:sp>
      <p:pic>
        <p:nvPicPr>
          <p:cNvPr id="1026" name="Picture 2" descr="Janela do navegador com coordenad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4" b="-17094"/>
          <a:stretch/>
        </p:blipFill>
        <p:spPr bwMode="auto">
          <a:xfrm>
            <a:off x="2267711" y="3281708"/>
            <a:ext cx="6226798" cy="400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5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Position (</a:t>
            </a:r>
            <a:r>
              <a:rPr lang="pt-BR" dirty="0" err="1"/>
              <a:t>Relative</a:t>
            </a:r>
            <a:r>
              <a:rPr lang="pt-BR" dirty="0"/>
              <a:t>, </a:t>
            </a:r>
            <a:r>
              <a:rPr lang="pt-BR" dirty="0" err="1"/>
              <a:t>Absolute</a:t>
            </a:r>
            <a:r>
              <a:rPr lang="pt-BR" dirty="0"/>
              <a:t> e </a:t>
            </a:r>
            <a:r>
              <a:rPr lang="pt-BR" dirty="0" err="1"/>
              <a:t>Fixed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Todos os </a:t>
            </a:r>
            <a:r>
              <a:rPr lang="pt-BR" dirty="0" err="1"/>
              <a:t>positions</a:t>
            </a:r>
            <a:r>
              <a:rPr lang="pt-BR" dirty="0"/>
              <a:t> precisam de um ponto para iniciar o cálculo da coordenada para assim posicionar o elemento na tela. Ao contrário do que muitos acham, esse ponto não é o ponto central do elemento, o ponto base é o canto superior esquerdo do elemento. A partir deste canto, o browser irá calcular a coordenada que você definiu e irá posicionar o elemento no </a:t>
            </a:r>
            <a:r>
              <a:rPr lang="pt-BR" dirty="0" err="1"/>
              <a:t>viewport</a:t>
            </a:r>
            <a:r>
              <a:rPr lang="pt-B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3137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Posicionamento Relativo (</a:t>
            </a:r>
            <a:r>
              <a:rPr lang="pt-BR" dirty="0" err="1"/>
              <a:t>Relative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Elemento com Position </a:t>
            </a:r>
            <a:r>
              <a:rPr lang="pt-BR" dirty="0" err="1"/>
              <a:t>Relative</a:t>
            </a:r>
            <a:r>
              <a:rPr lang="pt-BR" dirty="0"/>
              <a:t> posiciona o elemento em relação a si mesmo. Ou seja, o ponto zero será o canto superior esquerdo, e ele começará a contar a partir dali.</a:t>
            </a:r>
          </a:p>
        </p:txBody>
      </p:sp>
      <p:pic>
        <p:nvPicPr>
          <p:cNvPr id="3074" name="Picture 2" descr="position-relati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4" b="26874"/>
          <a:stretch/>
        </p:blipFill>
        <p:spPr bwMode="auto">
          <a:xfrm>
            <a:off x="3196167" y="3665726"/>
            <a:ext cx="3810000" cy="168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95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Posicionamento Relativo (</a:t>
            </a:r>
            <a:r>
              <a:rPr lang="pt-BR" dirty="0" err="1"/>
              <a:t>Relative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dirty="0"/>
              <a:t>#box1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left: 350px;</a:t>
            </a:r>
          </a:p>
          <a:p>
            <a:pPr marL="0" indent="0">
              <a:buNone/>
            </a:pPr>
            <a:r>
              <a:rPr lang="en-US" dirty="0"/>
              <a:t>	bottom: 150px;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#box2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left: 150px;</a:t>
            </a:r>
          </a:p>
          <a:p>
            <a:pPr marL="0" indent="0">
              <a:buNone/>
            </a:pPr>
            <a:r>
              <a:rPr lang="en-US" dirty="0"/>
              <a:t>	bottom: 500px;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601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Posicionamento Absoluto (</a:t>
            </a:r>
            <a:r>
              <a:rPr lang="pt-BR" dirty="0" err="1"/>
              <a:t>Absolute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Elemento com Position </a:t>
            </a:r>
            <a:r>
              <a:rPr lang="pt-BR" dirty="0" err="1"/>
              <a:t>Absolute</a:t>
            </a:r>
            <a:r>
              <a:rPr lang="pt-BR" dirty="0"/>
              <a:t> se utiliza do ponto superior esquerdo de outros elementos. Estes elementos são os parentes dele do elemento com position </a:t>
            </a:r>
            <a:r>
              <a:rPr lang="pt-BR" dirty="0" err="1"/>
              <a:t>absolute</a:t>
            </a:r>
            <a:r>
              <a:rPr lang="pt-BR" dirty="0"/>
              <a:t>. Mais especificamente o pai.</a:t>
            </a:r>
          </a:p>
        </p:txBody>
      </p:sp>
      <p:pic>
        <p:nvPicPr>
          <p:cNvPr id="2050" name="Picture 2" descr="position-absolu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20036" r="8520" b="22093"/>
          <a:stretch/>
        </p:blipFill>
        <p:spPr bwMode="auto">
          <a:xfrm>
            <a:off x="3322749" y="3503054"/>
            <a:ext cx="4134119" cy="27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7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Posicionamento Absoluto (</a:t>
            </a:r>
            <a:r>
              <a:rPr lang="pt-BR" dirty="0" err="1"/>
              <a:t>Absolute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#box1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top: 50px;</a:t>
            </a:r>
          </a:p>
          <a:p>
            <a:pPr marL="0" indent="0">
              <a:buNone/>
            </a:pPr>
            <a:r>
              <a:rPr lang="en-US" dirty="0"/>
              <a:t>	left: 50px;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#box2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top: 50px;</a:t>
            </a:r>
          </a:p>
          <a:p>
            <a:pPr marL="0" indent="0">
              <a:buNone/>
            </a:pPr>
            <a:r>
              <a:rPr lang="en-US" dirty="0"/>
              <a:t>	right: 50px;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7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</a:t>
            </a:r>
            <a:r>
              <a:rPr lang="pt-BR" dirty="0" err="1"/>
              <a:t>attachment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5907"/>
          </a:xfrm>
        </p:spPr>
        <p:txBody>
          <a:bodyPr>
            <a:normAutofit/>
          </a:bodyPr>
          <a:lstStyle/>
          <a:p>
            <a:r>
              <a:rPr lang="pt-BR" dirty="0"/>
              <a:t>Define se a imagem será fixa ou se irá rolar juntamente com o elemento que a contém.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55210"/>
              </p:ext>
            </p:extLst>
          </p:nvPr>
        </p:nvGraphicFramePr>
        <p:xfrm>
          <a:off x="1108523" y="2601532"/>
          <a:ext cx="7739263" cy="1097280"/>
        </p:xfrm>
        <a:graphic>
          <a:graphicData uri="http://schemas.openxmlformats.org/drawingml/2006/table">
            <a:tbl>
              <a:tblPr/>
              <a:tblGrid>
                <a:gridCol w="43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Background-</a:t>
                      </a:r>
                      <a:r>
                        <a:rPr lang="pt-BR" dirty="0" err="1"/>
                        <a:t>attachment</a:t>
                      </a:r>
                      <a:r>
                        <a:rPr lang="pt-BR" dirty="0"/>
                        <a:t>: scroll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imagem rola com a página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Background-</a:t>
                      </a:r>
                      <a:r>
                        <a:rPr lang="pt-BR" dirty="0" err="1"/>
                        <a:t>attachment</a:t>
                      </a:r>
                      <a:r>
                        <a:rPr lang="pt-BR" dirty="0"/>
                        <a:t>: </a:t>
                      </a:r>
                      <a:r>
                        <a:rPr lang="pt-BR" dirty="0" err="1"/>
                        <a:t>fixed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imagem é fixa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8200" y="379926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</a:p>
          <a:p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</a:p>
          <a:p>
            <a:pPr lvl="0"/>
            <a:r>
              <a:rPr lang="pt-BR" alt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background-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attachment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fixed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 </a:t>
            </a:r>
          </a:p>
          <a:p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68823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Z-Index (</a:t>
            </a:r>
            <a:r>
              <a:rPr lang="pt-BR" dirty="0" err="1"/>
              <a:t>Layers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 err="1"/>
              <a:t>Layers</a:t>
            </a:r>
            <a:r>
              <a:rPr lang="pt-BR" dirty="0"/>
              <a:t> (camadas) significam como os elementos se sobrepõem uns aos outros.</a:t>
            </a:r>
          </a:p>
          <a:p>
            <a:r>
              <a:rPr lang="pt-BR" dirty="0"/>
              <a:t>Definimos para cada elemento um número índice (z-index). O comportamento é que elementos com número índice maior se sobrepõem àqueles com menor número.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865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Z-Index (</a:t>
            </a:r>
            <a:r>
              <a:rPr lang="pt-BR" dirty="0" err="1"/>
              <a:t>Layers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65162"/>
            <a:ext cx="2864356" cy="5396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</a:t>
            </a:r>
            <a:r>
              <a:rPr lang="pt-BR" dirty="0" err="1"/>
              <a:t>dez_de_ouro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position: </a:t>
            </a:r>
            <a:r>
              <a:rPr lang="pt-BR" dirty="0" err="1"/>
              <a:t>absolute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left</a:t>
            </a:r>
            <a:r>
              <a:rPr lang="pt-BR" dirty="0"/>
              <a:t>: 100px;</a:t>
            </a:r>
          </a:p>
          <a:p>
            <a:pPr marL="0" indent="0">
              <a:buNone/>
            </a:pPr>
            <a:r>
              <a:rPr lang="pt-BR" dirty="0"/>
              <a:t>	top: 100px;</a:t>
            </a:r>
          </a:p>
          <a:p>
            <a:pPr marL="0" indent="0">
              <a:buNone/>
            </a:pPr>
            <a:r>
              <a:rPr lang="pt-BR" dirty="0"/>
              <a:t>	z-index: 1;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#</a:t>
            </a:r>
            <a:r>
              <a:rPr lang="pt-BR" dirty="0" err="1"/>
              <a:t>valete_de_ouro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position: </a:t>
            </a:r>
            <a:r>
              <a:rPr lang="pt-BR" dirty="0" err="1"/>
              <a:t>absolute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left</a:t>
            </a:r>
            <a:r>
              <a:rPr lang="pt-BR" dirty="0"/>
              <a:t>: 115px;</a:t>
            </a:r>
          </a:p>
          <a:p>
            <a:pPr marL="0" indent="0">
              <a:buNone/>
            </a:pPr>
            <a:r>
              <a:rPr lang="pt-BR" dirty="0"/>
              <a:t>	top: 115px;</a:t>
            </a:r>
          </a:p>
          <a:p>
            <a:pPr marL="0" indent="0">
              <a:buNone/>
            </a:pPr>
            <a:r>
              <a:rPr lang="pt-BR" dirty="0"/>
              <a:t>	z-index: 2;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812148" y="1365162"/>
            <a:ext cx="2864356" cy="539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dama_de_ouro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position: absolute;</a:t>
            </a:r>
          </a:p>
          <a:p>
            <a:pPr marL="0" indent="0">
              <a:buNone/>
            </a:pPr>
            <a:r>
              <a:rPr lang="en-US" dirty="0"/>
              <a:t>	left: 130px;</a:t>
            </a:r>
          </a:p>
          <a:p>
            <a:pPr marL="0" indent="0">
              <a:buNone/>
            </a:pPr>
            <a:r>
              <a:rPr lang="en-US" dirty="0"/>
              <a:t>	top: 130px;</a:t>
            </a:r>
          </a:p>
          <a:p>
            <a:pPr marL="0" indent="0">
              <a:buNone/>
            </a:pPr>
            <a:r>
              <a:rPr lang="en-US" dirty="0"/>
              <a:t>	z-index: 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rei_de_ouro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position: absolute;</a:t>
            </a:r>
          </a:p>
          <a:p>
            <a:pPr marL="0" indent="0">
              <a:buNone/>
            </a:pPr>
            <a:r>
              <a:rPr lang="en-US" dirty="0"/>
              <a:t>	left: 145px;</a:t>
            </a:r>
          </a:p>
          <a:p>
            <a:pPr marL="0" indent="0">
              <a:buNone/>
            </a:pPr>
            <a:r>
              <a:rPr lang="en-US" dirty="0"/>
              <a:t>	top: 145px;</a:t>
            </a:r>
          </a:p>
          <a:p>
            <a:pPr marL="0" indent="0">
              <a:buNone/>
            </a:pPr>
            <a:r>
              <a:rPr lang="en-US" dirty="0"/>
              <a:t>	z-index: 4;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946962" y="1365162"/>
            <a:ext cx="2864356" cy="539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as_de_ouro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position: absolute;</a:t>
            </a:r>
          </a:p>
          <a:p>
            <a:pPr marL="0" indent="0">
              <a:buNone/>
            </a:pPr>
            <a:r>
              <a:rPr lang="en-US" dirty="0"/>
              <a:t>	left: 160px;</a:t>
            </a:r>
          </a:p>
          <a:p>
            <a:pPr marL="0" indent="0">
              <a:buNone/>
            </a:pPr>
            <a:r>
              <a:rPr lang="en-US" dirty="0"/>
              <a:t>	top: 160px;</a:t>
            </a:r>
          </a:p>
          <a:p>
            <a:pPr marL="0" indent="0">
              <a:buNone/>
            </a:pPr>
            <a:r>
              <a:rPr lang="en-US" dirty="0"/>
              <a:t>	z-index: 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02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background-position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alterar o posicionamento padrão e colocar a imagem em qualquer lugar na tela, utilizando um sistema de coordenadas.</a:t>
            </a:r>
          </a:p>
          <a:p>
            <a:r>
              <a:rPr lang="pt-BR" dirty="0"/>
              <a:t>As coordenadas podem ser expressas em:</a:t>
            </a:r>
          </a:p>
          <a:p>
            <a:pPr lvl="1"/>
            <a:r>
              <a:rPr lang="pt-BR" dirty="0"/>
              <a:t>Porcentagem da janela</a:t>
            </a:r>
          </a:p>
          <a:p>
            <a:pPr lvl="1"/>
            <a:r>
              <a:rPr lang="pt-BR" dirty="0"/>
              <a:t>Unidades fixas (pixels, centímetros, etc.)</a:t>
            </a:r>
          </a:p>
          <a:p>
            <a:pPr lvl="1"/>
            <a:r>
              <a:rPr lang="pt-BR" dirty="0"/>
              <a:t>Usar as palavras top, </a:t>
            </a:r>
            <a:r>
              <a:rPr lang="pt-BR" dirty="0" err="1"/>
              <a:t>bottom</a:t>
            </a:r>
            <a:r>
              <a:rPr lang="pt-BR" dirty="0"/>
              <a:t>, center, </a:t>
            </a:r>
            <a:r>
              <a:rPr lang="pt-BR" dirty="0" err="1"/>
              <a:t>left</a:t>
            </a:r>
            <a:r>
              <a:rPr lang="pt-BR" dirty="0"/>
              <a:t> e </a:t>
            </a:r>
            <a:r>
              <a:rPr lang="pt-BR" dirty="0" err="1"/>
              <a:t>right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lv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background-position</a:t>
            </a:r>
            <a:r>
              <a:rPr kumimoji="0" lang="pt-BR" altLang="pt-BR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top center;  </a:t>
            </a:r>
            <a:endParaRPr kumimoji="0" lang="pt-BR" altLang="pt-BR" sz="300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7518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compilado [background]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952" y="1690688"/>
            <a:ext cx="11797048" cy="4351338"/>
          </a:xfrm>
        </p:spPr>
        <p:txBody>
          <a:bodyPr>
            <a:normAutofit/>
          </a:bodyPr>
          <a:lstStyle/>
          <a:p>
            <a:r>
              <a:rPr lang="pt-BR" dirty="0"/>
              <a:t>Abreviação para todas as propriedades listadas.</a:t>
            </a:r>
          </a:p>
          <a:p>
            <a:r>
              <a:rPr lang="pt-BR" dirty="0"/>
              <a:t>A declaração abreviada deve seguir a seguinte ordem:</a:t>
            </a:r>
          </a:p>
          <a:p>
            <a:pPr marL="0" indent="0">
              <a:buNone/>
            </a:pPr>
            <a:r>
              <a:rPr lang="pt-BR" dirty="0"/>
              <a:t>[background-color] | [background-</a:t>
            </a:r>
            <a:r>
              <a:rPr lang="pt-BR" dirty="0" err="1"/>
              <a:t>image</a:t>
            </a:r>
            <a:r>
              <a:rPr lang="pt-BR" dirty="0"/>
              <a:t>] | [background-</a:t>
            </a:r>
            <a:r>
              <a:rPr lang="pt-BR" dirty="0" err="1"/>
              <a:t>repeat</a:t>
            </a:r>
            <a:r>
              <a:rPr lang="pt-BR" dirty="0"/>
              <a:t>] | [background-</a:t>
            </a:r>
            <a:r>
              <a:rPr lang="pt-BR" dirty="0" err="1"/>
              <a:t>attachment</a:t>
            </a:r>
            <a:r>
              <a:rPr lang="pt-BR" dirty="0"/>
              <a:t>] | </a:t>
            </a:r>
          </a:p>
          <a:p>
            <a:pPr marL="0" indent="0">
              <a:buNone/>
            </a:pPr>
            <a:r>
              <a:rPr lang="pt-BR" dirty="0"/>
              <a:t>[background-position]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lang="en-US" dirty="0"/>
              <a:t>background: #FFCC66 </a:t>
            </a:r>
            <a:r>
              <a:rPr lang="en-US" dirty="0" err="1"/>
              <a:t>url</a:t>
            </a:r>
            <a:r>
              <a:rPr lang="en-US"/>
              <a:t>(“imagem.jpg") </a:t>
            </a:r>
            <a:r>
              <a:rPr lang="en-US" dirty="0"/>
              <a:t>no-repeat fixed right bottom;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endParaRPr kumimoji="0" lang="pt-BR" altLang="pt-BR" sz="300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0281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font-family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uma lista de fontes e sua prioridade para apresentação de um elemento em uma página.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h1{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font-family</a:t>
            </a:r>
            <a:r>
              <a:rPr lang="pt-BR" dirty="0"/>
              <a:t>: Arial, </a:t>
            </a:r>
            <a:r>
              <a:rPr lang="pt-BR" dirty="0" err="1"/>
              <a:t>Verdana</a:t>
            </a:r>
            <a:r>
              <a:rPr lang="pt-BR" dirty="0"/>
              <a:t>, </a:t>
            </a:r>
            <a:r>
              <a:rPr lang="pt-BR" dirty="0" err="1"/>
              <a:t>sans-serif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8083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1190</TotalTime>
  <Words>1290</Words>
  <Application>Microsoft Office PowerPoint</Application>
  <PresentationFormat>Widescreen</PresentationFormat>
  <Paragraphs>544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Arial</vt:lpstr>
      <vt:lpstr>Arial Unicode MS</vt:lpstr>
      <vt:lpstr>Trebuchet MS</vt:lpstr>
      <vt:lpstr>Wingdings 3</vt:lpstr>
      <vt:lpstr>Facetado</vt:lpstr>
      <vt:lpstr>CSS</vt:lpstr>
      <vt:lpstr>Propriedade color</vt:lpstr>
      <vt:lpstr>Propriedade background-color</vt:lpstr>
      <vt:lpstr>Propriedade background-image</vt:lpstr>
      <vt:lpstr>Propriedade background-repeat</vt:lpstr>
      <vt:lpstr>Propriedade background-attachment</vt:lpstr>
      <vt:lpstr>Propriedade background-position</vt:lpstr>
      <vt:lpstr>Modo compilado [background]</vt:lpstr>
      <vt:lpstr>Propriedade font-family</vt:lpstr>
      <vt:lpstr>Propriedade font-style</vt:lpstr>
      <vt:lpstr>Propriedade font-variant</vt:lpstr>
      <vt:lpstr>Propriedade font-weight</vt:lpstr>
      <vt:lpstr>Propriedade font-size</vt:lpstr>
      <vt:lpstr>Modo compilado [font]</vt:lpstr>
      <vt:lpstr>Propriedade text-indent</vt:lpstr>
      <vt:lpstr>Propriedade text-align</vt:lpstr>
      <vt:lpstr>Propriedade text-decoration</vt:lpstr>
      <vt:lpstr>Propriedade letter-spacing</vt:lpstr>
      <vt:lpstr>Propriedade text-transform</vt:lpstr>
      <vt:lpstr>Links Pseudo-classe</vt:lpstr>
      <vt:lpstr>Links Pseudo-classe :link</vt:lpstr>
      <vt:lpstr>Links Pseudo-classe :visited</vt:lpstr>
      <vt:lpstr>Links Pseudo-classe :active</vt:lpstr>
      <vt:lpstr>Links Pseudo-classe :hover</vt:lpstr>
      <vt:lpstr>Links Removendo sublinhado dos links</vt:lpstr>
      <vt:lpstr>Links Removendo sublinhado dos links</vt:lpstr>
      <vt:lpstr>Agrupando elementos com uso de classe</vt:lpstr>
      <vt:lpstr>Agrupando elementos com uso de classe</vt:lpstr>
      <vt:lpstr>Agrupando elementos com uso de classe Definindo as propriedades</vt:lpstr>
      <vt:lpstr>Identificando um elemento com uso de id</vt:lpstr>
      <vt:lpstr>Identificando um elemento com uso de id</vt:lpstr>
      <vt:lpstr>Identificando um elemento com uso de id Definindo as propriedades</vt:lpstr>
      <vt:lpstr>Agrupando elementos</vt:lpstr>
      <vt:lpstr>Agrupando elementos</vt:lpstr>
      <vt:lpstr>Agrupando elementos</vt:lpstr>
      <vt:lpstr>Agrupando elementos</vt:lpstr>
      <vt:lpstr>Agrupando elementos</vt:lpstr>
      <vt:lpstr>Agrupando elementos</vt:lpstr>
      <vt:lpstr>Box Model</vt:lpstr>
      <vt:lpstr>Box Model</vt:lpstr>
      <vt:lpstr>Margin</vt:lpstr>
      <vt:lpstr>Padding</vt:lpstr>
      <vt:lpstr>Border</vt:lpstr>
      <vt:lpstr>Border-Style</vt:lpstr>
      <vt:lpstr>Border-Width</vt:lpstr>
      <vt:lpstr>Border-Color</vt:lpstr>
      <vt:lpstr>Border</vt:lpstr>
      <vt:lpstr>Border Modo Compilado</vt:lpstr>
      <vt:lpstr>Width</vt:lpstr>
      <vt:lpstr>Height</vt:lpstr>
      <vt:lpstr>Float</vt:lpstr>
      <vt:lpstr>Float</vt:lpstr>
      <vt:lpstr>Float Propriedade clear </vt:lpstr>
      <vt:lpstr>Posicionando elementos </vt:lpstr>
      <vt:lpstr>Position (Relative, Absolute e Fixed)</vt:lpstr>
      <vt:lpstr>Posicionamento Relativo (Relative) </vt:lpstr>
      <vt:lpstr>Posicionamento Relativo (Relative) </vt:lpstr>
      <vt:lpstr>Posicionamento Absoluto (Absolute) </vt:lpstr>
      <vt:lpstr>Posicionamento Absoluto (Absolute) </vt:lpstr>
      <vt:lpstr>Z-Index (Layers)</vt:lpstr>
      <vt:lpstr>Z-Index (Layers)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Bruno</dc:creator>
  <cp:lastModifiedBy>Bruno</cp:lastModifiedBy>
  <cp:revision>57</cp:revision>
  <dcterms:created xsi:type="dcterms:W3CDTF">2015-03-04T11:16:47Z</dcterms:created>
  <dcterms:modified xsi:type="dcterms:W3CDTF">2016-06-07T23:32:01Z</dcterms:modified>
</cp:coreProperties>
</file>