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DF7992F-1DAD-4E5D-9AA6-B13B9EBEDDE3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98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6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7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4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55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1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7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20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6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04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1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D98C-CF61-46EE-B6DA-845E79FD88C1}" type="datetimeFigureOut">
              <a:rPr lang="pt-BR" smtClean="0"/>
              <a:t>13/03/2015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B6F398-626B-44CA-9B49-AD18F48708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8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3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Informações </a:t>
            </a:r>
            <a:r>
              <a:rPr lang="pt-BR" dirty="0"/>
              <a:t>adicionais de </a:t>
            </a:r>
            <a:r>
              <a:rPr lang="pt-BR" dirty="0" smtClean="0"/>
              <a:t>comando para as tags</a:t>
            </a:r>
          </a:p>
          <a:p>
            <a:pPr lvl="0"/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lvl="0" indent="0">
              <a:buNone/>
            </a:pPr>
            <a:r>
              <a:rPr lang="pt-BR" dirty="0"/>
              <a:t>&lt;h2 </a:t>
            </a:r>
            <a:r>
              <a:rPr lang="pt-BR" dirty="0" err="1"/>
              <a:t>style</a:t>
            </a:r>
            <a:r>
              <a:rPr lang="pt-BR" dirty="0"/>
              <a:t>="background-color:#ff0000;"&gt;Eu </a:t>
            </a:r>
            <a:r>
              <a:rPr lang="pt-BR" dirty="0" smtClean="0"/>
              <a:t>gosto de </a:t>
            </a:r>
            <a:r>
              <a:rPr lang="pt-BR" dirty="0"/>
              <a:t>HTML&lt;/h2&gt;</a:t>
            </a:r>
          </a:p>
        </p:txBody>
      </p:sp>
    </p:spTree>
    <p:extLst>
      <p:ext uri="{BB962C8B-B14F-4D97-AF65-F5344CB8AC3E}">
        <p14:creationId xmlns:p14="http://schemas.microsoft.com/office/powerpoint/2010/main" val="390988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Atributo </a:t>
            </a:r>
            <a:r>
              <a:rPr lang="pt-BR" b="1" dirty="0" err="1" smtClean="0"/>
              <a:t>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A</a:t>
            </a:r>
            <a:r>
              <a:rPr lang="pt-BR" dirty="0" smtClean="0"/>
              <a:t>dicionar </a:t>
            </a:r>
            <a:r>
              <a:rPr lang="pt-BR" dirty="0"/>
              <a:t>estilização e layout ao </a:t>
            </a:r>
            <a:r>
              <a:rPr lang="pt-BR" dirty="0" smtClean="0"/>
              <a:t>site</a:t>
            </a:r>
          </a:p>
          <a:p>
            <a:pPr lvl="0"/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lvl="0" indent="0">
              <a:buNone/>
            </a:pPr>
            <a:r>
              <a:rPr lang="en-US" dirty="0"/>
              <a:t>&lt;body style="background-color:#ff0000</a:t>
            </a:r>
            <a:r>
              <a:rPr lang="en-US" dirty="0" smtClean="0"/>
              <a:t>;"&gt;</a:t>
            </a:r>
          </a:p>
          <a:p>
            <a:pPr marL="0" lv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30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As cores são representadas em um </a:t>
            </a:r>
            <a:r>
              <a:rPr lang="pt-BR" dirty="0"/>
              <a:t>sistema chamado de números </a:t>
            </a:r>
            <a:r>
              <a:rPr lang="pt-BR" dirty="0" smtClean="0"/>
              <a:t>hexadecimais </a:t>
            </a:r>
            <a:r>
              <a:rPr lang="pt-BR" dirty="0"/>
              <a:t>(HEX</a:t>
            </a:r>
            <a:r>
              <a:rPr lang="pt-BR" dirty="0" smtClean="0"/>
              <a:t>), onde os dígitos representam o sistema RGB.</a:t>
            </a:r>
          </a:p>
          <a:p>
            <a:pPr lvl="0"/>
            <a:r>
              <a:rPr lang="pt-BR" dirty="0" smtClean="0"/>
              <a:t>Cada </a:t>
            </a:r>
            <a:r>
              <a:rPr lang="pt-BR" dirty="0"/>
              <a:t>cor é representada por um número hexadecimal</a:t>
            </a:r>
            <a:r>
              <a:rPr lang="pt-BR" dirty="0" smtClean="0"/>
              <a:t>.</a:t>
            </a:r>
          </a:p>
          <a:p>
            <a:pPr lvl="0"/>
            <a:r>
              <a:rPr lang="pt-BR" dirty="0"/>
              <a:t>Branco: #</a:t>
            </a:r>
            <a:r>
              <a:rPr lang="pt-BR" dirty="0" err="1" smtClean="0"/>
              <a:t>ffffff</a:t>
            </a:r>
            <a:endParaRPr lang="pt-BR" dirty="0" smtClean="0"/>
          </a:p>
          <a:p>
            <a:pPr lvl="0"/>
            <a:r>
              <a:rPr lang="pt-BR" dirty="0" smtClean="0"/>
              <a:t>Preto</a:t>
            </a:r>
            <a:r>
              <a:rPr lang="pt-BR" dirty="0"/>
              <a:t>: #</a:t>
            </a:r>
            <a:r>
              <a:rPr lang="pt-BR" dirty="0" smtClean="0"/>
              <a:t>000000</a:t>
            </a:r>
          </a:p>
          <a:p>
            <a:pPr lvl="0"/>
            <a:r>
              <a:rPr lang="pt-BR" dirty="0" smtClean="0"/>
              <a:t>Vermelho</a:t>
            </a:r>
            <a:r>
              <a:rPr lang="pt-BR" dirty="0"/>
              <a:t>: #</a:t>
            </a:r>
            <a:r>
              <a:rPr lang="pt-BR" dirty="0" smtClean="0"/>
              <a:t>ff0000</a:t>
            </a:r>
          </a:p>
          <a:p>
            <a:pPr lvl="0"/>
            <a:r>
              <a:rPr lang="pt-BR" dirty="0" smtClean="0"/>
              <a:t>Azul</a:t>
            </a:r>
            <a:r>
              <a:rPr lang="pt-BR" dirty="0"/>
              <a:t>: #</a:t>
            </a:r>
            <a:r>
              <a:rPr lang="pt-BR" dirty="0" smtClean="0"/>
              <a:t>0000ff</a:t>
            </a:r>
          </a:p>
          <a:p>
            <a:pPr lvl="0"/>
            <a:r>
              <a:rPr lang="pt-BR" dirty="0" smtClean="0"/>
              <a:t>Verde</a:t>
            </a:r>
            <a:r>
              <a:rPr lang="pt-BR" dirty="0"/>
              <a:t>: #</a:t>
            </a:r>
            <a:r>
              <a:rPr lang="pt-BR" dirty="0" smtClean="0"/>
              <a:t>00ff00</a:t>
            </a:r>
          </a:p>
          <a:p>
            <a:pPr lvl="0"/>
            <a:r>
              <a:rPr lang="pt-BR" dirty="0" smtClean="0"/>
              <a:t>Amarelo</a:t>
            </a:r>
            <a:r>
              <a:rPr lang="pt-BR" dirty="0"/>
              <a:t>: #ffff00</a:t>
            </a:r>
          </a:p>
        </p:txBody>
      </p:sp>
    </p:spTree>
    <p:extLst>
      <p:ext uri="{BB962C8B-B14F-4D97-AF65-F5344CB8AC3E}">
        <p14:creationId xmlns:p14="http://schemas.microsoft.com/office/powerpoint/2010/main" val="418640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70963"/>
            <a:ext cx="8596668" cy="1320800"/>
          </a:xfrm>
        </p:spPr>
        <p:txBody>
          <a:bodyPr/>
          <a:lstStyle/>
          <a:p>
            <a:r>
              <a:rPr lang="pt-BR" dirty="0"/>
              <a:t>Carta das 216 cores seguras para a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231" y="1153156"/>
            <a:ext cx="6078828" cy="57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8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Links</a:t>
            </a:r>
            <a:br>
              <a:rPr lang="pt-BR" b="1" dirty="0" smtClean="0"/>
            </a:br>
            <a:r>
              <a:rPr lang="pt-BR" b="1" dirty="0" smtClean="0"/>
              <a:t>&lt;a </a:t>
            </a:r>
            <a:r>
              <a:rPr lang="pt-BR" b="1" dirty="0" err="1" smtClean="0"/>
              <a:t>href</a:t>
            </a:r>
            <a:r>
              <a:rPr lang="pt-BR" b="1" dirty="0" smtClean="0"/>
              <a:t>=”#”&gt;&lt;/a&gt;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construir um link </a:t>
            </a:r>
            <a:r>
              <a:rPr lang="pt-BR" dirty="0" smtClean="0"/>
              <a:t>utiliza-se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i="1" dirty="0" smtClean="0"/>
              <a:t>a</a:t>
            </a:r>
            <a:r>
              <a:rPr lang="pt-BR" dirty="0" smtClean="0"/>
              <a:t> (</a:t>
            </a:r>
            <a:r>
              <a:rPr lang="pt-BR" dirty="0" err="1" smtClean="0"/>
              <a:t>anchor</a:t>
            </a:r>
            <a:r>
              <a:rPr lang="pt-BR" dirty="0" smtClean="0"/>
              <a:t>) e o atributo </a:t>
            </a:r>
            <a:r>
              <a:rPr lang="pt-BR" dirty="0" err="1" smtClean="0"/>
              <a:t>href</a:t>
            </a:r>
            <a:r>
              <a:rPr lang="pt-BR" dirty="0" smtClean="0"/>
              <a:t> (</a:t>
            </a:r>
            <a:r>
              <a:rPr lang="pt-BR" dirty="0"/>
              <a:t>hypertext </a:t>
            </a:r>
            <a:r>
              <a:rPr lang="pt-BR" dirty="0" err="1"/>
              <a:t>reference</a:t>
            </a:r>
            <a:r>
              <a:rPr lang="pt-BR" dirty="0" smtClean="0"/>
              <a:t>).</a:t>
            </a:r>
          </a:p>
          <a:p>
            <a:r>
              <a:rPr lang="pt-BR" dirty="0" err="1" smtClean="0"/>
              <a:t>href</a:t>
            </a:r>
            <a:r>
              <a:rPr lang="pt-BR" dirty="0" smtClean="0"/>
              <a:t> -&gt; sempre usar a URL </a:t>
            </a:r>
            <a:r>
              <a:rPr lang="pt-BR" dirty="0"/>
              <a:t>(</a:t>
            </a:r>
            <a:r>
              <a:rPr lang="pt-BR" dirty="0" err="1"/>
              <a:t>Uniform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Locator</a:t>
            </a:r>
            <a:r>
              <a:rPr lang="pt-BR" dirty="0"/>
              <a:t>)</a:t>
            </a:r>
            <a:r>
              <a:rPr lang="pt-BR" dirty="0" smtClean="0"/>
              <a:t> completa: http://www.google.com</a:t>
            </a:r>
          </a:p>
          <a:p>
            <a:pPr lvl="0"/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lvl="0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="http://</a:t>
            </a:r>
            <a:r>
              <a:rPr lang="pt-BR" dirty="0" smtClean="0"/>
              <a:t>www.google.com"&gt;</a:t>
            </a:r>
            <a:r>
              <a:rPr lang="pt-BR" dirty="0"/>
              <a:t>Aqui um link para </a:t>
            </a:r>
            <a:r>
              <a:rPr lang="pt-BR" dirty="0" smtClean="0"/>
              <a:t>o Google&lt;/</a:t>
            </a:r>
            <a:r>
              <a:rPr lang="pt-BR" dirty="0"/>
              <a:t>a&gt;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8806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Links entre minhas páginas</a:t>
            </a:r>
            <a:br>
              <a:rPr lang="pt-BR" b="1" dirty="0" smtClean="0"/>
            </a:br>
            <a:r>
              <a:rPr lang="pt-BR" b="1" dirty="0" smtClean="0"/>
              <a:t>&lt;a </a:t>
            </a:r>
            <a:r>
              <a:rPr lang="pt-BR" b="1" dirty="0" err="1" smtClean="0"/>
              <a:t>href</a:t>
            </a:r>
            <a:r>
              <a:rPr lang="pt-BR" b="1" dirty="0" smtClean="0"/>
              <a:t>=”#”&gt;&lt;/a&gt;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</a:t>
            </a:r>
            <a:r>
              <a:rPr lang="pt-BR" dirty="0"/>
              <a:t>precisa escrever o endereço completo de cada página (URL</a:t>
            </a:r>
            <a:r>
              <a:rPr lang="pt-BR" dirty="0" smtClean="0"/>
              <a:t>).</a:t>
            </a:r>
          </a:p>
          <a:p>
            <a:r>
              <a:rPr lang="pt-BR" dirty="0" err="1" smtClean="0"/>
              <a:t>Ex</a:t>
            </a:r>
            <a:r>
              <a:rPr lang="pt-BR" dirty="0"/>
              <a:t> 1: você tem duas páginas </a:t>
            </a:r>
            <a:r>
              <a:rPr lang="pt-BR" dirty="0" smtClean="0"/>
              <a:t>e </a:t>
            </a:r>
            <a:r>
              <a:rPr lang="pt-BR" dirty="0"/>
              <a:t>salvou as duas em um mesmo diretório</a:t>
            </a:r>
          </a:p>
          <a:p>
            <a:pPr marL="0" lvl="0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smtClean="0"/>
              <a:t>pagina2.html"&gt;</a:t>
            </a:r>
            <a:r>
              <a:rPr lang="pt-BR" dirty="0"/>
              <a:t>Aqui um link para a pagina 2&lt;/a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 2: </a:t>
            </a:r>
            <a:r>
              <a:rPr lang="pt-BR" dirty="0"/>
              <a:t>s</a:t>
            </a:r>
            <a:r>
              <a:rPr lang="pt-BR" dirty="0" smtClean="0"/>
              <a:t>e </a:t>
            </a:r>
            <a:r>
              <a:rPr lang="pt-BR" dirty="0"/>
              <a:t>a pagina2 for colocada em um </a:t>
            </a:r>
            <a:r>
              <a:rPr lang="pt-BR" dirty="0" smtClean="0"/>
              <a:t>subdiretório</a:t>
            </a:r>
          </a:p>
          <a:p>
            <a:pPr marL="0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 smtClean="0"/>
              <a:t>subdiretorio</a:t>
            </a:r>
            <a:r>
              <a:rPr lang="pt-BR" dirty="0" smtClean="0"/>
              <a:t>/pagina2.html"&gt;</a:t>
            </a:r>
            <a:r>
              <a:rPr lang="pt-BR" dirty="0"/>
              <a:t>Aqui um link para a pagina 2&lt;/a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 3: </a:t>
            </a:r>
            <a:r>
              <a:rPr lang="pt-BR" dirty="0"/>
              <a:t>um link da pagina2 no </a:t>
            </a:r>
            <a:r>
              <a:rPr lang="pt-BR" dirty="0" smtClean="0"/>
              <a:t>subdiretório aponta </a:t>
            </a:r>
            <a:r>
              <a:rPr lang="pt-BR" dirty="0"/>
              <a:t>para a </a:t>
            </a:r>
            <a:r>
              <a:rPr lang="pt-BR" dirty="0" smtClean="0"/>
              <a:t>pagina1</a:t>
            </a:r>
          </a:p>
          <a:p>
            <a:pPr marL="0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="../pagina1.htm"&gt;Aqui um link para a pagina 1&lt;/a&gt;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0872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Links dentro de uma mesma página</a:t>
            </a:r>
            <a:br>
              <a:rPr lang="pt-BR" b="1" dirty="0" smtClean="0"/>
            </a:br>
            <a:r>
              <a:rPr lang="pt-BR" b="1" dirty="0" smtClean="0"/>
              <a:t>&lt;a </a:t>
            </a:r>
            <a:r>
              <a:rPr lang="pt-BR" b="1" dirty="0" err="1" smtClean="0"/>
              <a:t>href</a:t>
            </a:r>
            <a:r>
              <a:rPr lang="pt-BR" b="1" dirty="0" smtClean="0"/>
              <a:t>=”#”&gt;&lt;/a&gt;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Usar </a:t>
            </a:r>
            <a:r>
              <a:rPr lang="pt-BR" dirty="0"/>
              <a:t>o atributo id e o símbolo </a:t>
            </a:r>
            <a:r>
              <a:rPr lang="pt-BR" dirty="0" smtClean="0"/>
              <a:t>"#".</a:t>
            </a:r>
          </a:p>
          <a:p>
            <a:r>
              <a:rPr lang="pt-BR" dirty="0" smtClean="0"/>
              <a:t>O atributo </a:t>
            </a:r>
            <a:r>
              <a:rPr lang="pt-BR" dirty="0"/>
              <a:t>id </a:t>
            </a:r>
            <a:r>
              <a:rPr lang="pt-BR" dirty="0" smtClean="0"/>
              <a:t>marca </a:t>
            </a:r>
            <a:r>
              <a:rPr lang="pt-BR" dirty="0"/>
              <a:t>o elemento que é o destino do </a:t>
            </a:r>
            <a:r>
              <a:rPr lang="pt-BR" dirty="0" smtClean="0"/>
              <a:t>link.</a:t>
            </a:r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  <a:endParaRPr lang="pt-BR" dirty="0"/>
          </a:p>
          <a:p>
            <a:pPr marL="0" lvl="0" indent="0">
              <a:buNone/>
            </a:pPr>
            <a:r>
              <a:rPr lang="pt-BR" dirty="0"/>
              <a:t>&lt;h1 id="heading1"&gt;Cabeçalho 1&lt;/h1</a:t>
            </a:r>
            <a:r>
              <a:rPr lang="pt-BR" dirty="0" smtClean="0"/>
              <a:t>&gt;</a:t>
            </a:r>
          </a:p>
          <a:p>
            <a:r>
              <a:rPr lang="pt-BR" dirty="0"/>
              <a:t>O símbolo "#" informa ao navegador para ficar na mesma página que </a:t>
            </a:r>
            <a:r>
              <a:rPr lang="pt-BR" dirty="0" smtClean="0"/>
              <a:t>está.</a:t>
            </a:r>
          </a:p>
          <a:p>
            <a:r>
              <a:rPr lang="pt-BR" dirty="0" smtClean="0"/>
              <a:t>O </a:t>
            </a:r>
            <a:r>
              <a:rPr lang="pt-BR" dirty="0"/>
              <a:t>símbolo "#" deve ser seguido pelo valor </a:t>
            </a:r>
            <a:r>
              <a:rPr lang="pt-BR" dirty="0" smtClean="0"/>
              <a:t>atribuído </a:t>
            </a:r>
            <a:r>
              <a:rPr lang="pt-BR" dirty="0"/>
              <a:t>a id para onde o link vai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="#heading1"&gt;Link para o cabeçalho 1&lt;/a</a:t>
            </a:r>
            <a:r>
              <a:rPr lang="pt-BR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5589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Links dentro de uma mesma página</a:t>
            </a:r>
            <a:br>
              <a:rPr lang="pt-BR" b="1" dirty="0" smtClean="0"/>
            </a:br>
            <a:r>
              <a:rPr lang="pt-BR" b="1" dirty="0" smtClean="0"/>
              <a:t>&lt;a </a:t>
            </a:r>
            <a:r>
              <a:rPr lang="pt-BR" b="1" dirty="0" err="1" smtClean="0"/>
              <a:t>href</a:t>
            </a:r>
            <a:r>
              <a:rPr lang="pt-BR" b="1" dirty="0" smtClean="0"/>
              <a:t>=”#”&gt;&lt;/a&gt;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253" y="1930400"/>
            <a:ext cx="6822829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4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Links para e-mail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smtClean="0"/>
              <a:t>mailto:fulano@email.com"&gt;</a:t>
            </a:r>
            <a:r>
              <a:rPr lang="pt-BR" dirty="0"/>
              <a:t>Enviar e-mail para </a:t>
            </a:r>
            <a:r>
              <a:rPr lang="pt-BR" dirty="0" smtClean="0"/>
              <a:t>fulano </a:t>
            </a:r>
            <a:r>
              <a:rPr lang="pt-BR" dirty="0"/>
              <a:t>em </a:t>
            </a:r>
            <a:r>
              <a:rPr lang="pt-BR" dirty="0" smtClean="0"/>
              <a:t>Email.com&lt;/</a:t>
            </a:r>
            <a:r>
              <a:rPr lang="pt-BR" dirty="0"/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53261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Links: outros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title</a:t>
            </a:r>
            <a:r>
              <a:rPr lang="pt-BR" dirty="0" smtClean="0"/>
              <a:t>: </a:t>
            </a:r>
            <a:r>
              <a:rPr lang="pt-BR" dirty="0"/>
              <a:t>usado para fornecer uma breve descrição do </a:t>
            </a:r>
            <a:r>
              <a:rPr lang="pt-BR" dirty="0" smtClean="0"/>
              <a:t>link</a:t>
            </a:r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="http://</a:t>
            </a:r>
            <a:r>
              <a:rPr lang="pt-BR" dirty="0" smtClean="0"/>
              <a:t>www.google.com" </a:t>
            </a:r>
            <a:r>
              <a:rPr lang="pt-BR" dirty="0" err="1"/>
              <a:t>title</a:t>
            </a:r>
            <a:r>
              <a:rPr lang="pt-BR" dirty="0"/>
              <a:t>="Visite </a:t>
            </a:r>
            <a:r>
              <a:rPr lang="pt-BR" dirty="0" smtClean="0"/>
              <a:t>o Google"&gt;Google.com&lt;/</a:t>
            </a:r>
            <a:r>
              <a:rPr lang="pt-BR" dirty="0"/>
              <a:t>a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target</a:t>
            </a:r>
            <a:r>
              <a:rPr lang="pt-BR" dirty="0" smtClean="0"/>
              <a:t>: indica como </a:t>
            </a:r>
            <a:r>
              <a:rPr lang="pt-BR" dirty="0"/>
              <a:t>um documento deve ser aberto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="http://www.google.com" </a:t>
            </a:r>
            <a:r>
              <a:rPr lang="pt-BR" dirty="0" err="1" smtClean="0"/>
              <a:t>target</a:t>
            </a:r>
            <a:r>
              <a:rPr lang="pt-BR" smtClean="0"/>
              <a:t>="_</a:t>
            </a:r>
            <a:r>
              <a:rPr lang="pt-BR" dirty="0" err="1" smtClean="0"/>
              <a:t>blank</a:t>
            </a:r>
            <a:r>
              <a:rPr lang="pt-BR" dirty="0" smtClean="0"/>
              <a:t>"&gt;</a:t>
            </a:r>
            <a:r>
              <a:rPr lang="pt-BR" dirty="0"/>
              <a:t>Google.com&lt;/</a:t>
            </a:r>
            <a:r>
              <a:rPr lang="pt-BR" dirty="0" smtClean="0"/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65522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Corpo da página – &lt;</a:t>
            </a:r>
            <a:r>
              <a:rPr lang="pt-BR" b="1" dirty="0" err="1"/>
              <a:t>body</a:t>
            </a:r>
            <a:r>
              <a:rPr lang="pt-BR" b="1" dirty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body</a:t>
            </a:r>
            <a:r>
              <a:rPr lang="pt-BR" dirty="0"/>
              <a:t>&gt; é que vão entrar todos os elementos que ficarão visíveis aos usuários. </a:t>
            </a:r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/>
              <a:t>tags usadas dentro do </a:t>
            </a:r>
            <a:r>
              <a:rPr lang="pt-BR" dirty="0" err="1"/>
              <a:t>body</a:t>
            </a:r>
            <a:r>
              <a:rPr lang="pt-BR" dirty="0"/>
              <a:t> podem ser divididas em </a:t>
            </a:r>
            <a:r>
              <a:rPr lang="pt-BR" dirty="0" err="1"/>
              <a:t>inline</a:t>
            </a:r>
            <a:r>
              <a:rPr lang="pt-BR" dirty="0"/>
              <a:t> e </a:t>
            </a:r>
            <a:r>
              <a:rPr lang="pt-BR" dirty="0" err="1"/>
              <a:t>block</a:t>
            </a:r>
            <a:r>
              <a:rPr lang="pt-BR" dirty="0" smtClean="0"/>
              <a:t>.</a:t>
            </a:r>
          </a:p>
          <a:p>
            <a:r>
              <a:rPr lang="pt-BR" dirty="0" smtClean="0"/>
              <a:t>Tags </a:t>
            </a:r>
            <a:r>
              <a:rPr lang="pt-BR" dirty="0" err="1"/>
              <a:t>inline</a:t>
            </a:r>
            <a:r>
              <a:rPr lang="pt-BR" dirty="0"/>
              <a:t> são tags que mantem o fluxo comum do </a:t>
            </a:r>
            <a:r>
              <a:rPr lang="pt-BR" dirty="0" smtClean="0"/>
              <a:t>conteúdo</a:t>
            </a:r>
          </a:p>
          <a:p>
            <a:r>
              <a:rPr lang="pt-BR" dirty="0" smtClean="0"/>
              <a:t>Tags </a:t>
            </a:r>
            <a:r>
              <a:rPr lang="pt-BR" dirty="0" err="1"/>
              <a:t>block</a:t>
            </a:r>
            <a:r>
              <a:rPr lang="pt-BR" dirty="0"/>
              <a:t> quebram o fluxo e geram o elemento abaixo do último </a:t>
            </a:r>
            <a:r>
              <a:rPr lang="pt-BR" dirty="0" err="1" smtClean="0"/>
              <a:t>block</a:t>
            </a:r>
            <a:r>
              <a:rPr lang="pt-BR" dirty="0" smtClean="0"/>
              <a:t>.</a:t>
            </a:r>
          </a:p>
          <a:p>
            <a:r>
              <a:rPr lang="pt-BR" dirty="0" smtClean="0"/>
              <a:t>Você </a:t>
            </a:r>
            <a:r>
              <a:rPr lang="pt-BR" dirty="0"/>
              <a:t>pode usar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inline</a:t>
            </a:r>
            <a:r>
              <a:rPr lang="pt-BR" dirty="0"/>
              <a:t> dentro de uma </a:t>
            </a:r>
            <a:r>
              <a:rPr lang="pt-BR" dirty="0" err="1"/>
              <a:t>block</a:t>
            </a:r>
            <a:r>
              <a:rPr lang="pt-BR" dirty="0"/>
              <a:t>, mas não pode usar uma </a:t>
            </a:r>
            <a:r>
              <a:rPr lang="pt-BR" dirty="0" err="1"/>
              <a:t>block</a:t>
            </a:r>
            <a:r>
              <a:rPr lang="pt-BR" dirty="0"/>
              <a:t> dentro de uma </a:t>
            </a:r>
            <a:r>
              <a:rPr lang="pt-BR" dirty="0" err="1"/>
              <a:t>inline</a:t>
            </a:r>
            <a:r>
              <a:rPr lang="pt-BR" dirty="0"/>
              <a:t> por questões de semântica.</a:t>
            </a:r>
          </a:p>
        </p:txBody>
      </p:sp>
    </p:spTree>
    <p:extLst>
      <p:ext uri="{BB962C8B-B14F-4D97-AF65-F5344CB8AC3E}">
        <p14:creationId xmlns:p14="http://schemas.microsoft.com/office/powerpoint/2010/main" val="38477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Imagens</a:t>
            </a:r>
            <a:br>
              <a:rPr lang="pt-BR" b="1" dirty="0" smtClean="0"/>
            </a:br>
            <a:r>
              <a:rPr lang="pt-BR" b="1" dirty="0" smtClean="0"/>
              <a:t>&lt;</a:t>
            </a:r>
            <a:r>
              <a:rPr lang="pt-BR" b="1" dirty="0" err="1" smtClean="0"/>
              <a:t>img</a:t>
            </a:r>
            <a:r>
              <a:rPr lang="pt-BR" b="1" dirty="0" smtClean="0"/>
              <a:t> /&gt;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Utiliza-se a </a:t>
            </a:r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img</a:t>
            </a:r>
            <a:r>
              <a:rPr lang="pt-BR" dirty="0" smtClean="0"/>
              <a:t> para usar imagem e o atributo </a:t>
            </a:r>
            <a:r>
              <a:rPr lang="pt-BR" dirty="0" err="1" smtClean="0"/>
              <a:t>src</a:t>
            </a:r>
            <a:r>
              <a:rPr lang="pt-BR" dirty="0" smtClean="0"/>
              <a:t> para indicar o local que se encontra a imagem a ser utilizada</a:t>
            </a:r>
          </a:p>
          <a:p>
            <a:r>
              <a:rPr lang="pt-BR" dirty="0" smtClean="0"/>
              <a:t>Tipos de imagens utilizadas para web: GIF, JPEG e PNG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 smtClean="0"/>
              <a:t>="logo.png“/&gt;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180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Imagens</a:t>
            </a:r>
            <a:br>
              <a:rPr lang="pt-BR" b="1" dirty="0"/>
            </a:br>
            <a:r>
              <a:rPr lang="pt-BR" b="1" dirty="0"/>
              <a:t>&lt;</a:t>
            </a:r>
            <a:r>
              <a:rPr lang="pt-BR" b="1" dirty="0" err="1"/>
              <a:t>img</a:t>
            </a:r>
            <a:r>
              <a:rPr lang="pt-BR" b="1" dirty="0"/>
              <a:t> /&gt;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Pode-se </a:t>
            </a:r>
            <a:r>
              <a:rPr lang="pt-BR" dirty="0"/>
              <a:t>inserir imagens que estão localizadas em outros diretórios ou até mesmo em outros </a:t>
            </a:r>
            <a:r>
              <a:rPr lang="pt-BR" dirty="0" smtClean="0"/>
              <a:t>websites, além de utiliza-las como link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/>
              <a:t>1: </a:t>
            </a:r>
            <a:r>
              <a:rPr lang="pt-BR" dirty="0" smtClean="0"/>
              <a:t>imagem em outro diretório</a:t>
            </a:r>
            <a:endParaRPr lang="pt-BR" dirty="0"/>
          </a:p>
          <a:p>
            <a:pPr marL="0" lvl="0" indent="0">
              <a:buNone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images</a:t>
            </a:r>
            <a:r>
              <a:rPr lang="pt-BR" dirty="0"/>
              <a:t>/logo.png</a:t>
            </a:r>
            <a:r>
              <a:rPr lang="pt-BR" dirty="0" smtClean="0"/>
              <a:t>"&gt;</a:t>
            </a:r>
          </a:p>
          <a:p>
            <a:pPr marL="0" lv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smtClean="0"/>
              <a:t>2: </a:t>
            </a:r>
            <a:r>
              <a:rPr lang="pt-BR" dirty="0" smtClean="0"/>
              <a:t>imagem em outro site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="http://</a:t>
            </a:r>
            <a:r>
              <a:rPr lang="pt-BR" dirty="0" smtClean="0"/>
              <a:t>www.site.com.br/logo.png"&gt;</a:t>
            </a:r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 </a:t>
            </a:r>
            <a:r>
              <a:rPr lang="pt-BR" dirty="0" smtClean="0"/>
              <a:t>3: </a:t>
            </a:r>
            <a:r>
              <a:rPr lang="pt-BR" dirty="0" smtClean="0"/>
              <a:t>imagem como link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="http://www.html.net</a:t>
            </a:r>
            <a:r>
              <a:rPr lang="pt-BR" dirty="0" smtClean="0"/>
              <a:t>"&gt;&lt;</a:t>
            </a:r>
            <a:r>
              <a:rPr lang="pt-BR" dirty="0"/>
              <a:t>img </a:t>
            </a:r>
            <a:r>
              <a:rPr lang="pt-BR" dirty="0" err="1"/>
              <a:t>src</a:t>
            </a:r>
            <a:r>
              <a:rPr lang="pt-BR" dirty="0"/>
              <a:t>="logo.png"&gt;&lt;/a&gt;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53934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Imagens</a:t>
            </a:r>
            <a:br>
              <a:rPr lang="pt-BR" b="1" dirty="0"/>
            </a:br>
            <a:r>
              <a:rPr lang="pt-BR" b="1" dirty="0"/>
              <a:t>&lt;</a:t>
            </a:r>
            <a:r>
              <a:rPr lang="pt-BR" b="1" dirty="0" err="1"/>
              <a:t>img</a:t>
            </a:r>
            <a:r>
              <a:rPr lang="pt-BR" b="1" dirty="0"/>
              <a:t> </a:t>
            </a:r>
            <a:r>
              <a:rPr lang="pt-BR" b="1" dirty="0" smtClean="0"/>
              <a:t>/&gt;</a:t>
            </a:r>
            <a:br>
              <a:rPr lang="pt-BR" b="1" dirty="0" smtClean="0"/>
            </a:br>
            <a:r>
              <a:rPr lang="pt-BR" b="1" dirty="0" smtClean="0"/>
              <a:t>Outros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Alt</a:t>
            </a:r>
            <a:r>
              <a:rPr lang="pt-BR" dirty="0" smtClean="0"/>
              <a:t>: fornece </a:t>
            </a:r>
            <a:r>
              <a:rPr lang="pt-BR" dirty="0"/>
              <a:t>uma descrição textual alternativa da imagem caso por alguma razão a imagem não seja renderizada para o usuário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/>
              <a:t>: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smtClean="0"/>
              <a:t>logo.png" </a:t>
            </a:r>
            <a:r>
              <a:rPr lang="pt-BR" dirty="0" err="1"/>
              <a:t>alt</a:t>
            </a:r>
            <a:r>
              <a:rPr lang="pt-BR" dirty="0"/>
              <a:t>="logotipo do </a:t>
            </a:r>
            <a:r>
              <a:rPr lang="pt-BR" dirty="0" smtClean="0"/>
              <a:t>site“/&gt;</a:t>
            </a:r>
          </a:p>
          <a:p>
            <a:r>
              <a:rPr lang="pt-BR" dirty="0" err="1" smtClean="0"/>
              <a:t>Title</a:t>
            </a:r>
            <a:r>
              <a:rPr lang="pt-BR" dirty="0" smtClean="0"/>
              <a:t>: </a:t>
            </a:r>
            <a:r>
              <a:rPr lang="pt-BR" dirty="0"/>
              <a:t> </a:t>
            </a:r>
            <a:r>
              <a:rPr lang="pt-BR" dirty="0" smtClean="0"/>
              <a:t>fornece </a:t>
            </a:r>
            <a:r>
              <a:rPr lang="pt-BR" dirty="0"/>
              <a:t>uma </a:t>
            </a:r>
            <a:r>
              <a:rPr lang="pt-BR" dirty="0" smtClean="0"/>
              <a:t>descrição </a:t>
            </a:r>
            <a:r>
              <a:rPr lang="pt-BR" dirty="0"/>
              <a:t>da imagem</a:t>
            </a:r>
            <a:endParaRPr lang="pt-BR" dirty="0"/>
          </a:p>
          <a:p>
            <a:pPr marL="0" lvl="0" indent="0">
              <a:buNone/>
            </a:pP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smtClean="0"/>
              <a:t>logo.png" </a:t>
            </a:r>
            <a:r>
              <a:rPr lang="pt-BR" dirty="0" err="1"/>
              <a:t>title</a:t>
            </a:r>
            <a:r>
              <a:rPr lang="pt-BR" dirty="0" smtClean="0"/>
              <a:t>=“Logo supimpa“/&gt;</a:t>
            </a:r>
          </a:p>
          <a:p>
            <a:r>
              <a:rPr lang="pt-BR" dirty="0" err="1" smtClean="0"/>
              <a:t>Width</a:t>
            </a:r>
            <a:r>
              <a:rPr lang="pt-BR" dirty="0" smtClean="0"/>
              <a:t> e </a:t>
            </a:r>
            <a:r>
              <a:rPr lang="pt-BR" dirty="0" err="1" smtClean="0"/>
              <a:t>height</a:t>
            </a:r>
            <a:r>
              <a:rPr lang="pt-BR" dirty="0" smtClean="0"/>
              <a:t>: definem, respectivamente, largura e altura de uma imagem</a:t>
            </a:r>
          </a:p>
          <a:p>
            <a:pPr marL="0" lv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logo.png" </a:t>
            </a:r>
            <a:r>
              <a:rPr lang="en-US" dirty="0"/>
              <a:t>width="32" height="</a:t>
            </a:r>
            <a:r>
              <a:rPr lang="en-US" dirty="0" smtClean="0"/>
              <a:t>32“/&gt;</a:t>
            </a:r>
          </a:p>
        </p:txBody>
      </p:sp>
    </p:spTree>
    <p:extLst>
      <p:ext uri="{BB962C8B-B14F-4D97-AF65-F5344CB8AC3E}">
        <p14:creationId xmlns:p14="http://schemas.microsoft.com/office/powerpoint/2010/main" val="514839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515"/>
          </a:xfrm>
        </p:spPr>
        <p:txBody>
          <a:bodyPr>
            <a:normAutofit fontScale="92500" lnSpcReduction="20000"/>
          </a:bodyPr>
          <a:lstStyle/>
          <a:p>
            <a:r>
              <a:rPr lang="pt-BR" sz="1900" dirty="0" smtClean="0"/>
              <a:t>Usadas </a:t>
            </a:r>
            <a:r>
              <a:rPr lang="pt-BR" sz="1900" dirty="0"/>
              <a:t>para apresentar "dados tabulares" , isto é, informação que deva ser apresentada em linhas e colunas, de forma lógica</a:t>
            </a:r>
            <a:r>
              <a:rPr lang="pt-BR" sz="1900" dirty="0" smtClean="0"/>
              <a:t>.</a:t>
            </a:r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&lt;table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1&lt;/td&gt;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2&lt;/td&gt;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3&lt;/td&gt;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4&lt;/td&gt;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23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20000"/>
          </a:bodyPr>
          <a:lstStyle/>
          <a:p>
            <a:r>
              <a:rPr lang="pt-BR" sz="1900" dirty="0" smtClean="0"/>
              <a:t>&lt;</a:t>
            </a:r>
            <a:r>
              <a:rPr lang="pt-BR" sz="1900" dirty="0" err="1" smtClean="0"/>
              <a:t>table</a:t>
            </a:r>
            <a:r>
              <a:rPr lang="pt-BR" sz="1900" dirty="0" smtClean="0"/>
              <a:t>&gt; </a:t>
            </a:r>
            <a:r>
              <a:rPr lang="pt-BR" sz="2000" dirty="0" smtClean="0"/>
              <a:t>começa </a:t>
            </a:r>
            <a:r>
              <a:rPr lang="pt-BR" sz="2000" dirty="0"/>
              <a:t>e termina uma tabela</a:t>
            </a:r>
            <a:r>
              <a:rPr lang="pt-BR" sz="2000" dirty="0" smtClean="0"/>
              <a:t>.</a:t>
            </a:r>
          </a:p>
          <a:p>
            <a:r>
              <a:rPr lang="pt-BR" sz="1900" dirty="0"/>
              <a:t>&lt;</a:t>
            </a:r>
            <a:r>
              <a:rPr lang="pt-BR" sz="1900" dirty="0" err="1"/>
              <a:t>tr</a:t>
            </a:r>
            <a:r>
              <a:rPr lang="pt-BR" sz="1900" dirty="0"/>
              <a:t>&gt; significa "</a:t>
            </a:r>
            <a:r>
              <a:rPr lang="pt-BR" sz="1900" dirty="0" err="1"/>
              <a:t>table</a:t>
            </a:r>
            <a:r>
              <a:rPr lang="pt-BR" sz="1900" dirty="0"/>
              <a:t> </a:t>
            </a:r>
            <a:r>
              <a:rPr lang="pt-BR" sz="1900" dirty="0" err="1"/>
              <a:t>row</a:t>
            </a:r>
            <a:r>
              <a:rPr lang="pt-BR" sz="1900" dirty="0"/>
              <a:t>" - linha de tabela - começa e termina e uma linha horizontal da tabela</a:t>
            </a:r>
            <a:r>
              <a:rPr lang="pt-BR" sz="1900" dirty="0" smtClean="0"/>
              <a:t>.</a:t>
            </a:r>
          </a:p>
          <a:p>
            <a:r>
              <a:rPr lang="pt-BR" sz="1900" dirty="0"/>
              <a:t>&lt;</a:t>
            </a:r>
            <a:r>
              <a:rPr lang="pt-BR" sz="1900" dirty="0" err="1"/>
              <a:t>td</a:t>
            </a:r>
            <a:r>
              <a:rPr lang="pt-BR" sz="1900" dirty="0"/>
              <a:t>&gt; significa "</a:t>
            </a:r>
            <a:r>
              <a:rPr lang="pt-BR" sz="1900" dirty="0" err="1"/>
              <a:t>table</a:t>
            </a:r>
            <a:r>
              <a:rPr lang="pt-BR" sz="1900" dirty="0"/>
              <a:t> data" - dados da tabela. começa e termina cada célula contida nas linhas da tabela.</a:t>
            </a:r>
            <a:endParaRPr lang="pt-BR" sz="1900" dirty="0" smtClean="0"/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&lt;table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1&lt;/td&gt;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3&lt;/td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table&gt;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83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Tabelas</a:t>
            </a:r>
            <a:br>
              <a:rPr lang="pt-BR" b="1" dirty="0" smtClean="0"/>
            </a:br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lang="pt-BR" sz="1900" dirty="0" err="1" smtClean="0"/>
              <a:t>Border</a:t>
            </a:r>
            <a:r>
              <a:rPr lang="pt-BR" sz="1900" dirty="0" smtClean="0"/>
              <a:t>: </a:t>
            </a:r>
            <a:r>
              <a:rPr lang="pt-BR" sz="2000" dirty="0" smtClean="0"/>
              <a:t>define </a:t>
            </a:r>
            <a:r>
              <a:rPr lang="pt-BR" sz="2000" dirty="0"/>
              <a:t>a espessura de uma borda em volta da tabela</a:t>
            </a:r>
            <a:endParaRPr lang="pt-BR" sz="2000" dirty="0" smtClean="0"/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&lt;table border="1"&gt;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1&lt;/td&gt;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2&lt;/td&gt;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3&lt;/td&gt;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Célula</a:t>
            </a:r>
            <a:r>
              <a:rPr lang="en-US" dirty="0"/>
              <a:t> 4&lt;/td&gt;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12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Tabelas</a:t>
            </a:r>
            <a:br>
              <a:rPr lang="pt-BR" b="1" dirty="0" smtClean="0"/>
            </a:br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pt-BR" sz="1900" dirty="0" err="1" smtClean="0"/>
              <a:t>Width</a:t>
            </a:r>
            <a:r>
              <a:rPr lang="pt-BR" sz="1900" dirty="0" smtClean="0"/>
              <a:t>: </a:t>
            </a:r>
            <a:r>
              <a:rPr lang="pt-BR" sz="2000" dirty="0" smtClean="0"/>
              <a:t>define </a:t>
            </a:r>
            <a:r>
              <a:rPr lang="pt-BR" sz="2000" dirty="0"/>
              <a:t>a </a:t>
            </a:r>
            <a:r>
              <a:rPr lang="pt-BR" sz="2000" dirty="0" smtClean="0"/>
              <a:t>largura </a:t>
            </a:r>
            <a:r>
              <a:rPr lang="pt-BR" sz="2000" dirty="0"/>
              <a:t>da tabela</a:t>
            </a:r>
            <a:endParaRPr lang="pt-BR" sz="2000" dirty="0" smtClean="0"/>
          </a:p>
          <a:p>
            <a:pPr marL="0" indent="0">
              <a:buNone/>
            </a:pPr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&lt;table border="1" width</a:t>
            </a:r>
            <a:r>
              <a:rPr lang="en-US" dirty="0" smtClean="0"/>
              <a:t>=“100"&gt;</a:t>
            </a:r>
          </a:p>
          <a:p>
            <a:pPr marL="0" indent="0">
              <a:buNone/>
            </a:pPr>
            <a:r>
              <a:rPr lang="en-US" dirty="0"/>
              <a:t>&lt;table border="1" width="30</a:t>
            </a:r>
            <a:r>
              <a:rPr lang="en-US" dirty="0" smtClean="0"/>
              <a:t>%"&gt;</a:t>
            </a:r>
          </a:p>
          <a:p>
            <a:r>
              <a:rPr lang="en-US" dirty="0" smtClean="0"/>
              <a:t>Align: </a:t>
            </a:r>
            <a:r>
              <a:rPr lang="pt-BR" dirty="0"/>
              <a:t>define o alinhamento horizontal do conteúdo da tabela, de uma linha ou de uma célula. </a:t>
            </a:r>
            <a:r>
              <a:rPr lang="pt-BR" dirty="0" smtClean="0"/>
              <a:t>Valores: </a:t>
            </a:r>
            <a:r>
              <a:rPr lang="pt-BR" dirty="0" err="1"/>
              <a:t>left</a:t>
            </a:r>
            <a:r>
              <a:rPr lang="pt-BR" dirty="0"/>
              <a:t>, center ou </a:t>
            </a:r>
            <a:r>
              <a:rPr lang="pt-BR" dirty="0" err="1" smtClean="0"/>
              <a:t>right</a:t>
            </a:r>
            <a:endParaRPr lang="pt-BR" dirty="0" smtClean="0"/>
          </a:p>
          <a:p>
            <a:pPr marL="0" indent="0">
              <a:buNone/>
            </a:pPr>
            <a:r>
              <a:rPr lang="en-US" dirty="0"/>
              <a:t>&lt;td align="right</a:t>
            </a:r>
            <a:r>
              <a:rPr lang="en-US" dirty="0" smtClean="0"/>
              <a:t>"&gt;</a:t>
            </a:r>
            <a:r>
              <a:rPr lang="en-US" dirty="0" err="1"/>
              <a:t>Célula</a:t>
            </a:r>
            <a:r>
              <a:rPr lang="en-US" dirty="0"/>
              <a:t> 1&lt;/td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Valign</a:t>
            </a:r>
            <a:r>
              <a:rPr lang="en-US" dirty="0" smtClean="0"/>
              <a:t>: </a:t>
            </a:r>
            <a:r>
              <a:rPr lang="pt-BR" dirty="0"/>
              <a:t>define o alinhamento vertical </a:t>
            </a:r>
            <a:r>
              <a:rPr lang="pt-BR" dirty="0"/>
              <a:t>do conteúdo da tabela, de uma linha ou de uma </a:t>
            </a:r>
            <a:r>
              <a:rPr lang="pt-BR" dirty="0" smtClean="0"/>
              <a:t>célula. Valores: top</a:t>
            </a:r>
            <a:r>
              <a:rPr lang="pt-BR" dirty="0"/>
              <a:t>, </a:t>
            </a:r>
            <a:r>
              <a:rPr lang="pt-BR" dirty="0" err="1"/>
              <a:t>middle</a:t>
            </a:r>
            <a:r>
              <a:rPr lang="pt-BR" dirty="0"/>
              <a:t> ou </a:t>
            </a:r>
            <a:r>
              <a:rPr lang="pt-BR" dirty="0" err="1" smtClean="0"/>
              <a:t>bottom</a:t>
            </a:r>
            <a:endParaRPr lang="pt-BR" dirty="0" smtClean="0"/>
          </a:p>
          <a:p>
            <a:pPr marL="0" indent="0">
              <a:buNone/>
            </a:pPr>
            <a:r>
              <a:rPr lang="en-US" dirty="0"/>
              <a:t>&lt;td </a:t>
            </a:r>
            <a:r>
              <a:rPr lang="en-US" dirty="0" err="1" smtClean="0"/>
              <a:t>valign</a:t>
            </a:r>
            <a:r>
              <a:rPr lang="en-US" dirty="0"/>
              <a:t>="top"&gt;</a:t>
            </a:r>
            <a:r>
              <a:rPr lang="en-US" dirty="0" err="1"/>
              <a:t>Célula</a:t>
            </a:r>
            <a:r>
              <a:rPr lang="en-US" dirty="0"/>
              <a:t> 1&lt;/td&gt;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18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Corpo da página – &lt;</a:t>
            </a:r>
            <a:r>
              <a:rPr lang="pt-BR" b="1" dirty="0" err="1"/>
              <a:t>body</a:t>
            </a:r>
            <a:r>
              <a:rPr lang="pt-BR" b="1" dirty="0" smtClean="0"/>
              <a:t>&gt;</a:t>
            </a:r>
            <a:br>
              <a:rPr lang="pt-BR" b="1" dirty="0" smtClean="0"/>
            </a:br>
            <a:r>
              <a:rPr lang="pt-BR" b="1" dirty="0" smtClean="0"/>
              <a:t>&lt;h1&gt;&lt;/h1&gt;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H1 é utilizado para marcar um </a:t>
            </a:r>
            <a:r>
              <a:rPr lang="pt-BR" dirty="0" smtClean="0"/>
              <a:t>título.</a:t>
            </a:r>
          </a:p>
          <a:p>
            <a:r>
              <a:rPr lang="pt-BR" dirty="0" smtClean="0"/>
              <a:t>Você </a:t>
            </a:r>
            <a:r>
              <a:rPr lang="pt-BR" dirty="0"/>
              <a:t>pode utilizar diversos níveis de relevância, para isso basta mudar o número na </a:t>
            </a:r>
            <a:r>
              <a:rPr lang="pt-BR" dirty="0" err="1" smtClean="0"/>
              <a:t>tag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 </a:t>
            </a:r>
            <a:r>
              <a:rPr lang="pt-BR" dirty="0" err="1"/>
              <a:t>heading</a:t>
            </a:r>
            <a:r>
              <a:rPr lang="pt-BR" dirty="0"/>
              <a:t> tags </a:t>
            </a:r>
            <a:r>
              <a:rPr lang="pt-BR" dirty="0" smtClean="0"/>
              <a:t>vão </a:t>
            </a:r>
            <a:r>
              <a:rPr lang="pt-BR" dirty="0"/>
              <a:t>de 1 á 6.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b="1" dirty="0" smtClean="0"/>
              <a:t>&lt;h1</a:t>
            </a:r>
            <a:r>
              <a:rPr lang="pt-BR" b="1" dirty="0"/>
              <a:t>&gt;&lt;/h1&gt; &lt;h2&gt;&lt;/h2&gt; … &lt;h6&gt;&lt;/h6</a:t>
            </a:r>
            <a:r>
              <a:rPr lang="pt-BR" b="1" dirty="0" smtClean="0"/>
              <a:t>&gt;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</a:t>
            </a:r>
            <a:r>
              <a:rPr lang="pt-BR" dirty="0"/>
              <a:t>recomendável por questões de otimização e semântica que você utilize apenas um &lt;h1&gt;, que seria o título da página como um todo, e que posicione ele o quanto antes no &lt;</a:t>
            </a:r>
            <a:r>
              <a:rPr lang="pt-BR" dirty="0" err="1"/>
              <a:t>body</a:t>
            </a:r>
            <a:r>
              <a:rPr lang="pt-BR" dirty="0" smtClean="0"/>
              <a:t>&gt;.</a:t>
            </a:r>
          </a:p>
          <a:p>
            <a:r>
              <a:rPr lang="pt-BR" dirty="0" smtClean="0"/>
              <a:t>As </a:t>
            </a:r>
            <a:r>
              <a:rPr lang="pt-BR" dirty="0"/>
              <a:t>demais tags de título podem ser usadas conforme a necessidade.</a:t>
            </a:r>
          </a:p>
        </p:txBody>
      </p:sp>
    </p:spTree>
    <p:extLst>
      <p:ext uri="{BB962C8B-B14F-4D97-AF65-F5344CB8AC3E}">
        <p14:creationId xmlns:p14="http://schemas.microsoft.com/office/powerpoint/2010/main" val="264520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Corpo da página – &lt;</a:t>
            </a:r>
            <a:r>
              <a:rPr lang="pt-BR" b="1" dirty="0" err="1"/>
              <a:t>body</a:t>
            </a:r>
            <a:r>
              <a:rPr lang="pt-BR" b="1" dirty="0" smtClean="0"/>
              <a:t>&gt;</a:t>
            </a:r>
            <a:br>
              <a:rPr lang="pt-BR" b="1" dirty="0" smtClean="0"/>
            </a:br>
            <a:r>
              <a:rPr lang="pt-BR" b="1" dirty="0" smtClean="0"/>
              <a:t>&lt;h1&gt;&lt;/h1&gt;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&lt;h1&gt;Sou um título relevante&lt;/h1&gt;</a:t>
            </a:r>
          </a:p>
        </p:txBody>
      </p:sp>
    </p:spTree>
    <p:extLst>
      <p:ext uri="{BB962C8B-B14F-4D97-AF65-F5344CB8AC3E}">
        <p14:creationId xmlns:p14="http://schemas.microsoft.com/office/powerpoint/2010/main" val="87368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Corpo da página – &lt;</a:t>
            </a:r>
            <a:r>
              <a:rPr lang="pt-BR" b="1" dirty="0" err="1"/>
              <a:t>body</a:t>
            </a:r>
            <a:r>
              <a:rPr lang="pt-BR" b="1" dirty="0" smtClean="0"/>
              <a:t>&gt;</a:t>
            </a:r>
            <a:br>
              <a:rPr lang="pt-BR" b="1" dirty="0" smtClean="0"/>
            </a:br>
            <a:r>
              <a:rPr lang="pt-BR" b="1" dirty="0"/>
              <a:t>&lt;p&gt;&lt;/p&gt;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smtClean="0"/>
              <a:t>p </a:t>
            </a:r>
            <a:r>
              <a:rPr lang="pt-BR" dirty="0"/>
              <a:t>é utilizado para definir um parágrafo.</a:t>
            </a:r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/>
              <a:t>&lt;p&gt;Sou um elemento de parágrafo&lt;/p&gt;</a:t>
            </a:r>
          </a:p>
        </p:txBody>
      </p:sp>
    </p:spTree>
    <p:extLst>
      <p:ext uri="{BB962C8B-B14F-4D97-AF65-F5344CB8AC3E}">
        <p14:creationId xmlns:p14="http://schemas.microsoft.com/office/powerpoint/2010/main" val="265035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Corpo da página – &lt;</a:t>
            </a:r>
            <a:r>
              <a:rPr lang="pt-BR" b="1" dirty="0" err="1"/>
              <a:t>body</a:t>
            </a:r>
            <a:r>
              <a:rPr lang="pt-BR" b="1" dirty="0" smtClean="0"/>
              <a:t>&gt;</a:t>
            </a:r>
            <a:br>
              <a:rPr lang="pt-BR" b="1" dirty="0" smtClean="0"/>
            </a:br>
            <a:r>
              <a:rPr lang="pt-BR" b="1" dirty="0" smtClean="0"/>
              <a:t>&lt;b&gt;&lt;/b&gt;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O </a:t>
            </a:r>
            <a:r>
              <a:rPr lang="pt-BR" dirty="0" smtClean="0"/>
              <a:t>b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informa ao navegador que todo o texto colocado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entre 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&lt;b&gt;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e 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&lt;/b&gt;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deve ser mostrado em negrito</a:t>
            </a:r>
            <a:r>
              <a:rPr kumimoji="0" lang="pt-BR" altLang="pt-B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lvl="0" indent="0">
              <a:buNone/>
            </a:pPr>
            <a:r>
              <a:rPr lang="pt-BR" dirty="0" smtClean="0"/>
              <a:t>&lt;</a:t>
            </a:r>
            <a:r>
              <a:rPr lang="pt-BR" dirty="0"/>
              <a:t>b</a:t>
            </a:r>
            <a:r>
              <a:rPr lang="pt-BR" dirty="0" smtClean="0"/>
              <a:t>&gt;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effectLst/>
              </a:rPr>
              <a:t>Este texto deve ser em negrito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</a:rPr>
              <a:t>.</a:t>
            </a:r>
            <a:r>
              <a:rPr lang="pt-BR" dirty="0" smtClean="0"/>
              <a:t>&lt;/b&gt;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58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Corpo da página – &lt;</a:t>
            </a:r>
            <a:r>
              <a:rPr lang="pt-BR" b="1" dirty="0" err="1"/>
              <a:t>body</a:t>
            </a:r>
            <a:r>
              <a:rPr lang="pt-BR" b="1" dirty="0" smtClean="0"/>
              <a:t>&gt;</a:t>
            </a:r>
            <a:br>
              <a:rPr lang="pt-BR" b="1" dirty="0" smtClean="0"/>
            </a:br>
            <a:r>
              <a:rPr lang="pt-BR" b="1" dirty="0" smtClean="0"/>
              <a:t>&lt;i&gt;&lt;/</a:t>
            </a:r>
            <a:r>
              <a:rPr lang="pt-BR" b="1" dirty="0"/>
              <a:t>i</a:t>
            </a:r>
            <a:r>
              <a:rPr lang="pt-BR" b="1" dirty="0" smtClean="0"/>
              <a:t>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O i</a:t>
            </a:r>
            <a:r>
              <a:rPr lang="pt-BR" dirty="0" smtClean="0"/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informa ao navegador que todo o texto colocado</a:t>
            </a:r>
            <a:r>
              <a:rPr kumimoji="0" lang="pt-BR" altLang="pt-BR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entre 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&lt;i&gt;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e 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&lt;/i&gt;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deve ser mostrado em itálico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lvl="0" indent="0">
              <a:buNone/>
            </a:pPr>
            <a:r>
              <a:rPr lang="pt-BR" dirty="0" smtClean="0"/>
              <a:t>&lt;i&gt;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effectLst/>
              </a:rPr>
              <a:t>Este texto deve ser em itálico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</a:rPr>
              <a:t>.</a:t>
            </a:r>
            <a:r>
              <a:rPr lang="pt-BR" dirty="0" smtClean="0"/>
              <a:t>&lt;/i&gt;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20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Corpo da página – &lt;</a:t>
            </a:r>
            <a:r>
              <a:rPr lang="pt-BR" b="1" dirty="0" err="1"/>
              <a:t>body</a:t>
            </a:r>
            <a:r>
              <a:rPr lang="pt-BR" b="1" dirty="0" smtClean="0"/>
              <a:t>&gt;</a:t>
            </a:r>
            <a:br>
              <a:rPr lang="pt-BR" b="1" dirty="0" smtClean="0"/>
            </a:br>
            <a:r>
              <a:rPr lang="pt-BR" b="1" dirty="0" smtClean="0"/>
              <a:t>&lt;</a:t>
            </a:r>
            <a:r>
              <a:rPr lang="pt-BR" b="1" dirty="0" err="1" smtClean="0"/>
              <a:t>br</a:t>
            </a:r>
            <a:r>
              <a:rPr lang="pt-BR" b="1" dirty="0" smtClean="0"/>
              <a:t>/&gt;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O </a:t>
            </a:r>
            <a:r>
              <a:rPr lang="pt-BR" dirty="0" err="1" smtClean="0"/>
              <a:t>br</a:t>
            </a:r>
            <a:r>
              <a:rPr lang="pt-BR" dirty="0" smtClean="0"/>
              <a:t> </a:t>
            </a:r>
            <a:r>
              <a:rPr lang="pt-BR" dirty="0"/>
              <a:t>serve para criar uma quebra de </a:t>
            </a:r>
            <a:r>
              <a:rPr lang="pt-BR" dirty="0" smtClean="0"/>
              <a:t>linha</a:t>
            </a:r>
          </a:p>
          <a:p>
            <a:pPr lvl="0"/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lv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82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Informações </a:t>
            </a:r>
            <a:r>
              <a:rPr lang="pt-BR" dirty="0"/>
              <a:t>adicionais de </a:t>
            </a:r>
            <a:r>
              <a:rPr lang="pt-BR" dirty="0" smtClean="0"/>
              <a:t>comando para as tags</a:t>
            </a:r>
          </a:p>
          <a:p>
            <a:pPr lvl="0"/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marL="0" lvl="0" indent="0">
              <a:buNone/>
            </a:pPr>
            <a:r>
              <a:rPr lang="pt-BR" dirty="0"/>
              <a:t>&lt;h2 </a:t>
            </a:r>
            <a:r>
              <a:rPr lang="pt-BR" dirty="0" err="1"/>
              <a:t>style</a:t>
            </a:r>
            <a:r>
              <a:rPr lang="pt-BR" dirty="0"/>
              <a:t>="background-color:#ff0000;"&gt;Eu </a:t>
            </a:r>
            <a:r>
              <a:rPr lang="pt-BR" dirty="0" smtClean="0"/>
              <a:t>gosto de </a:t>
            </a:r>
            <a:r>
              <a:rPr lang="pt-BR" dirty="0"/>
              <a:t>HTML&lt;/h2&gt;</a:t>
            </a:r>
          </a:p>
        </p:txBody>
      </p:sp>
    </p:spTree>
    <p:extLst>
      <p:ext uri="{BB962C8B-B14F-4D97-AF65-F5344CB8AC3E}">
        <p14:creationId xmlns:p14="http://schemas.microsoft.com/office/powerpoint/2010/main" val="3949539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1263</Words>
  <Application>Microsoft Office PowerPoint</Application>
  <PresentationFormat>Widescreen</PresentationFormat>
  <Paragraphs>154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 Unicode MS</vt:lpstr>
      <vt:lpstr>Arial</vt:lpstr>
      <vt:lpstr>Trebuchet MS</vt:lpstr>
      <vt:lpstr>Wingdings 3</vt:lpstr>
      <vt:lpstr>Facetado</vt:lpstr>
      <vt:lpstr>HTML</vt:lpstr>
      <vt:lpstr>Corpo da página – &lt;body&gt;</vt:lpstr>
      <vt:lpstr>Corpo da página – &lt;body&gt; &lt;h1&gt;&lt;/h1&gt;</vt:lpstr>
      <vt:lpstr>Corpo da página – &lt;body&gt; &lt;h1&gt;&lt;/h1&gt;</vt:lpstr>
      <vt:lpstr>Corpo da página – &lt;body&gt; &lt;p&gt;&lt;/p&gt;</vt:lpstr>
      <vt:lpstr>Corpo da página – &lt;body&gt; &lt;b&gt;&lt;/b&gt;</vt:lpstr>
      <vt:lpstr>Corpo da página – &lt;body&gt; &lt;i&gt;&lt;/i&gt;</vt:lpstr>
      <vt:lpstr>Corpo da página – &lt;body&gt; &lt;br/&gt;</vt:lpstr>
      <vt:lpstr>Atributos</vt:lpstr>
      <vt:lpstr>Atributos</vt:lpstr>
      <vt:lpstr>Atributo style</vt:lpstr>
      <vt:lpstr>Cores</vt:lpstr>
      <vt:lpstr>Carta das 216 cores seguras para a Web</vt:lpstr>
      <vt:lpstr>Links &lt;a href=”#”&gt;&lt;/a&gt;</vt:lpstr>
      <vt:lpstr>Links entre minhas páginas &lt;a href=”#”&gt;&lt;/a&gt;</vt:lpstr>
      <vt:lpstr>Links dentro de uma mesma página &lt;a href=”#”&gt;&lt;/a&gt;</vt:lpstr>
      <vt:lpstr>Links dentro de uma mesma página &lt;a href=”#”&gt;&lt;/a&gt;</vt:lpstr>
      <vt:lpstr>Links para e-mail</vt:lpstr>
      <vt:lpstr>Links: outros atributos</vt:lpstr>
      <vt:lpstr>Imagens &lt;img /&gt;</vt:lpstr>
      <vt:lpstr>Imagens &lt;img /&gt;</vt:lpstr>
      <vt:lpstr>Imagens &lt;img /&gt; Outros atributos</vt:lpstr>
      <vt:lpstr>Tabelas</vt:lpstr>
      <vt:lpstr>Tabelas</vt:lpstr>
      <vt:lpstr>Tabelas Atributos</vt:lpstr>
      <vt:lpstr>Tabelas Atributos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Bruno</dc:creator>
  <cp:lastModifiedBy>Bruno</cp:lastModifiedBy>
  <cp:revision>15</cp:revision>
  <dcterms:created xsi:type="dcterms:W3CDTF">2015-02-26T23:09:45Z</dcterms:created>
  <dcterms:modified xsi:type="dcterms:W3CDTF">2015-03-13T13:01:30Z</dcterms:modified>
</cp:coreProperties>
</file>