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11" r:id="rId3"/>
    <p:sldId id="258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5" r:id="rId12"/>
    <p:sldId id="260" r:id="rId13"/>
    <p:sldId id="296" r:id="rId14"/>
    <p:sldId id="297" r:id="rId15"/>
    <p:sldId id="308" r:id="rId16"/>
    <p:sldId id="309" r:id="rId17"/>
    <p:sldId id="28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10" r:id="rId29"/>
    <p:sldId id="312" r:id="rId30"/>
    <p:sldId id="283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r"/>
            <a:endParaRPr/>
          </a:p>
        </p:txBody>
      </p:sp>
      <p:sp>
        <p:nvSpPr>
          <p:cNvPr id="152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r"/>
          </a:lstStyle>
          <a:p>
            <a:r>
              <a:rPr lang="en-GB" dirty="0"/>
              <a:t>TIL6022</a:t>
            </a:r>
            <a:br>
              <a:rPr lang="en-GB" dirty="0"/>
            </a:br>
            <a:r>
              <a:rPr lang="en-GB" dirty="0"/>
              <a:t>TIL Programming | Python</a:t>
            </a:r>
            <a:endParaRPr dirty="0"/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Wouter Schakel</a:t>
            </a:r>
          </a:p>
          <a:p>
            <a:pPr algn="r"/>
            <a:r>
              <a:rPr lang="en-GB" dirty="0"/>
              <a:t>	September 16</a:t>
            </a:r>
            <a:r>
              <a:rPr lang="en-GB" baseline="30000" dirty="0"/>
              <a:t>th</a:t>
            </a:r>
            <a:r>
              <a:rPr lang="en-GB" dirty="0"/>
              <a:t> 2024</a:t>
            </a:r>
            <a:endParaRPr dirty="0"/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Best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boxes open</a:t>
            </a:r>
          </a:p>
          <a:p>
            <a:r>
              <a:rPr lang="en-GB" dirty="0"/>
              <a:t>Place in </a:t>
            </a:r>
            <a:r>
              <a:rPr lang="en-GB" b="1" dirty="0"/>
              <a:t>fullest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84" y="-2056325"/>
            <a:ext cx="6010656" cy="6010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476" y="1079500"/>
            <a:ext cx="6010656" cy="6010656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654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Offline vs. Online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Online</a:t>
            </a:r>
          </a:p>
          <a:p>
            <a:pPr lvl="1"/>
            <a:r>
              <a:rPr lang="en-GB" dirty="0"/>
              <a:t>One item at a time</a:t>
            </a:r>
          </a:p>
          <a:p>
            <a:r>
              <a:rPr lang="en-GB" dirty="0"/>
              <a:t>Offline</a:t>
            </a:r>
          </a:p>
          <a:p>
            <a:pPr lvl="1"/>
            <a:r>
              <a:rPr lang="en-GB" dirty="0"/>
              <a:t>All items available</a:t>
            </a:r>
          </a:p>
          <a:p>
            <a:pPr lvl="1"/>
            <a:r>
              <a:rPr lang="en-GB" dirty="0"/>
              <a:t>Partial heuristic: take largest remaining item</a:t>
            </a:r>
          </a:p>
          <a:p>
            <a:pPr lvl="1"/>
            <a:endParaRPr lang="en-GB" dirty="0"/>
          </a:p>
          <a:p>
            <a:r>
              <a:rPr lang="en-GB" b="1" dirty="0"/>
              <a:t>Challenge</a:t>
            </a:r>
            <a:r>
              <a:rPr lang="en-GB" dirty="0"/>
              <a:t>: how to implement offline algorithms?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1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err="1"/>
              <a:t>Enums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2824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A special kind of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Confined list of unique and constant values</a:t>
            </a:r>
          </a:p>
          <a:p>
            <a:r>
              <a:rPr lang="en-GB" dirty="0"/>
              <a:t>Values defined at Class-level</a:t>
            </a:r>
          </a:p>
          <a:p>
            <a:r>
              <a:rPr lang="en-GB" dirty="0"/>
              <a:t>No other instances can be created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5577840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Enum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ea typeface="Helvetica Neue Medium"/>
              <a:cs typeface="Courier New" panose="02070309020205020404" pitchFamily="49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64368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MyEnum</a:t>
            </a:r>
            <a:endParaRPr kumimoji="0" lang="en-GB" sz="48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ourier New" panose="02070309020205020404" pitchFamily="49" charset="0"/>
              <a:ea typeface="Helvetica Neue Medium"/>
              <a:cs typeface="Courier New" panose="02070309020205020404" pitchFamily="49" charset="0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8793480" y="9976104"/>
            <a:ext cx="1408176" cy="9144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50896" y="9520234"/>
            <a:ext cx="2852928" cy="182614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ourier New" panose="02070309020205020404" pitchFamily="49" charset="0"/>
                <a:ea typeface="Helvetica Neue Medium"/>
                <a:cs typeface="Courier New" panose="02070309020205020404" pitchFamily="49" charset="0"/>
                <a:sym typeface="Helvetica Neue Medium"/>
              </a:rPr>
              <a:t>MyEnum2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13780008" y="9976104"/>
            <a:ext cx="1408176" cy="914400"/>
          </a:xfrm>
          <a:prstGeom prst="rightArrow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11449050" y="7728204"/>
            <a:ext cx="9906000" cy="5410200"/>
          </a:xfrm>
          <a:prstGeom prst="mathMultiply">
            <a:avLst>
              <a:gd name="adj1" fmla="val 7965"/>
            </a:avLst>
          </a:prstGeom>
          <a:solidFill>
            <a:srgbClr val="FF0000">
              <a:alpha val="67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477309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Enums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Examples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Traffic light </a:t>
            </a:r>
            <a:r>
              <a:rPr lang="en-GB" dirty="0" err="1"/>
              <a:t>colors</a:t>
            </a:r>
            <a:endParaRPr lang="en-GB" dirty="0"/>
          </a:p>
          <a:p>
            <a:pPr lvl="1"/>
            <a:r>
              <a:rPr lang="en-GB" dirty="0"/>
              <a:t>RED, AMBER, GREEN</a:t>
            </a:r>
          </a:p>
          <a:p>
            <a:r>
              <a:rPr lang="en-GB" dirty="0"/>
              <a:t>Smurfs</a:t>
            </a:r>
          </a:p>
          <a:p>
            <a:pPr lvl="1"/>
            <a:r>
              <a:rPr lang="en-GB" dirty="0"/>
              <a:t>SMURFETTE, PAPA_SMURF, CLUMSY_SMURF, BRAINY_SMURF, …</a:t>
            </a:r>
          </a:p>
          <a:p>
            <a:r>
              <a:rPr lang="en-GB" dirty="0"/>
              <a:t>Line types</a:t>
            </a:r>
          </a:p>
          <a:p>
            <a:pPr lvl="1"/>
            <a:r>
              <a:rPr lang="en-GB" dirty="0"/>
              <a:t>CONTINUOS, DASHED, DASH_DOT, DOTTED, DOUBLE, …</a:t>
            </a:r>
          </a:p>
          <a:p>
            <a:endParaRPr lang="en-GB" dirty="0"/>
          </a:p>
        </p:txBody>
      </p:sp>
      <p:pic>
        <p:nvPicPr>
          <p:cNvPr id="11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13725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Least squares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426047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Least squares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i="1" dirty="0"/>
              <a:t>n</a:t>
            </a:r>
            <a:r>
              <a:rPr lang="en-GB" dirty="0"/>
              <a:t> data points (</a:t>
            </a:r>
            <a:r>
              <a:rPr lang="en-GB" i="1" dirty="0"/>
              <a:t>x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dirty="0"/>
              <a:t>)</a:t>
            </a:r>
          </a:p>
          <a:p>
            <a:r>
              <a:rPr lang="en-GB" dirty="0"/>
              <a:t>Linear approximation</a:t>
            </a:r>
            <a:br>
              <a:rPr lang="en-GB" dirty="0"/>
            </a:br>
            <a:r>
              <a:rPr lang="en-GB" i="1" dirty="0"/>
              <a:t>y</a:t>
            </a:r>
            <a:r>
              <a:rPr lang="en-GB" dirty="0"/>
              <a:t> = </a:t>
            </a:r>
            <a:r>
              <a:rPr lang="en-GB" i="1" dirty="0"/>
              <a:t>a</a:t>
            </a:r>
            <a:r>
              <a:rPr lang="en-GB" dirty="0"/>
              <a:t> + </a:t>
            </a:r>
            <a:r>
              <a:rPr lang="en-GB" i="1" dirty="0" err="1"/>
              <a:t>b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en-GB" i="1" dirty="0" err="1"/>
              <a:t>x</a:t>
            </a:r>
            <a:endParaRPr lang="en-GB" i="1" dirty="0"/>
          </a:p>
          <a:p>
            <a:endParaRPr lang="en-GB" dirty="0"/>
          </a:p>
        </p:txBody>
      </p:sp>
      <p:pic>
        <p:nvPicPr>
          <p:cNvPr id="11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61562" y="5585553"/>
                <a:ext cx="9007979" cy="55819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𝑎</m:t>
                      </m:r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  <m:t>𝑥𝑦</m:t>
                                  </m:r>
                                </m:e>
                              </m:d>
                            </m:e>
                          </m:nary>
                          <m:r>
                            <a:rPr lang="en-GB" sz="72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num>
                        <m:den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𝑏</m:t>
                      </m:r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GB" sz="72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72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72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num>
                        <m:den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0" lang="en-GB" sz="7200" b="0" i="0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562" y="5585553"/>
                <a:ext cx="9007979" cy="5581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4325600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373600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Oval 8"/>
          <p:cNvSpPr/>
          <p:nvPr/>
        </p:nvSpPr>
        <p:spPr>
          <a:xfrm>
            <a:off x="17868900" y="6957153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526000" y="9062309"/>
            <a:ext cx="1200150" cy="1085850"/>
          </a:xfrm>
          <a:prstGeom prst="ellipse">
            <a:avLst/>
          </a:prstGeom>
          <a:noFill/>
          <a:ln w="762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85013" y="5680803"/>
            <a:ext cx="1200150" cy="1085850"/>
          </a:xfrm>
          <a:prstGeom prst="ellipse">
            <a:avLst/>
          </a:prstGeom>
          <a:noFill/>
          <a:ln w="762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479713" y="9062309"/>
            <a:ext cx="1200150" cy="1085850"/>
          </a:xfrm>
          <a:prstGeom prst="ellipse">
            <a:avLst/>
          </a:prstGeom>
          <a:noFill/>
          <a:ln w="762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4479713" y="6892253"/>
            <a:ext cx="1200150" cy="1085850"/>
          </a:xfrm>
          <a:prstGeom prst="ellipse">
            <a:avLst/>
          </a:prstGeom>
          <a:noFill/>
          <a:ln w="76200" cap="flat">
            <a:solidFill>
              <a:srgbClr val="FFFF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0411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Lab session: data smoothing filter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40889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Acceleration behaviour while driving</a:t>
            </a:r>
          </a:p>
          <a:p>
            <a:endParaRPr lang="en-GB" dirty="0"/>
          </a:p>
          <a:p>
            <a:r>
              <a:rPr lang="en-GB" dirty="0"/>
              <a:t>Depending on:</a:t>
            </a:r>
          </a:p>
          <a:p>
            <a:pPr lvl="1"/>
            <a:r>
              <a:rPr lang="en-GB" dirty="0"/>
              <a:t>Speed difference with leader </a:t>
            </a:r>
            <a:r>
              <a:rPr lang="en-GB" i="1" dirty="0"/>
              <a:t>∆v</a:t>
            </a:r>
          </a:p>
          <a:p>
            <a:pPr lvl="1"/>
            <a:r>
              <a:rPr lang="en-GB" dirty="0"/>
              <a:t>Distance to leader </a:t>
            </a:r>
            <a:r>
              <a:rPr lang="en-GB" i="1" dirty="0"/>
              <a:t>s</a:t>
            </a:r>
            <a:endParaRPr lang="en-GB" dirty="0"/>
          </a:p>
          <a:p>
            <a:pPr lvl="1"/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64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Numerical approach:</a:t>
            </a:r>
          </a:p>
          <a:p>
            <a:pPr lvl="1"/>
            <a:r>
              <a:rPr lang="en-GB" dirty="0"/>
              <a:t>We define a grid</a:t>
            </a:r>
          </a:p>
          <a:p>
            <a:pPr lvl="1"/>
            <a:r>
              <a:rPr lang="en-GB" dirty="0"/>
              <a:t>At each point we calculate a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1AAF12-279B-06E6-3FAB-4EC868FAE3CE}"/>
              </a:ext>
            </a:extLst>
          </p:cNvPr>
          <p:cNvCxnSpPr>
            <a:cxnSpLocks/>
          </p:cNvCxnSpPr>
          <p:nvPr/>
        </p:nvCxnSpPr>
        <p:spPr>
          <a:xfrm flipV="1">
            <a:off x="18516600" y="7383288"/>
            <a:ext cx="0" cy="249926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7019E-EBC6-AAC6-36DF-E7F0D883B787}"/>
              </a:ext>
            </a:extLst>
          </p:cNvPr>
          <p:cNvSpPr txBox="1"/>
          <p:nvPr/>
        </p:nvSpPr>
        <p:spPr>
          <a:xfrm>
            <a:off x="18187696" y="6552291"/>
            <a:ext cx="657808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000000"/>
                </a:solidFill>
              </a:rPr>
              <a:t>?</a:t>
            </a:r>
            <a:endParaRPr lang="nl-NL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265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Lecture (from 8:45 till ~10:30)</a:t>
            </a:r>
          </a:p>
          <a:p>
            <a:pPr lvl="1"/>
            <a:r>
              <a:rPr lang="en-GB" dirty="0"/>
              <a:t>Bin Packing</a:t>
            </a:r>
          </a:p>
          <a:p>
            <a:pPr lvl="1"/>
            <a:r>
              <a:rPr lang="en-GB" dirty="0"/>
              <a:t>Enums</a:t>
            </a:r>
          </a:p>
          <a:p>
            <a:pPr lvl="1"/>
            <a:r>
              <a:rPr lang="en-GB" dirty="0"/>
              <a:t>Least Squares</a:t>
            </a:r>
          </a:p>
          <a:p>
            <a:r>
              <a:rPr lang="en-GB" dirty="0"/>
              <a:t>Lab Session (from ~10:30 till </a:t>
            </a:r>
            <a:r>
              <a:rPr lang="en-GB"/>
              <a:t>12:30)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19670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Suppose we have 10 measurements</a:t>
            </a:r>
          </a:p>
          <a:p>
            <a:r>
              <a:rPr lang="en-GB" dirty="0"/>
              <a:t>At each point:</a:t>
            </a:r>
          </a:p>
          <a:p>
            <a:pPr lvl="1"/>
            <a:r>
              <a:rPr lang="en-GB" dirty="0"/>
              <a:t>Calculate weighted mean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Weight </a:t>
            </a:r>
            <a:r>
              <a:rPr lang="el-GR" i="1" dirty="0"/>
              <a:t>ω</a:t>
            </a:r>
            <a:r>
              <a:rPr lang="en-GB" dirty="0"/>
              <a:t> ~ proximity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6569DB-066F-2A30-516C-3D18D32168C2}"/>
                  </a:ext>
                </a:extLst>
              </p:cNvPr>
              <p:cNvSpPr txBox="1"/>
              <p:nvPr/>
            </p:nvSpPr>
            <p:spPr>
              <a:xfrm>
                <a:off x="3277414" y="7591105"/>
                <a:ext cx="5528437" cy="2405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accPr>
                        <m:e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𝐴</m:t>
                          </m:r>
                        </m:e>
                      </m:acc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6569DB-066F-2A30-516C-3D18D3216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4" y="7591105"/>
                <a:ext cx="5528437" cy="240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25527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Exponential weight function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endParaRPr lang="en-GB" i="1" dirty="0"/>
          </a:p>
          <a:p>
            <a:r>
              <a:rPr lang="en-GB" dirty="0"/>
              <a:t>Width determined by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υ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608629-4229-3D9B-F13F-0382BEFF75B4}"/>
              </a:ext>
            </a:extLst>
          </p:cNvPr>
          <p:cNvSpPr txBox="1"/>
          <p:nvPr/>
        </p:nvSpPr>
        <p:spPr>
          <a:xfrm>
            <a:off x="12377500" y="5775201"/>
            <a:ext cx="1245194" cy="335431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b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ω</a:t>
            </a:r>
            <a:r>
              <a:rPr kumimoji="0" lang="nl-NL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 [-]</a:t>
            </a:r>
            <a:endParaRPr kumimoji="0" lang="nl-NL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627303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in the other dimension</a:t>
            </a:r>
            <a:endParaRPr lang="en-GB" i="1" dirty="0"/>
          </a:p>
          <a:p>
            <a:r>
              <a:rPr lang="en-GB" dirty="0"/>
              <a:t>Width determined by </a:t>
            </a:r>
            <a:r>
              <a:rPr lang="el-GR" i="1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5E193-25A4-884E-1CE0-D1BEAE0A3D46}"/>
              </a:ext>
            </a:extLst>
          </p:cNvPr>
          <p:cNvSpPr txBox="1"/>
          <p:nvPr/>
        </p:nvSpPr>
        <p:spPr>
          <a:xfrm>
            <a:off x="12377500" y="5775201"/>
            <a:ext cx="1245194" cy="335431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b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ω</a:t>
            </a:r>
            <a:r>
              <a:rPr kumimoji="0" lang="nl-NL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 [-]</a:t>
            </a:r>
            <a:endParaRPr kumimoji="0" lang="nl-NL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915908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multiply weights of both dimensions</a:t>
            </a:r>
          </a:p>
          <a:p>
            <a:r>
              <a:rPr lang="en-GB" dirty="0"/>
              <a:t>This 3D function is a </a:t>
            </a:r>
            <a:r>
              <a:rPr lang="en-GB" i="1" dirty="0"/>
              <a:t>kernel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982A7-F8BA-2EBF-AE8C-C415B500E3C2}"/>
              </a:ext>
            </a:extLst>
          </p:cNvPr>
          <p:cNvSpPr txBox="1"/>
          <p:nvPr/>
        </p:nvSpPr>
        <p:spPr>
          <a:xfrm>
            <a:off x="12377500" y="5775201"/>
            <a:ext cx="1245194" cy="335431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b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ω</a:t>
            </a:r>
            <a:r>
              <a:rPr kumimoji="0" lang="nl-NL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 [-]</a:t>
            </a:r>
            <a:endParaRPr kumimoji="0" lang="nl-NL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92786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another point, the kernel is moved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633C8-6817-DBE9-4BAC-1637E19A6E12}"/>
              </a:ext>
            </a:extLst>
          </p:cNvPr>
          <p:cNvSpPr txBox="1"/>
          <p:nvPr/>
        </p:nvSpPr>
        <p:spPr>
          <a:xfrm>
            <a:off x="12377500" y="5775201"/>
            <a:ext cx="1245194" cy="335431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b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ω</a:t>
            </a:r>
            <a:r>
              <a:rPr kumimoji="0" lang="nl-NL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 [-]</a:t>
            </a:r>
            <a:endParaRPr kumimoji="0" lang="nl-NL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819057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Calculation at one point</a:t>
            </a:r>
          </a:p>
          <a:p>
            <a:r>
              <a:rPr lang="en-GB" dirty="0"/>
              <a:t>Thickness of transparent lines </a:t>
            </a:r>
            <a:br>
              <a:rPr lang="en-GB" dirty="0"/>
            </a:br>
            <a:r>
              <a:rPr lang="en-GB" dirty="0"/>
              <a:t>indicates weight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4201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for the other point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568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is provided</a:t>
            </a:r>
          </a:p>
          <a:p>
            <a:r>
              <a:rPr lang="en-GB" dirty="0"/>
              <a:t>Goal: 2D pseudo-colour plot</a:t>
            </a:r>
          </a:p>
          <a:p>
            <a:pPr lvl="1"/>
            <a:r>
              <a:rPr lang="en-GB" dirty="0"/>
              <a:t>Colour indicates the 3</a:t>
            </a:r>
            <a:r>
              <a:rPr lang="en-GB" baseline="30000" dirty="0"/>
              <a:t>rd</a:t>
            </a:r>
            <a:r>
              <a:rPr lang="en-GB" dirty="0"/>
              <a:t> dimension (acceleration)</a:t>
            </a:r>
          </a:p>
          <a:p>
            <a:pPr lvl="1"/>
            <a:r>
              <a:rPr lang="en-GB" dirty="0"/>
              <a:t>Plotting code is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178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Measurement data </a:t>
            </a:r>
            <a:r>
              <a:rPr lang="en-GB" i="1" dirty="0"/>
              <a:t>A</a:t>
            </a:r>
            <a:r>
              <a:rPr lang="en-GB" dirty="0"/>
              <a:t>, 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 (arrays)</a:t>
            </a:r>
          </a:p>
          <a:p>
            <a:r>
              <a:rPr lang="en-GB" dirty="0"/>
              <a:t>At each point (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), you calculate a</a:t>
            </a:r>
            <a:br>
              <a:rPr lang="en-GB" dirty="0"/>
            </a:br>
            <a:r>
              <a:rPr lang="en-GB" dirty="0"/>
              <a:t>weighted sum over measurements </a:t>
            </a:r>
            <a:r>
              <a:rPr lang="en-GB" i="1" dirty="0"/>
              <a:t>A</a:t>
            </a:r>
          </a:p>
          <a:p>
            <a:r>
              <a:rPr lang="en-GB" dirty="0"/>
              <a:t>The weight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GB" dirty="0"/>
              <a:t> of each value in </a:t>
            </a:r>
            <a:r>
              <a:rPr lang="en-GB" i="1" dirty="0"/>
              <a:t>A</a:t>
            </a:r>
            <a:br>
              <a:rPr lang="en-GB" dirty="0"/>
            </a:br>
            <a:r>
              <a:rPr lang="en-GB" dirty="0"/>
              <a:t>depends on the corresponding </a:t>
            </a:r>
            <a:br>
              <a:rPr lang="en-GB" dirty="0"/>
            </a:br>
            <a:r>
              <a:rPr lang="en-GB" dirty="0"/>
              <a:t>values in </a:t>
            </a:r>
            <a:r>
              <a:rPr lang="el-GR" dirty="0"/>
              <a:t>Δ</a:t>
            </a:r>
            <a:r>
              <a:rPr lang="en-GB" i="1" dirty="0"/>
              <a:t>V</a:t>
            </a:r>
            <a:r>
              <a:rPr lang="en-GB" dirty="0"/>
              <a:t>, </a:t>
            </a:r>
            <a:r>
              <a:rPr lang="en-GB" i="1" dirty="0"/>
              <a:t>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(1.0 and 80.0 in the example)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500" y="5754516"/>
            <a:ext cx="10800000" cy="675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C222-6573-FB8C-3407-516B8808B84C}"/>
                  </a:ext>
                </a:extLst>
              </p:cNvPr>
              <p:cNvSpPr txBox="1"/>
              <p:nvPr/>
            </p:nvSpPr>
            <p:spPr>
              <a:xfrm>
                <a:off x="3445365" y="10726191"/>
                <a:ext cx="5528437" cy="24050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accPr>
                        <m:e>
                          <m: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  <m:t>𝐴</m:t>
                          </m:r>
                        </m:e>
                      </m:acc>
                      <m:r>
                        <a:rPr kumimoji="0" lang="en-GB" sz="72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kumimoji="0" lang="en-GB" sz="72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Helvetica Neue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GB" sz="72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Neue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0" lang="en-GB" sz="72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Helvetica Neue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0" lang="en-GB" sz="72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sym typeface="Helvetica Neue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GB" sz="7200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72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72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GB" sz="7200" b="0" i="1" u="none" strike="noStrike" cap="none" spc="0" normalizeH="0" baseline="0" dirty="0">
                  <a:ln>
                    <a:noFill/>
                  </a:ln>
                  <a:solidFill>
                    <a:schemeClr val="bg2">
                      <a:lumMod val="10000"/>
                    </a:schemeClr>
                  </a:solidFill>
                  <a:effectLst/>
                  <a:uFillTx/>
                  <a:latin typeface="Cambria Math" panose="02040503050406030204" pitchFamily="18" charset="0"/>
                  <a:sym typeface="Helvetica Neue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FFC222-6573-FB8C-3407-516B8808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65" y="10726191"/>
                <a:ext cx="5528437" cy="240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AAD612-E72D-B38F-40A5-945928DC91F9}"/>
              </a:ext>
            </a:extLst>
          </p:cNvPr>
          <p:cNvSpPr txBox="1"/>
          <p:nvPr/>
        </p:nvSpPr>
        <p:spPr>
          <a:xfrm>
            <a:off x="12377500" y="5775201"/>
            <a:ext cx="1245194" cy="3354315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50800" tIns="50800" rIns="50800" bIns="50800" numCol="1" spcCol="38100" rtlCol="0" anchor="b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l-GR" sz="4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ω</a:t>
            </a:r>
            <a:r>
              <a:rPr kumimoji="0" lang="nl-NL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ndara" panose="020E0502030303020204" pitchFamily="34" charset="0"/>
                <a:sym typeface="Helvetica Neue"/>
              </a:rPr>
              <a:t> [-]</a:t>
            </a:r>
            <a:endParaRPr kumimoji="0" lang="nl-NL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82678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FD1E-2980-5E7B-659F-3C48ED69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smoothing filter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5DDB-01B2-FD52-B957-EB1E204B10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D084E-FE9A-3704-469F-9F3642B27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solution should look like this</a:t>
            </a:r>
          </a:p>
          <a:p>
            <a:endParaRPr lang="en-GB" dirty="0"/>
          </a:p>
          <a:p>
            <a:r>
              <a:rPr lang="en-GB" dirty="0"/>
              <a:t>But high resolution</a:t>
            </a:r>
          </a:p>
          <a:p>
            <a:r>
              <a:rPr lang="en-GB" dirty="0"/>
              <a:t>And with the middle part included</a:t>
            </a:r>
          </a:p>
          <a:p>
            <a:endParaRPr lang="en-GB" dirty="0"/>
          </a:p>
          <a:p>
            <a:r>
              <a:rPr lang="en-GB" dirty="0"/>
              <a:t>The filtering is &lt;10 lines of code!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45E27-6423-ED84-9C69-353829ACD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4058523"/>
            <a:ext cx="10938253" cy="844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29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xercise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Bin Packing</a:t>
            </a:r>
            <a:endParaRPr dirty="0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" y="11570747"/>
            <a:ext cx="4350870" cy="2670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session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Jupyter</a:t>
            </a:r>
            <a:r>
              <a:rPr lang="en-GB" dirty="0"/>
              <a:t> Notebook file ‘3.lab_session.ipynb’</a:t>
            </a:r>
            <a:endParaRPr lang="en-US" dirty="0"/>
          </a:p>
          <a:p>
            <a:r>
              <a:rPr lang="en-US" dirty="0"/>
              <a:t>Also download ‘cf_data.csv’</a:t>
            </a:r>
          </a:p>
          <a:p>
            <a:r>
              <a:rPr lang="en-US" dirty="0"/>
              <a:t>Print as pdf</a:t>
            </a:r>
          </a:p>
          <a:p>
            <a:r>
              <a:rPr lang="en-US" dirty="0"/>
              <a:t>Hand in on </a:t>
            </a:r>
            <a:r>
              <a:rPr lang="en-US" dirty="0" err="1"/>
              <a:t>Brightspace</a:t>
            </a:r>
            <a:endParaRPr lang="en-US" dirty="0"/>
          </a:p>
          <a:p>
            <a:r>
              <a:rPr lang="en-US" dirty="0"/>
              <a:t>Deadline: September 17</a:t>
            </a:r>
            <a:r>
              <a:rPr lang="en-US" baseline="30000" dirty="0"/>
              <a:t>th</a:t>
            </a:r>
            <a:r>
              <a:rPr lang="en-US" dirty="0"/>
              <a:t>, 23:59</a:t>
            </a:r>
          </a:p>
        </p:txBody>
      </p:sp>
    </p:spTree>
    <p:extLst>
      <p:ext uri="{BB962C8B-B14F-4D97-AF65-F5344CB8AC3E}">
        <p14:creationId xmlns:p14="http://schemas.microsoft.com/office/powerpoint/2010/main" val="42302923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Pack items in boxes (bins)</a:t>
            </a:r>
          </a:p>
          <a:p>
            <a:pPr lvl="1"/>
            <a:r>
              <a:rPr lang="en-GB" dirty="0"/>
              <a:t>Weight</a:t>
            </a:r>
          </a:p>
          <a:p>
            <a:pPr lvl="1"/>
            <a:r>
              <a:rPr lang="en-GB" dirty="0"/>
              <a:t>Dimensions</a:t>
            </a:r>
          </a:p>
          <a:p>
            <a:pPr lvl="1"/>
            <a:r>
              <a:rPr lang="en-GB" dirty="0"/>
              <a:t>Shape</a:t>
            </a:r>
          </a:p>
          <a:p>
            <a:pPr lvl="1"/>
            <a:r>
              <a:rPr lang="en-GB" dirty="0"/>
              <a:t>Strength</a:t>
            </a:r>
          </a:p>
          <a:p>
            <a:r>
              <a:rPr lang="en-GB" dirty="0"/>
              <a:t>We assume only weight is relevant</a:t>
            </a:r>
          </a:p>
          <a:p>
            <a:r>
              <a:rPr lang="en-GB" dirty="0"/>
              <a:t>Goal: minimize number of boxes required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Items come ‘one at a time’</a:t>
            </a:r>
          </a:p>
          <a:p>
            <a:r>
              <a:rPr lang="en-GB" dirty="0"/>
              <a:t>Each box has a capacity</a:t>
            </a:r>
          </a:p>
          <a:p>
            <a:r>
              <a:rPr lang="en-GB" dirty="0"/>
              <a:t>Limited number of open boxes (closed boxed are not re-opened)</a:t>
            </a:r>
          </a:p>
          <a:p>
            <a:endParaRPr lang="en-GB" dirty="0"/>
          </a:p>
          <a:p>
            <a:r>
              <a:rPr lang="en-GB" dirty="0"/>
              <a:t>Items are packed using a </a:t>
            </a:r>
            <a:r>
              <a:rPr lang="en-GB" i="1" dirty="0"/>
              <a:t>heuristic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Procedure to obtain a solution</a:t>
            </a:r>
          </a:p>
          <a:p>
            <a:pPr lvl="1"/>
            <a:r>
              <a:rPr lang="en-GB" dirty="0"/>
              <a:t>Not guaranteed to be optimal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810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 Packing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Come up with a heuristic for packing</a:t>
            </a:r>
          </a:p>
          <a:p>
            <a:r>
              <a:rPr lang="en-GB" dirty="0"/>
              <a:t>Assume infinite space for open boxes</a:t>
            </a:r>
          </a:p>
          <a:p>
            <a:r>
              <a:rPr lang="en-GB" dirty="0"/>
              <a:t>One item at a time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60" y="6492241"/>
            <a:ext cx="13281625" cy="62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0657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Next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open box at any time</a:t>
            </a:r>
          </a:p>
          <a:p>
            <a:r>
              <a:rPr lang="en-GB" dirty="0"/>
              <a:t>If item does not fit, new box</a:t>
            </a:r>
          </a:p>
          <a:p>
            <a:pPr lvl="1"/>
            <a:r>
              <a:rPr lang="en-GB" dirty="0"/>
              <a:t>Previous box is closed</a:t>
            </a:r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844" y="6637754"/>
            <a:ext cx="6010656" cy="6010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5238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Next k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 open boxes at any time</a:t>
            </a:r>
          </a:p>
          <a:p>
            <a:r>
              <a:rPr lang="en-GB" dirty="0"/>
              <a:t>Place in 1</a:t>
            </a:r>
            <a:r>
              <a:rPr lang="en-GB" baseline="30000" dirty="0"/>
              <a:t>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pPr lvl="1"/>
            <a:r>
              <a:rPr lang="en-GB" dirty="0"/>
              <a:t>Oldest is closed</a:t>
            </a:r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90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0284" y="-2056325"/>
            <a:ext cx="6010656" cy="60106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6476" y="1079500"/>
            <a:ext cx="6010656" cy="60106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Heuristics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First Fit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boxes open</a:t>
            </a:r>
          </a:p>
          <a:p>
            <a:r>
              <a:rPr lang="en-GB" dirty="0"/>
              <a:t>Place in 1</a:t>
            </a:r>
            <a:r>
              <a:rPr lang="en-GB" baseline="30000" dirty="0"/>
              <a:t>st</a:t>
            </a:r>
            <a:r>
              <a:rPr lang="en-GB" dirty="0"/>
              <a:t> box it fits in</a:t>
            </a:r>
          </a:p>
          <a:p>
            <a:r>
              <a:rPr lang="en-GB" dirty="0"/>
              <a:t>If item does not fit, new box</a:t>
            </a:r>
          </a:p>
          <a:p>
            <a:endParaRPr lang="en-US" dirty="0"/>
          </a:p>
        </p:txBody>
      </p:sp>
      <p:pic>
        <p:nvPicPr>
          <p:cNvPr id="5" name="Picture 2" descr="File:Jupyter logo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2449" y="12648410"/>
            <a:ext cx="614649" cy="71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555" y="3453425"/>
            <a:ext cx="7846061" cy="44999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616" y="4218288"/>
            <a:ext cx="6010656" cy="6010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434" y="7253832"/>
            <a:ext cx="6010656" cy="60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842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645</Words>
  <Application>Microsoft Office PowerPoint</Application>
  <PresentationFormat>Custom</PresentationFormat>
  <Paragraphs>152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Cambria Math</vt:lpstr>
      <vt:lpstr>Candara</vt:lpstr>
      <vt:lpstr>Courier New</vt:lpstr>
      <vt:lpstr>Helvetica Neue</vt:lpstr>
      <vt:lpstr>Helvetica Neue Medium</vt:lpstr>
      <vt:lpstr>Times New Roman</vt:lpstr>
      <vt:lpstr>21_BasicWhite</vt:lpstr>
      <vt:lpstr>TIL6022 TIL Programming | Python</vt:lpstr>
      <vt:lpstr>Today</vt:lpstr>
      <vt:lpstr>PowerPoint Presentation</vt:lpstr>
      <vt:lpstr>Bin Packing</vt:lpstr>
      <vt:lpstr>Bin Packing</vt:lpstr>
      <vt:lpstr>Bin Packing</vt:lpstr>
      <vt:lpstr>Heuristics</vt:lpstr>
      <vt:lpstr>Heuristics</vt:lpstr>
      <vt:lpstr>Heuristics</vt:lpstr>
      <vt:lpstr>Heuristics</vt:lpstr>
      <vt:lpstr>Heuristics</vt:lpstr>
      <vt:lpstr>PowerPoint Presentation</vt:lpstr>
      <vt:lpstr>Enums</vt:lpstr>
      <vt:lpstr>Enums</vt:lpstr>
      <vt:lpstr>PowerPoint Presentation</vt:lpstr>
      <vt:lpstr>Least squares</vt:lpstr>
      <vt:lpstr>PowerPoint Presentation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Data smoothing filter</vt:lpstr>
      <vt:lpstr>Lab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TIL6010 TIL Programming | Python</dc:title>
  <cp:lastModifiedBy>Wouter Schakel</cp:lastModifiedBy>
  <cp:revision>80</cp:revision>
  <dcterms:modified xsi:type="dcterms:W3CDTF">2024-09-13T10:03:48Z</dcterms:modified>
</cp:coreProperties>
</file>