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96947-C5EE-4455-A4C4-996829650C35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D2B4F-D167-45D0-81DA-B846726FC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6CA5-F976-48ED-99E9-15E3F420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DBB95-6136-4FB0-9B3E-6B6D27154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96CB7-0C6A-49A0-80C0-CA260C90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F1664-585F-4B42-A63B-F7F8941E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8CC3E-B6E3-4108-A50F-9779C8B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CB73-07FD-44BD-87FF-C618B00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40697-9C65-4FEE-81E6-EB0C0FD4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54470-7572-459B-B616-246EED49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223D8-84AE-4676-9176-8CCCE676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40546-8029-4B7D-A1A5-69DC3D5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4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66597-00B6-4353-9488-8EC71B9D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919578-F04C-4A7F-B244-70B7F3D1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D1B51-ED88-4BA6-9D1C-674C7E5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E50C3-9620-4EB6-B1C2-9CD99922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F24A6-F253-4728-8817-A31A0F31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0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8EAD0-A22D-4266-BCEB-068A469C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7C745-1190-468D-ACC8-11B56E86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785A9-E0D7-45C2-BD3E-56F935F6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7D6CE-7E83-4969-AF2A-BF579635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C3EB6-4E8B-4D95-96C2-4F06E4FD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3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392F-2517-4DCD-A6AD-8480D44B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009E5-8A52-425A-BA11-DE1428CD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E02138-127D-49AB-BD73-C67FFB2C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02C3E-584E-424B-AB03-563D166E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0225B-3AD4-4AB0-AC17-610414EA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073B-10A7-40B3-B05C-E0428D8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DC65-D58E-4E42-9DF1-00E82D3D8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3FDDB-0CC1-483F-B9FE-47F02858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D33CEB-2D29-4FCE-8789-18296E3B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0AD05-7F99-4247-8FA4-CE54ED9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A8D16-A808-4EEA-92DA-C1BE34D4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0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61872-FB42-4FCD-A463-79F5333B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4B9DB-2E06-4A65-8374-A33F3406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4DD44-6030-4D28-AA09-F9524C94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548E0B-7070-4790-9881-B7D47E70F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1AB912-5AE7-4C6E-841E-4FF54E0DF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522845-5063-467F-9F0B-0D16EE18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35C01F-3A78-48BC-AB92-9D909213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6DD6FA-1B6E-40B6-98F1-729E1660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36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5577-11BC-4390-A0CF-6D4E5BB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A7C07-E55E-4951-A8F5-49B5CE17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60C855-48CF-4F89-B26F-5DE8D560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2A7DCD-995E-4FCB-9E7B-B0D819B5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74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BEE5B9-2B57-4993-8463-ABBAD7D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9EBA67-36FA-4377-8236-32FC6610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025153-E628-414A-89C6-68127689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7633E-250D-4493-B562-409D7E16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D9617-3433-4822-990F-1D065B38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5289F-9C32-46F3-A96E-0778758D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A1BB4-C88E-49F4-9D39-2C597646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22CC0D-09F8-4E34-88B3-5AC0CC12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96271-9CBC-44F4-8DAD-E57EA82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1FC2-601C-45D4-BDB8-6FBD9285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9D85D8-B316-4FA7-8C26-B1DF793F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A7DE5-8D1E-4535-B387-012E20F5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2C52C3-3263-446C-8EEA-F435B8E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CB76E-E69E-45E8-9447-50D07520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3F14A-5717-4A91-9CED-420E90F3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05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7109EF-C515-4D5A-B262-061902CE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89DD86-75B7-4867-AF06-DBDC8530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F480D-B9FE-4FE0-AF2F-18B3840BF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200C-200F-4630-85E4-8C963974AA03}" type="datetimeFigureOut">
              <a:rPr lang="pt-BR" smtClean="0"/>
              <a:t>16/08/2020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2AD2B-A0D8-4733-870A-1022C699B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E20E3-4892-4683-832F-0A6CDCC2E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1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, placa, kit, relógio&#10;&#10;Descrição gerada automaticamente">
            <a:extLst>
              <a:ext uri="{FF2B5EF4-FFF2-40B4-BE49-F238E27FC236}">
                <a16:creationId xmlns:a16="http://schemas.microsoft.com/office/drawing/2014/main" id="{232FC06D-3158-4F76-983E-80597F214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9" y="785103"/>
            <a:ext cx="1588982" cy="1588982"/>
          </a:xfrm>
          <a:prstGeom prst="rect">
            <a:avLst/>
          </a:prstGeom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A6FE656-7E56-4A8A-9A60-22E30914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2" y="2950543"/>
            <a:ext cx="1054915" cy="105491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002DA11-55F7-4C2B-873E-CC38029E2F58}"/>
              </a:ext>
            </a:extLst>
          </p:cNvPr>
          <p:cNvCxnSpPr/>
          <p:nvPr/>
        </p:nvCxnSpPr>
        <p:spPr>
          <a:xfrm>
            <a:off x="940240" y="250592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1D20F8-77E5-4FBE-A7F7-50F3374DED61}"/>
              </a:ext>
            </a:extLst>
          </p:cNvPr>
          <p:cNvSpPr txBox="1"/>
          <p:nvPr/>
        </p:nvSpPr>
        <p:spPr>
          <a:xfrm>
            <a:off x="247390" y="4085209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Package.json</a:t>
            </a:r>
            <a:endParaRPr lang="pt-BR" dirty="0"/>
          </a:p>
        </p:txBody>
      </p:sp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80D0FE2-1C8F-4B2B-9900-26D91BFA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1" y="4969174"/>
            <a:ext cx="962284" cy="96228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24FB19-649D-4DB6-A0DF-E3BE6155BA8F}"/>
              </a:ext>
            </a:extLst>
          </p:cNvPr>
          <p:cNvCxnSpPr/>
          <p:nvPr/>
        </p:nvCxnSpPr>
        <p:spPr>
          <a:xfrm>
            <a:off x="889495" y="3996981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EEB102-0403-47F5-A509-BCCC16950ED8}"/>
              </a:ext>
            </a:extLst>
          </p:cNvPr>
          <p:cNvSpPr txBox="1"/>
          <p:nvPr/>
        </p:nvSpPr>
        <p:spPr>
          <a:xfrm>
            <a:off x="351591" y="5931458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Server.js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8F6613-8A02-4C32-9517-2F7A7F010973}"/>
              </a:ext>
            </a:extLst>
          </p:cNvPr>
          <p:cNvSpPr txBox="1"/>
          <p:nvPr/>
        </p:nvSpPr>
        <p:spPr>
          <a:xfrm>
            <a:off x="1389174" y="3585982"/>
            <a:ext cx="1092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Main</a:t>
            </a:r>
            <a:r>
              <a:rPr lang="pt-BR" sz="1200" dirty="0"/>
              <a:t>: server.js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20823B-0E20-4994-B48A-1AA6792D3DCB}"/>
              </a:ext>
            </a:extLst>
          </p:cNvPr>
          <p:cNvSpPr txBox="1"/>
          <p:nvPr/>
        </p:nvSpPr>
        <p:spPr>
          <a:xfrm>
            <a:off x="1338711" y="5074878"/>
            <a:ext cx="2125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Require</a:t>
            </a:r>
            <a:r>
              <a:rPr lang="pt-BR" dirty="0"/>
              <a:t>:</a:t>
            </a:r>
          </a:p>
          <a:p>
            <a:r>
              <a:rPr lang="pt-BR" dirty="0"/>
              <a:t>  - </a:t>
            </a:r>
            <a:r>
              <a:rPr lang="pt-BR" dirty="0" err="1"/>
              <a:t>express</a:t>
            </a:r>
            <a:endParaRPr lang="pt-BR" dirty="0"/>
          </a:p>
          <a:p>
            <a:r>
              <a:rPr lang="pt-BR" dirty="0"/>
              <a:t> - </a:t>
            </a:r>
            <a:r>
              <a:rPr lang="pt-BR" dirty="0" err="1"/>
              <a:t>database</a:t>
            </a:r>
            <a:r>
              <a:rPr lang="pt-BR" dirty="0"/>
              <a:t> (module)</a:t>
            </a:r>
          </a:p>
        </p:txBody>
      </p:sp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74236A0-2BA2-4DC7-9D61-47685C95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3" y="392605"/>
            <a:ext cx="1331616" cy="133161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32BF3C-985C-483D-8177-52B277F30566}"/>
              </a:ext>
            </a:extLst>
          </p:cNvPr>
          <p:cNvSpPr txBox="1"/>
          <p:nvPr/>
        </p:nvSpPr>
        <p:spPr>
          <a:xfrm>
            <a:off x="2692182" y="172422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Express.js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FD0F5C-E98D-45AE-AF68-FBB821C954A6}"/>
              </a:ext>
            </a:extLst>
          </p:cNvPr>
          <p:cNvSpPr txBox="1"/>
          <p:nvPr/>
        </p:nvSpPr>
        <p:spPr>
          <a:xfrm>
            <a:off x="3904069" y="207939"/>
            <a:ext cx="3218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Principais Dependências: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body-parser:analise</a:t>
            </a:r>
            <a:r>
              <a:rPr lang="pt-BR" dirty="0"/>
              <a:t> </a:t>
            </a:r>
            <a:r>
              <a:rPr lang="pt-BR" dirty="0" err="1"/>
              <a:t>req.body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-</a:t>
            </a:r>
            <a:r>
              <a:rPr lang="pt-BR" dirty="0" err="1"/>
              <a:t>consign:load</a:t>
            </a:r>
            <a:r>
              <a:rPr lang="pt-BR" dirty="0"/>
              <a:t> files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B7C088-F06D-4B67-A16B-E7DB7F8AF636}"/>
              </a:ext>
            </a:extLst>
          </p:cNvPr>
          <p:cNvSpPr txBox="1"/>
          <p:nvPr/>
        </p:nvSpPr>
        <p:spPr>
          <a:xfrm>
            <a:off x="4023798" y="1176260"/>
            <a:ext cx="250920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consign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cwd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 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'app’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 –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acessa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pasta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'models'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1050" b="1" dirty="0" err="1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'routes/auth.js’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–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prioridade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no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carregamento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do </a:t>
            </a:r>
            <a:r>
              <a:rPr lang="en-US" sz="1050" b="1" dirty="0" err="1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arquivo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'routes'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.</a:t>
            </a:r>
            <a:r>
              <a:rPr lang="en-US" sz="1050" b="1" dirty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into</a:t>
            </a:r>
            <a:r>
              <a:rPr lang="en-US" sz="1050" b="1" dirty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(app);</a:t>
            </a:r>
          </a:p>
          <a:p>
            <a:endParaRPr lang="pt-BR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A034DC0-E0B5-42A5-9B5A-9A3BEBAA0D48}"/>
              </a:ext>
            </a:extLst>
          </p:cNvPr>
          <p:cNvCxnSpPr/>
          <p:nvPr/>
        </p:nvCxnSpPr>
        <p:spPr>
          <a:xfrm>
            <a:off x="4639222" y="1003136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494576-B1E9-473B-A909-89E09F6B6A31}"/>
              </a:ext>
            </a:extLst>
          </p:cNvPr>
          <p:cNvSpPr txBox="1"/>
          <p:nvPr/>
        </p:nvSpPr>
        <p:spPr>
          <a:xfrm>
            <a:off x="8372213" y="126154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models</a:t>
            </a:r>
            <a:endParaRPr lang="pt-BR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E8F0315-B2A0-4D29-8FB9-FB29E971B10F}"/>
              </a:ext>
            </a:extLst>
          </p:cNvPr>
          <p:cNvCxnSpPr>
            <a:cxnSpLocks/>
          </p:cNvCxnSpPr>
          <p:nvPr/>
        </p:nvCxnSpPr>
        <p:spPr>
          <a:xfrm flipV="1">
            <a:off x="5747967" y="905517"/>
            <a:ext cx="2416584" cy="7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7E3058-1577-48AE-8F89-FCEEED1D1033}"/>
              </a:ext>
            </a:extLst>
          </p:cNvPr>
          <p:cNvSpPr txBox="1"/>
          <p:nvPr/>
        </p:nvSpPr>
        <p:spPr>
          <a:xfrm>
            <a:off x="9496167" y="162349"/>
            <a:ext cx="20316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Models</a:t>
            </a:r>
            <a:r>
              <a:rPr lang="pt-BR" sz="1400" dirty="0"/>
              <a:t> são construtores baseados no </a:t>
            </a:r>
            <a:r>
              <a:rPr lang="pt-BR" sz="1400" dirty="0" err="1"/>
              <a:t>Schema</a:t>
            </a:r>
            <a:r>
              <a:rPr lang="pt-BR" sz="1400" dirty="0"/>
              <a:t> que é mapeado para uma coleção </a:t>
            </a:r>
            <a:r>
              <a:rPr lang="pt-BR" sz="1400" dirty="0" err="1"/>
              <a:t>MongoDB</a:t>
            </a:r>
            <a:r>
              <a:rPr lang="pt-BR" sz="1400" dirty="0"/>
              <a:t> e define a forma dos documentos dentro dessa coleção.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097DA7-077A-4AC6-A7F5-5CE7CF731CB9}"/>
              </a:ext>
            </a:extLst>
          </p:cNvPr>
          <p:cNvSpPr txBox="1"/>
          <p:nvPr/>
        </p:nvSpPr>
        <p:spPr>
          <a:xfrm>
            <a:off x="9496167" y="2009018"/>
            <a:ext cx="2031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Implementação  das rotas da API. Contendo todas implementações de REQ e RES.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Usando os </a:t>
            </a:r>
            <a:r>
              <a:rPr lang="pt-BR" sz="1400" dirty="0" err="1"/>
              <a:t>Models</a:t>
            </a:r>
            <a:r>
              <a:rPr lang="pt-BR" sz="1400" dirty="0"/>
              <a:t>.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D522FFC-50CE-4658-BBD1-FF00D071474E}"/>
              </a:ext>
            </a:extLst>
          </p:cNvPr>
          <p:cNvCxnSpPr>
            <a:cxnSpLocks/>
          </p:cNvCxnSpPr>
          <p:nvPr/>
        </p:nvCxnSpPr>
        <p:spPr>
          <a:xfrm>
            <a:off x="5661559" y="1762787"/>
            <a:ext cx="2502992" cy="61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5CB9785-E781-4263-8B8B-08A363A2E6FF}"/>
              </a:ext>
            </a:extLst>
          </p:cNvPr>
          <p:cNvSpPr txBox="1"/>
          <p:nvPr/>
        </p:nvSpPr>
        <p:spPr>
          <a:xfrm>
            <a:off x="8658992" y="28006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api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C75A0F9-4D46-49C0-AAD6-8678ABF445FE}"/>
              </a:ext>
            </a:extLst>
          </p:cNvPr>
          <p:cNvSpPr txBox="1"/>
          <p:nvPr/>
        </p:nvSpPr>
        <p:spPr>
          <a:xfrm>
            <a:off x="8560546" y="4397122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routes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F8AC97E-5AD7-47A9-B374-20DC384F6B0C}"/>
              </a:ext>
            </a:extLst>
          </p:cNvPr>
          <p:cNvSpPr txBox="1"/>
          <p:nvPr/>
        </p:nvSpPr>
        <p:spPr>
          <a:xfrm>
            <a:off x="9496166" y="3740371"/>
            <a:ext cx="2598067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Definição das Rotas.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Relaciona a rotas no objetos das APIs.</a:t>
            </a:r>
          </a:p>
          <a:p>
            <a:pPr marL="285750" indent="-285750">
              <a:buFontTx/>
              <a:buChar char="-"/>
            </a:pPr>
            <a:r>
              <a:rPr lang="pt-BR" sz="1400" dirty="0" err="1"/>
              <a:t>Ex</a:t>
            </a:r>
            <a:r>
              <a:rPr lang="pt-BR" sz="1400" dirty="0"/>
              <a:t>:</a:t>
            </a:r>
          </a:p>
          <a:p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0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.api.auth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0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'/autenticar'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api.autentica</a:t>
            </a:r>
            <a:r>
              <a:rPr lang="pt-BR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App/</a:t>
            </a:r>
            <a:r>
              <a:rPr lang="pt-BR" sz="1400" dirty="0" err="1"/>
              <a:t>Api</a:t>
            </a:r>
            <a:r>
              <a:rPr lang="pt-BR" sz="1400" dirty="0"/>
              <a:t>/auth.js</a:t>
            </a:r>
          </a:p>
          <a:p>
            <a:r>
              <a:rPr lang="pt-BR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api.</a:t>
            </a:r>
            <a:r>
              <a:rPr lang="pt-BR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autentica</a:t>
            </a:r>
            <a:r>
              <a:rPr lang="pt-BR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...</a:t>
            </a:r>
            <a:endParaRPr lang="pt-BR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4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7E9AC79-1A58-44BE-98EA-FDF86387EF6B}"/>
              </a:ext>
            </a:extLst>
          </p:cNvPr>
          <p:cNvCxnSpPr>
            <a:cxnSpLocks/>
          </p:cNvCxnSpPr>
          <p:nvPr/>
        </p:nvCxnSpPr>
        <p:spPr>
          <a:xfrm>
            <a:off x="5606952" y="2474270"/>
            <a:ext cx="2765261" cy="141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B15F453D-1697-40AB-BF7D-A558CDDB1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4" y="450418"/>
            <a:ext cx="834054" cy="834054"/>
          </a:xfrm>
          <a:prstGeom prst="rect">
            <a:avLst/>
          </a:prstGeom>
        </p:spPr>
      </p:pic>
      <p:pic>
        <p:nvPicPr>
          <p:cNvPr id="19" name="Imagem 18" descr="Uma imagem contendo desenho&#10;&#10;Descrição gerada automaticamente">
            <a:extLst>
              <a:ext uri="{FF2B5EF4-FFF2-40B4-BE49-F238E27FC236}">
                <a16:creationId xmlns:a16="http://schemas.microsoft.com/office/drawing/2014/main" id="{D0067871-DB07-4610-A73F-B82285C9C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65" y="2009018"/>
            <a:ext cx="834054" cy="834054"/>
          </a:xfrm>
          <a:prstGeom prst="rect">
            <a:avLst/>
          </a:prstGeom>
        </p:spPr>
      </p:pic>
      <p:pic>
        <p:nvPicPr>
          <p:cNvPr id="21" name="Imagem 20" descr="Uma imagem contendo desenho&#10;&#10;Descrição gerada automaticamente">
            <a:extLst>
              <a:ext uri="{FF2B5EF4-FFF2-40B4-BE49-F238E27FC236}">
                <a16:creationId xmlns:a16="http://schemas.microsoft.com/office/drawing/2014/main" id="{CE41BDB8-7964-4CB6-9023-C6738BFF7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10" y="3579954"/>
            <a:ext cx="834054" cy="83405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ADF94F-8B89-4F23-9365-25FDED747DB9}"/>
              </a:ext>
            </a:extLst>
          </p:cNvPr>
          <p:cNvSpPr txBox="1"/>
          <p:nvPr/>
        </p:nvSpPr>
        <p:spPr>
          <a:xfrm>
            <a:off x="533918" y="319541"/>
            <a:ext cx="94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highlight>
                  <a:srgbClr val="FFFF00"/>
                </a:highlight>
              </a:rPr>
              <a:t>Back-</a:t>
            </a:r>
            <a:r>
              <a:rPr lang="pt-BR" sz="1400" dirty="0" err="1">
                <a:highlight>
                  <a:srgbClr val="FFFF00"/>
                </a:highlight>
              </a:rPr>
              <a:t>End</a:t>
            </a:r>
            <a:endParaRPr lang="pt-BR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324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objeto, placa, kit, relógio&#10;&#10;Descrição gerada automaticamente">
            <a:extLst>
              <a:ext uri="{FF2B5EF4-FFF2-40B4-BE49-F238E27FC236}">
                <a16:creationId xmlns:a16="http://schemas.microsoft.com/office/drawing/2014/main" id="{C6203AD9-347B-4AAA-8350-0FE6E12EB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7" y="1176493"/>
            <a:ext cx="1588982" cy="158898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5AE2456-B89E-4D2F-848D-A62061B01B97}"/>
              </a:ext>
            </a:extLst>
          </p:cNvPr>
          <p:cNvSpPr txBox="1"/>
          <p:nvPr/>
        </p:nvSpPr>
        <p:spPr>
          <a:xfrm>
            <a:off x="81862" y="4887016"/>
            <a:ext cx="2251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Index.html</a:t>
            </a:r>
          </a:p>
          <a:p>
            <a:r>
              <a:rPr lang="pt-BR" dirty="0"/>
              <a:t>-carregar arquivos</a:t>
            </a:r>
          </a:p>
          <a:p>
            <a:r>
              <a:rPr lang="pt-BR" dirty="0" err="1"/>
              <a:t>Ng-view</a:t>
            </a:r>
            <a:r>
              <a:rPr lang="pt-BR" dirty="0"/>
              <a:t>: </a:t>
            </a:r>
            <a:r>
              <a:rPr lang="pt-BR" sz="800" dirty="0" err="1"/>
              <a:t>ngViewé</a:t>
            </a:r>
            <a:r>
              <a:rPr lang="pt-BR" sz="800" dirty="0"/>
              <a:t> uma diretiva que complementa o serviço $ </a:t>
            </a:r>
            <a:r>
              <a:rPr lang="pt-BR" sz="800" dirty="0" err="1"/>
              <a:t>route</a:t>
            </a:r>
            <a:r>
              <a:rPr lang="pt-BR" sz="800" dirty="0"/>
              <a:t> incluindo o modelo </a:t>
            </a:r>
            <a:r>
              <a:rPr lang="pt-BR" sz="800" dirty="0" err="1"/>
              <a:t>renderizado</a:t>
            </a:r>
            <a:r>
              <a:rPr lang="pt-BR" sz="800" dirty="0"/>
              <a:t> da rota atual no arquivo layout ( ) principal .</a:t>
            </a:r>
          </a:p>
          <a:p>
            <a:r>
              <a:rPr lang="pt-BR" dirty="0" err="1"/>
              <a:t>Ng-app:</a:t>
            </a:r>
            <a:r>
              <a:rPr lang="pt-BR" sz="800" dirty="0" err="1"/>
              <a:t>designa</a:t>
            </a:r>
            <a:r>
              <a:rPr lang="pt-BR" sz="800" dirty="0"/>
              <a:t> o elemento raiz do aplicativo e é normalmente colocada perto do elemento raiz da página (referencia um modulo)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122444-8107-43B9-A329-814397983BAF}"/>
              </a:ext>
            </a:extLst>
          </p:cNvPr>
          <p:cNvSpPr txBox="1"/>
          <p:nvPr/>
        </p:nvSpPr>
        <p:spPr>
          <a:xfrm>
            <a:off x="99210" y="3656224"/>
            <a:ext cx="16411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express.</a:t>
            </a:r>
            <a:r>
              <a:rPr lang="en-US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'./public’</a:t>
            </a:r>
            <a:r>
              <a:rPr lang="en-US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--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Carregar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Servidor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aplicação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AngularJS</a:t>
            </a: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997EE3-1677-4D7C-999D-09E4FE02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" y="4727154"/>
            <a:ext cx="478810" cy="47881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CE3D7B-33B0-48C2-B5BE-867E8746E443}"/>
              </a:ext>
            </a:extLst>
          </p:cNvPr>
          <p:cNvSpPr txBox="1"/>
          <p:nvPr/>
        </p:nvSpPr>
        <p:spPr>
          <a:xfrm>
            <a:off x="472325" y="3194550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Express.js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2E2B1-57E9-4304-B17B-F7CA0616A9D1}"/>
              </a:ext>
            </a:extLst>
          </p:cNvPr>
          <p:cNvSpPr txBox="1"/>
          <p:nvPr/>
        </p:nvSpPr>
        <p:spPr>
          <a:xfrm>
            <a:off x="2185369" y="2882114"/>
            <a:ext cx="433735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Controllers</a:t>
            </a:r>
            <a:r>
              <a:rPr lang="pt-BR" sz="1400" dirty="0"/>
              <a:t>: </a:t>
            </a:r>
            <a:r>
              <a:rPr lang="pt-BR" sz="1050" dirty="0"/>
              <a:t>Controlam os dados de aplicativos </a:t>
            </a:r>
            <a:r>
              <a:rPr lang="pt-BR" sz="1050" dirty="0" err="1"/>
              <a:t>AngularJS</a:t>
            </a:r>
            <a:r>
              <a:rPr lang="pt-BR" sz="1050" dirty="0"/>
              <a:t>. Boa pratica </a:t>
            </a:r>
            <a:r>
              <a:rPr lang="pt-BR" sz="1050" dirty="0" err="1"/>
              <a:t>noa</a:t>
            </a:r>
            <a:r>
              <a:rPr lang="pt-BR" sz="1050" dirty="0"/>
              <a:t> manipular o DOM, apenas a logica da aplicação.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C70A10-1B1C-45C9-A6D7-FB3E706A4A3C}"/>
              </a:ext>
            </a:extLst>
          </p:cNvPr>
          <p:cNvSpPr txBox="1"/>
          <p:nvPr/>
        </p:nvSpPr>
        <p:spPr>
          <a:xfrm>
            <a:off x="5406255" y="539922"/>
            <a:ext cx="10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Diretivas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8E5F65-9F23-4713-B77D-B573AC31B407}"/>
              </a:ext>
            </a:extLst>
          </p:cNvPr>
          <p:cNvSpPr txBox="1"/>
          <p:nvPr/>
        </p:nvSpPr>
        <p:spPr>
          <a:xfrm>
            <a:off x="6254530" y="29459"/>
            <a:ext cx="584118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Obs</a:t>
            </a:r>
            <a:r>
              <a:rPr lang="pt-BR" sz="1100" dirty="0"/>
              <a:t>:  no projeto tem um modulo somente para Diretivas. ‘</a:t>
            </a:r>
            <a:r>
              <a:rPr lang="pt-BR" sz="1100" dirty="0" err="1"/>
              <a:t>MinhasDiretivas</a:t>
            </a:r>
            <a:r>
              <a:rPr lang="pt-BR" sz="1100" dirty="0"/>
              <a:t>’</a:t>
            </a:r>
          </a:p>
          <a:p>
            <a:r>
              <a:rPr lang="pt-BR" sz="1100" dirty="0"/>
              <a:t>Diretivas: $compile pode corresponder a diretivas com base em nomes de elemento (E), atributos (A), nomes de classe (C) e comentários (M).</a:t>
            </a:r>
          </a:p>
          <a:p>
            <a:r>
              <a:rPr lang="pt-BR" sz="1100" dirty="0" err="1"/>
              <a:t>DDO:Defintion</a:t>
            </a:r>
            <a:r>
              <a:rPr lang="pt-BR" sz="1100" dirty="0"/>
              <a:t> </a:t>
            </a:r>
            <a:r>
              <a:rPr lang="pt-BR" sz="1100" dirty="0" err="1"/>
              <a:t>Directive</a:t>
            </a:r>
            <a:r>
              <a:rPr lang="pt-BR" sz="1100" dirty="0"/>
              <a:t> </a:t>
            </a:r>
            <a:r>
              <a:rPr lang="pt-BR" sz="1100" dirty="0" err="1"/>
              <a:t>Object</a:t>
            </a:r>
            <a:r>
              <a:rPr lang="pt-BR" sz="1100" dirty="0"/>
              <a:t>.</a:t>
            </a:r>
          </a:p>
          <a:p>
            <a:r>
              <a:rPr lang="pt-BR" sz="1100" dirty="0" err="1"/>
              <a:t>Exempo</a:t>
            </a:r>
            <a:r>
              <a:rPr lang="pt-BR" sz="1100" dirty="0"/>
              <a:t>:</a:t>
            </a:r>
          </a:p>
          <a:p>
            <a:r>
              <a:rPr lang="pt-BR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angular.</a:t>
            </a:r>
            <a:r>
              <a:rPr lang="pt-BR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minhasDiretivas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[])</a:t>
            </a:r>
          </a:p>
          <a:p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lang="pt-BR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directive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meuPainel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b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ddo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b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ddo.restrict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"AE"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ddo.transclude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ddo.scope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titulo: 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'@'</a:t>
            </a:r>
            <a:endParaRPr lang="pt-BR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b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ddo.templateUrl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directives</a:t>
            </a:r>
            <a:r>
              <a:rPr lang="pt-BR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/meu-painel.html'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8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ddo</a:t>
            </a:r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endParaRPr lang="pt-BR" sz="1400" dirty="0"/>
          </a:p>
        </p:txBody>
      </p:sp>
      <p:pic>
        <p:nvPicPr>
          <p:cNvPr id="19" name="Imagem 18" descr="Uma imagem contendo desenho&#10;&#10;Descrição gerada automaticamente">
            <a:extLst>
              <a:ext uri="{FF2B5EF4-FFF2-40B4-BE49-F238E27FC236}">
                <a16:creationId xmlns:a16="http://schemas.microsoft.com/office/drawing/2014/main" id="{50A44564-3401-4D90-B337-44D3A7A10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65" y="99159"/>
            <a:ext cx="440763" cy="44076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B2DFAE1-C39E-42DF-9731-3333AACE40CB}"/>
              </a:ext>
            </a:extLst>
          </p:cNvPr>
          <p:cNvSpPr txBox="1"/>
          <p:nvPr/>
        </p:nvSpPr>
        <p:spPr>
          <a:xfrm>
            <a:off x="2212567" y="3466480"/>
            <a:ext cx="4691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Services: </a:t>
            </a:r>
          </a:p>
          <a:p>
            <a:r>
              <a:rPr lang="pt-BR" sz="1100" dirty="0"/>
              <a:t>No projeto foi criado um Service(que depende de </a:t>
            </a:r>
            <a:r>
              <a:rPr lang="pt-BR" sz="1100" dirty="0" err="1"/>
              <a:t>resource</a:t>
            </a:r>
            <a:r>
              <a:rPr lang="pt-BR" sz="1100" dirty="0"/>
              <a:t>) recurso para facilitar as alterações do </a:t>
            </a:r>
            <a:r>
              <a:rPr lang="pt-BR" sz="1100" dirty="0" err="1"/>
              <a:t>endpoint</a:t>
            </a:r>
            <a:r>
              <a:rPr lang="pt-BR" sz="1100" dirty="0"/>
              <a:t> (</a:t>
            </a:r>
            <a:r>
              <a:rPr lang="pt-BR" sz="1100" dirty="0" err="1"/>
              <a:t>ng-resource</a:t>
            </a:r>
            <a:r>
              <a:rPr lang="pt-BR" sz="1100" dirty="0"/>
              <a:t>). Isolando a URL (caso ela mudar. </a:t>
            </a:r>
          </a:p>
          <a:p>
            <a:r>
              <a:rPr lang="pt-BR" sz="1100" dirty="0"/>
              <a:t>Fluxo do servido:  é passado a Foto onde o Servido entende se é inclusão ou edição.</a:t>
            </a:r>
          </a:p>
          <a:p>
            <a:r>
              <a:rPr lang="pt-BR" sz="1100" dirty="0"/>
              <a:t>Um serviço depende de outro:  </a:t>
            </a:r>
            <a:r>
              <a:rPr lang="pt-BR" sz="1100" b="1" dirty="0" err="1"/>
              <a:t>cadastroDeFotos</a:t>
            </a:r>
            <a:r>
              <a:rPr lang="pt-BR" sz="1100" dirty="0"/>
              <a:t> depende de </a:t>
            </a:r>
            <a:r>
              <a:rPr lang="pt-BR" sz="1100" b="1" dirty="0" err="1"/>
              <a:t>recursoFoto</a:t>
            </a:r>
            <a:r>
              <a:rPr lang="pt-BR" sz="1100" dirty="0"/>
              <a:t>.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5C45C89-F95D-4349-91D7-50E7B478A277}"/>
              </a:ext>
            </a:extLst>
          </p:cNvPr>
          <p:cNvCxnSpPr/>
          <p:nvPr/>
        </p:nvCxnSpPr>
        <p:spPr>
          <a:xfrm>
            <a:off x="1005628" y="2917713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0A39F9F-3757-496C-A132-F30909DA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" y="3139811"/>
            <a:ext cx="478810" cy="478810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7D7DE70-907F-4F7B-B9EA-F0FFAE8C75AB}"/>
              </a:ext>
            </a:extLst>
          </p:cNvPr>
          <p:cNvCxnSpPr/>
          <p:nvPr/>
        </p:nvCxnSpPr>
        <p:spPr>
          <a:xfrm>
            <a:off x="926340" y="4539098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3D3BEDD-46F5-496B-9C5F-3AEB6CEA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22" y="247662"/>
            <a:ext cx="478810" cy="47881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EC7707BC-20DB-40E0-B40F-788D15956AC9}"/>
              </a:ext>
            </a:extLst>
          </p:cNvPr>
          <p:cNvSpPr txBox="1"/>
          <p:nvPr/>
        </p:nvSpPr>
        <p:spPr>
          <a:xfrm>
            <a:off x="2113739" y="184080"/>
            <a:ext cx="309628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Main.js</a:t>
            </a:r>
          </a:p>
          <a:p>
            <a:r>
              <a:rPr lang="pt-BR" sz="900" dirty="0"/>
              <a:t>-- módulo é uma coleção de serviços, diretivas, controladores, filtros e informações de configuração.</a:t>
            </a:r>
          </a:p>
          <a:p>
            <a:r>
              <a:rPr lang="pt-BR" sz="900" dirty="0"/>
              <a:t>-- Registro interceptor</a:t>
            </a:r>
          </a:p>
          <a:p>
            <a:r>
              <a:rPr lang="pt-BR" sz="900" dirty="0"/>
              <a:t>-- </a:t>
            </a:r>
            <a:r>
              <a:rPr lang="pt-BR" sz="900" dirty="0" err="1"/>
              <a:t>config</a:t>
            </a:r>
            <a:r>
              <a:rPr lang="pt-BR" sz="900" dirty="0"/>
              <a:t>: configuração do modulo.</a:t>
            </a:r>
          </a:p>
          <a:p>
            <a:r>
              <a:rPr lang="pt-BR" sz="900" dirty="0"/>
              <a:t>$</a:t>
            </a:r>
            <a:r>
              <a:rPr lang="pt-BR" sz="900" dirty="0" err="1"/>
              <a:t>routeProvider:config</a:t>
            </a:r>
            <a:r>
              <a:rPr lang="pt-BR" sz="900" dirty="0"/>
              <a:t> Rota</a:t>
            </a:r>
          </a:p>
          <a:p>
            <a:pPr marL="171450" indent="-171450">
              <a:buFontTx/>
              <a:buChar char="-"/>
            </a:pPr>
            <a:r>
              <a:rPr lang="pt-BR" sz="900" dirty="0" err="1"/>
              <a:t>Setar</a:t>
            </a:r>
            <a:r>
              <a:rPr lang="pt-BR" sz="900" dirty="0"/>
              <a:t> a URI</a:t>
            </a:r>
          </a:p>
          <a:p>
            <a:pPr marL="171450" indent="-171450">
              <a:buFontTx/>
              <a:buChar char="-"/>
            </a:pPr>
            <a:r>
              <a:rPr lang="pt-BR" sz="900" dirty="0" err="1"/>
              <a:t>Setar</a:t>
            </a:r>
            <a:r>
              <a:rPr lang="pt-BR" sz="900" dirty="0"/>
              <a:t> </a:t>
            </a:r>
            <a:r>
              <a:rPr lang="pt-BR" sz="900" dirty="0" err="1"/>
              <a:t>template</a:t>
            </a:r>
            <a:r>
              <a:rPr lang="pt-BR" sz="900" dirty="0"/>
              <a:t> HTML (contido em </a:t>
            </a:r>
            <a:r>
              <a:rPr lang="pt-BR" sz="900" dirty="0" err="1"/>
              <a:t>partials</a:t>
            </a:r>
            <a:r>
              <a:rPr lang="pt-BR" sz="900" dirty="0"/>
              <a:t>).</a:t>
            </a:r>
          </a:p>
          <a:p>
            <a:pPr marL="171450" indent="-171450">
              <a:buFontTx/>
              <a:buChar char="-"/>
            </a:pPr>
            <a:r>
              <a:rPr lang="pt-BR" sz="900" dirty="0" err="1"/>
              <a:t>Setar</a:t>
            </a:r>
            <a:r>
              <a:rPr lang="pt-BR" sz="900" dirty="0"/>
              <a:t> </a:t>
            </a:r>
            <a:r>
              <a:rPr lang="pt-BR" sz="900" dirty="0" err="1"/>
              <a:t>Controller</a:t>
            </a:r>
            <a:endParaRPr lang="pt-BR" sz="900" dirty="0"/>
          </a:p>
          <a:p>
            <a:r>
              <a:rPr lang="pt-BR" sz="900" dirty="0"/>
              <a:t>Exemplo: </a:t>
            </a:r>
          </a:p>
          <a:p>
            <a:r>
              <a:rPr lang="pt-BR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routeProvider</a:t>
            </a:r>
            <a:r>
              <a:rPr lang="pt-BR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'/fotos'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partials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/principal.html'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t-BR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FotosController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’ 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pt-BR" sz="900" dirty="0">
                <a:solidFill>
                  <a:srgbClr val="F8F8F2"/>
                </a:solidFill>
                <a:latin typeface="Consolas" panose="020B0609020204030204" pitchFamily="49" charset="0"/>
              </a:rPr>
              <a:t>Injeção de dependência:</a:t>
            </a:r>
          </a:p>
          <a:p>
            <a:r>
              <a:rPr lang="pt-BR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ngular.</a:t>
            </a:r>
            <a:r>
              <a:rPr lang="pt-BR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alurapic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minhasDiretivas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ngAnimate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ngRoute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ngResource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meusServicos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pt-BR" sz="900" dirty="0"/>
          </a:p>
        </p:txBody>
      </p:sp>
      <p:pic>
        <p:nvPicPr>
          <p:cNvPr id="38" name="Imagem 37" descr="Uma imagem contendo desenho&#10;&#10;Descrição gerada automaticamente">
            <a:extLst>
              <a:ext uri="{FF2B5EF4-FFF2-40B4-BE49-F238E27FC236}">
                <a16:creationId xmlns:a16="http://schemas.microsoft.com/office/drawing/2014/main" id="{C860CD83-68FC-427E-8471-17C65575C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38" y="2902059"/>
            <a:ext cx="440763" cy="440763"/>
          </a:xfrm>
          <a:prstGeom prst="rect">
            <a:avLst/>
          </a:prstGeom>
        </p:spPr>
      </p:pic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CD0F9B14-6497-4EF0-B5CA-E0A488C7A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14" y="3528785"/>
            <a:ext cx="440763" cy="44076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002EB3AE-88F2-4E3D-AC97-4B83E32C2EAB}"/>
              </a:ext>
            </a:extLst>
          </p:cNvPr>
          <p:cNvSpPr txBox="1"/>
          <p:nvPr/>
        </p:nvSpPr>
        <p:spPr>
          <a:xfrm>
            <a:off x="6408837" y="2740588"/>
            <a:ext cx="574789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Informações:</a:t>
            </a:r>
          </a:p>
          <a:p>
            <a:r>
              <a:rPr lang="pt-BR" sz="1100" dirty="0"/>
              <a:t>$http permite fazer chamadas assíncronas para se comunicar com seu serviço da web. $</a:t>
            </a:r>
            <a:r>
              <a:rPr lang="pt-BR" sz="1100" dirty="0" err="1"/>
              <a:t>resourcepermite</a:t>
            </a:r>
            <a:r>
              <a:rPr lang="pt-BR" sz="1100" dirty="0"/>
              <a:t> que você faça chamadas assíncronas para se comunicar com seu serviço da web RESTFUL.</a:t>
            </a:r>
          </a:p>
          <a:p>
            <a:r>
              <a:rPr lang="pt-BR" sz="1100" dirty="0"/>
              <a:t>Aplicando Filtro no </a:t>
            </a:r>
            <a:r>
              <a:rPr lang="pt-BR" sz="1100" dirty="0" err="1"/>
              <a:t>AngularJS</a:t>
            </a:r>
            <a:r>
              <a:rPr lang="pt-BR" sz="1100" dirty="0"/>
              <a:t>:  </a:t>
            </a:r>
            <a:r>
              <a:rPr lang="pt-BR" sz="1100" dirty="0" err="1"/>
              <a:t>Usad</a:t>
            </a:r>
            <a:r>
              <a:rPr lang="pt-BR" sz="1100" dirty="0"/>
              <a:t> o | com um diretiva:  (</a:t>
            </a:r>
            <a:r>
              <a:rPr lang="pt-BR" sz="1100" dirty="0" err="1"/>
              <a:t>grupo.nome</a:t>
            </a:r>
            <a:r>
              <a:rPr lang="pt-BR" sz="1100" dirty="0"/>
              <a:t> | </a:t>
            </a:r>
            <a:r>
              <a:rPr lang="pt-BR" sz="1100" dirty="0" err="1"/>
              <a:t>uppercase</a:t>
            </a:r>
            <a:r>
              <a:rPr lang="pt-BR" sz="1100" dirty="0"/>
              <a:t>)</a:t>
            </a:r>
          </a:p>
          <a:p>
            <a:r>
              <a:rPr lang="pt-BR" sz="1100" b="1" dirty="0"/>
              <a:t>Definição de Service</a:t>
            </a:r>
            <a:r>
              <a:rPr lang="pt-BR" sz="1100" dirty="0"/>
              <a:t>: </a:t>
            </a:r>
            <a:r>
              <a:rPr lang="pt-BR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angular.</a:t>
            </a:r>
            <a:r>
              <a:rPr lang="pt-BR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1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meusServicos</a:t>
            </a:r>
            <a:r>
              <a:rPr lang="pt-BR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pt-BR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1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ngResource</a:t>
            </a:r>
            <a:r>
              <a:rPr lang="pt-BR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lang="pt-BR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1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recursoFoto</a:t>
            </a:r>
            <a:r>
              <a:rPr lang="pt-BR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1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1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endParaRPr lang="pt-BR" sz="1100" dirty="0"/>
          </a:p>
          <a:p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1D76FB2-1BBA-488E-82C2-4CA378660C72}"/>
              </a:ext>
            </a:extLst>
          </p:cNvPr>
          <p:cNvSpPr txBox="1"/>
          <p:nvPr/>
        </p:nvSpPr>
        <p:spPr>
          <a:xfrm>
            <a:off x="533918" y="319541"/>
            <a:ext cx="94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highlight>
                  <a:srgbClr val="FFFF00"/>
                </a:highlight>
              </a:rPr>
              <a:t>Front-</a:t>
            </a:r>
            <a:r>
              <a:rPr lang="pt-BR" sz="1400" dirty="0" err="1">
                <a:highlight>
                  <a:srgbClr val="FFFF00"/>
                </a:highlight>
              </a:rPr>
              <a:t>End</a:t>
            </a:r>
            <a:endParaRPr lang="pt-BR" sz="1400" dirty="0">
              <a:highlight>
                <a:srgbClr val="FFFF00"/>
              </a:highlight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38F95CA-E91E-4185-80F4-01D669FE71A2}"/>
              </a:ext>
            </a:extLst>
          </p:cNvPr>
          <p:cNvSpPr txBox="1"/>
          <p:nvPr/>
        </p:nvSpPr>
        <p:spPr>
          <a:xfrm>
            <a:off x="2073632" y="4880763"/>
            <a:ext cx="4688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 Serviço retorna um </a:t>
            </a:r>
            <a:r>
              <a:rPr lang="pt-BR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Promessi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o Serviço </a:t>
            </a:r>
            <a:r>
              <a:rPr lang="pt-BR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AngularJS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 $q) permiti criar uma </a:t>
            </a:r>
            <a:r>
              <a:rPr lang="pt-BR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Promessi</a:t>
            </a:r>
            <a:r>
              <a:rPr lang="pt-BR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pt-BR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endParaRPr lang="pt-BR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.</a:t>
            </a:r>
            <a:r>
              <a:rPr lang="pt-BR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cadastroDeFotos</a:t>
            </a:r>
            <a:r>
              <a:rPr lang="pt-BR" sz="9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9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recursoFoto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$q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pt-BR" sz="9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 </a:t>
            </a:r>
            <a:endParaRPr lang="pt-BR" sz="9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9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                                   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9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service.</a:t>
            </a:r>
            <a:r>
              <a:rPr lang="pt-BR" sz="9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cadastrar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9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$q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9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pt-BR" sz="9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dirty="0"/>
              <a:t>	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024472A-E797-4C83-975A-1F0E6AB03975}"/>
              </a:ext>
            </a:extLst>
          </p:cNvPr>
          <p:cNvSpPr txBox="1"/>
          <p:nvPr/>
        </p:nvSpPr>
        <p:spPr>
          <a:xfrm>
            <a:off x="6655459" y="4286190"/>
            <a:ext cx="52546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 Uso do Service: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submeter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$scope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cadastroDeFotos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cadastrar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.foto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pt-BR" sz="10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t-BR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.mensagem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.mensagem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t-BR" sz="10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.inclusao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pt-BR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.foto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pt-BR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t-BR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.mensagem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.mensagem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endParaRPr lang="pt-BR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CDDDEFA-7052-4FB9-BEA7-865E14892BB1}"/>
              </a:ext>
            </a:extLst>
          </p:cNvPr>
          <p:cNvCxnSpPr/>
          <p:nvPr/>
        </p:nvCxnSpPr>
        <p:spPr>
          <a:xfrm flipV="1">
            <a:off x="6762331" y="4171183"/>
            <a:ext cx="5147775" cy="3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ECC5F99-4B88-4CD7-80BD-67CCF7C72519}"/>
              </a:ext>
            </a:extLst>
          </p:cNvPr>
          <p:cNvSpPr txBox="1"/>
          <p:nvPr/>
        </p:nvSpPr>
        <p:spPr>
          <a:xfrm>
            <a:off x="0" y="84315"/>
            <a:ext cx="17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highlight>
                  <a:srgbClr val="FFFF00"/>
                </a:highlight>
              </a:rPr>
              <a:t>Autenticação Login:</a:t>
            </a:r>
          </a:p>
        </p:txBody>
      </p:sp>
      <p:pic>
        <p:nvPicPr>
          <p:cNvPr id="8" name="Imagem 7" descr="Placa de sinalização de trânsito&#10;&#10;Descrição gerada automaticamente">
            <a:extLst>
              <a:ext uri="{FF2B5EF4-FFF2-40B4-BE49-F238E27FC236}">
                <a16:creationId xmlns:a16="http://schemas.microsoft.com/office/drawing/2014/main" id="{9FC61838-C972-4665-87C7-0D01F5B4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14" y="320060"/>
            <a:ext cx="1063952" cy="10639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8C0D96-094D-4E8D-955E-66A6BF6DE7AD}"/>
              </a:ext>
            </a:extLst>
          </p:cNvPr>
          <p:cNvSpPr txBox="1"/>
          <p:nvPr/>
        </p:nvSpPr>
        <p:spPr>
          <a:xfrm>
            <a:off x="2534099" y="1384012"/>
            <a:ext cx="2935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Na tela de Login é chamado a função autentica.</a:t>
            </a:r>
          </a:p>
          <a:p>
            <a:r>
              <a:rPr lang="pt-BR" sz="1000" dirty="0"/>
              <a:t>Aplicação envia Post (usuário e senha)</a:t>
            </a:r>
          </a:p>
          <a:p>
            <a:r>
              <a:rPr lang="pt-BR" sz="1000" dirty="0"/>
              <a:t>A cada requisição é verificado o </a:t>
            </a:r>
            <a:r>
              <a:rPr lang="pt-BR" sz="1000" dirty="0" err="1"/>
              <a:t>headers</a:t>
            </a:r>
            <a:r>
              <a:rPr lang="pt-BR" sz="1000" dirty="0"/>
              <a:t>.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.headers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{};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A0709E5-C85A-450E-B3A8-80A3DC234643}"/>
              </a:ext>
            </a:extLst>
          </p:cNvPr>
          <p:cNvCxnSpPr/>
          <p:nvPr/>
        </p:nvCxnSpPr>
        <p:spPr>
          <a:xfrm>
            <a:off x="4446166" y="679508"/>
            <a:ext cx="2667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Uma imagem contendo placa, laranja, rua, grande&#10;&#10;Descrição gerada automaticamente">
            <a:extLst>
              <a:ext uri="{FF2B5EF4-FFF2-40B4-BE49-F238E27FC236}">
                <a16:creationId xmlns:a16="http://schemas.microsoft.com/office/drawing/2014/main" id="{73BAD778-BCBD-4B8A-8CF7-0AB8D2947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21" y="320060"/>
            <a:ext cx="1018582" cy="101858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5F638E-D901-44D8-BC81-B102E909DD82}"/>
              </a:ext>
            </a:extLst>
          </p:cNvPr>
          <p:cNvSpPr txBox="1"/>
          <p:nvPr/>
        </p:nvSpPr>
        <p:spPr>
          <a:xfrm>
            <a:off x="6214879" y="1260901"/>
            <a:ext cx="4372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Backend</a:t>
            </a:r>
            <a:r>
              <a:rPr lang="pt-BR" sz="1000" dirty="0"/>
              <a:t> autentica e envia token no </a:t>
            </a:r>
            <a:r>
              <a:rPr lang="pt-BR" sz="1000" dirty="0" err="1"/>
              <a:t>reponse</a:t>
            </a:r>
            <a:r>
              <a:rPr lang="pt-BR" sz="1000" dirty="0"/>
              <a:t> pelo header: x-</a:t>
            </a:r>
            <a:r>
              <a:rPr lang="pt-BR" sz="1000" dirty="0" err="1"/>
              <a:t>access</a:t>
            </a:r>
            <a:r>
              <a:rPr lang="pt-BR" sz="1000" dirty="0"/>
              <a:t>-token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sz="10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0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login: 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.body.login</a:t>
            </a:r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 senha: </a:t>
            </a:r>
            <a:r>
              <a:rPr lang="pt-BR" sz="10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pt-BR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.body.senha</a:t>
            </a:r>
            <a:endParaRPr lang="pt-BR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})</a:t>
            </a:r>
          </a:p>
          <a:p>
            <a:endParaRPr lang="pt-BR" sz="1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3BBD133-FA98-4439-9C11-FA3CB4EF876F}"/>
              </a:ext>
            </a:extLst>
          </p:cNvPr>
          <p:cNvSpPr txBox="1"/>
          <p:nvPr/>
        </p:nvSpPr>
        <p:spPr>
          <a:xfrm>
            <a:off x="352431" y="644685"/>
            <a:ext cx="10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1 ° Etapa</a:t>
            </a:r>
          </a:p>
        </p:txBody>
      </p:sp>
      <p:pic>
        <p:nvPicPr>
          <p:cNvPr id="17" name="Imagem 16" descr="Placa de sinalização de trânsito&#10;&#10;Descrição gerada automaticamente">
            <a:extLst>
              <a:ext uri="{FF2B5EF4-FFF2-40B4-BE49-F238E27FC236}">
                <a16:creationId xmlns:a16="http://schemas.microsoft.com/office/drawing/2014/main" id="{879CBBE0-050E-4688-A79B-7C818526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14" y="2153453"/>
            <a:ext cx="1063952" cy="10639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5C39E3-05A8-44B8-B6BE-B7DD265DAC48}"/>
              </a:ext>
            </a:extLst>
          </p:cNvPr>
          <p:cNvSpPr txBox="1"/>
          <p:nvPr/>
        </p:nvSpPr>
        <p:spPr>
          <a:xfrm>
            <a:off x="2534099" y="3217405"/>
            <a:ext cx="3422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O </a:t>
            </a:r>
            <a:r>
              <a:rPr lang="pt-BR" sz="1000" dirty="0" err="1"/>
              <a:t>TokenInterceptor</a:t>
            </a:r>
            <a:r>
              <a:rPr lang="pt-BR" sz="1000" dirty="0"/>
              <a:t> captura e salva o token no </a:t>
            </a:r>
            <a:r>
              <a:rPr lang="pt-BR" sz="1000" dirty="0" err="1"/>
              <a:t>SessionStorage</a:t>
            </a:r>
            <a:endParaRPr lang="pt-BR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D838A23-AC75-459B-94CE-0775AE57E2FA}"/>
              </a:ext>
            </a:extLst>
          </p:cNvPr>
          <p:cNvCxnSpPr>
            <a:cxnSpLocks/>
          </p:cNvCxnSpPr>
          <p:nvPr/>
        </p:nvCxnSpPr>
        <p:spPr>
          <a:xfrm flipH="1">
            <a:off x="4701681" y="2667699"/>
            <a:ext cx="236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ma imagem contendo placa, laranja, rua, grande&#10;&#10;Descrição gerada automaticamente">
            <a:extLst>
              <a:ext uri="{FF2B5EF4-FFF2-40B4-BE49-F238E27FC236}">
                <a16:creationId xmlns:a16="http://schemas.microsoft.com/office/drawing/2014/main" id="{1FBA9668-1BA9-4DF8-A1F3-3379DC195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21" y="2153453"/>
            <a:ext cx="1018582" cy="101858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FCBD41-7DCC-471A-B3FE-63FE4DC0F9F0}"/>
              </a:ext>
            </a:extLst>
          </p:cNvPr>
          <p:cNvSpPr txBox="1"/>
          <p:nvPr/>
        </p:nvSpPr>
        <p:spPr>
          <a:xfrm>
            <a:off x="6894388" y="3217405"/>
            <a:ext cx="257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Envio do Token no Header do Response.</a:t>
            </a:r>
            <a:endParaRPr lang="pt-BR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pt-BR" sz="1000" dirty="0"/>
          </a:p>
        </p:txBody>
      </p:sp>
      <p:sp>
        <p:nvSpPr>
          <p:cNvPr id="25" name="Cilindro 24">
            <a:extLst>
              <a:ext uri="{FF2B5EF4-FFF2-40B4-BE49-F238E27FC236}">
                <a16:creationId xmlns:a16="http://schemas.microsoft.com/office/drawing/2014/main" id="{DC5B4765-B06C-4F36-8F3B-3E56ACEA6FEB}"/>
              </a:ext>
            </a:extLst>
          </p:cNvPr>
          <p:cNvSpPr/>
          <p:nvPr/>
        </p:nvSpPr>
        <p:spPr>
          <a:xfrm>
            <a:off x="192947" y="2881618"/>
            <a:ext cx="768364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8270A38-BF6C-4FA3-932E-CBD8F452576C}"/>
              </a:ext>
            </a:extLst>
          </p:cNvPr>
          <p:cNvCxnSpPr>
            <a:cxnSpLocks/>
          </p:cNvCxnSpPr>
          <p:nvPr/>
        </p:nvCxnSpPr>
        <p:spPr>
          <a:xfrm flipH="1">
            <a:off x="1129370" y="3338818"/>
            <a:ext cx="1202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73107B-59E9-4EA9-8BBF-9BBBE500CD73}"/>
              </a:ext>
            </a:extLst>
          </p:cNvPr>
          <p:cNvSpPr txBox="1"/>
          <p:nvPr/>
        </p:nvSpPr>
        <p:spPr>
          <a:xfrm>
            <a:off x="5195561" y="27535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request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603C8DA-C0A2-45F0-AEA4-FD7E5D13496A}"/>
              </a:ext>
            </a:extLst>
          </p:cNvPr>
          <p:cNvSpPr txBox="1"/>
          <p:nvPr/>
        </p:nvSpPr>
        <p:spPr>
          <a:xfrm>
            <a:off x="5478642" y="227894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7306271-2D68-404A-9E7F-A3D37DF9E846}"/>
              </a:ext>
            </a:extLst>
          </p:cNvPr>
          <p:cNvSpPr txBox="1"/>
          <p:nvPr/>
        </p:nvSpPr>
        <p:spPr>
          <a:xfrm>
            <a:off x="1294483" y="2969486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D35F53B-5805-4B8F-98C6-8E5ADC61CA52}"/>
              </a:ext>
            </a:extLst>
          </p:cNvPr>
          <p:cNvSpPr txBox="1"/>
          <p:nvPr/>
        </p:nvSpPr>
        <p:spPr>
          <a:xfrm>
            <a:off x="95427" y="2521319"/>
            <a:ext cx="10339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 err="1"/>
              <a:t>SessionStorage</a:t>
            </a:r>
            <a:endParaRPr lang="pt-BR" sz="105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71AA3CF-4F65-4588-BFF8-24EDC7A7D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8" y="3258388"/>
            <a:ext cx="313215" cy="3132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AFF69BAC-14D9-4067-8916-AF81BF00234B}"/>
              </a:ext>
            </a:extLst>
          </p:cNvPr>
          <p:cNvSpPr txBox="1"/>
          <p:nvPr/>
        </p:nvSpPr>
        <p:spPr>
          <a:xfrm>
            <a:off x="356018" y="1957736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2°Etapa</a:t>
            </a:r>
          </a:p>
        </p:txBody>
      </p:sp>
      <p:pic>
        <p:nvPicPr>
          <p:cNvPr id="40" name="Imagem 39" descr="Placa de sinalização de trânsito&#10;&#10;Descrição gerada automaticamente">
            <a:extLst>
              <a:ext uri="{FF2B5EF4-FFF2-40B4-BE49-F238E27FC236}">
                <a16:creationId xmlns:a16="http://schemas.microsoft.com/office/drawing/2014/main" id="{23B13A6E-1E95-4B77-9E28-5754BD7FE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4" y="3550790"/>
            <a:ext cx="1063952" cy="1063952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C9BE0AF-9124-4497-98AC-B8C3B1300D8D}"/>
              </a:ext>
            </a:extLst>
          </p:cNvPr>
          <p:cNvSpPr txBox="1"/>
          <p:nvPr/>
        </p:nvSpPr>
        <p:spPr>
          <a:xfrm>
            <a:off x="2180086" y="3596322"/>
            <a:ext cx="1666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Intereceptor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26294B7-BCAA-4E49-8A8E-EB9C6ACE6EEA}"/>
              </a:ext>
            </a:extLst>
          </p:cNvPr>
          <p:cNvSpPr txBox="1"/>
          <p:nvPr/>
        </p:nvSpPr>
        <p:spPr>
          <a:xfrm>
            <a:off x="2091014" y="4033338"/>
            <a:ext cx="91572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No file </a:t>
            </a:r>
            <a:r>
              <a:rPr lang="pt-BR" sz="1400" dirty="0" err="1"/>
              <a:t>routes</a:t>
            </a:r>
            <a:r>
              <a:rPr lang="pt-BR" sz="1400" dirty="0"/>
              <a:t>/auth.js:</a:t>
            </a:r>
          </a:p>
          <a:p>
            <a:endParaRPr lang="pt-BR" sz="1400" dirty="0"/>
          </a:p>
          <a:p>
            <a:r>
              <a:rPr lang="pt-BR" sz="1400" dirty="0" err="1"/>
              <a:t>app.use</a:t>
            </a:r>
            <a:r>
              <a:rPr lang="pt-BR" sz="1400" dirty="0"/>
              <a:t>('/*', </a:t>
            </a:r>
            <a:r>
              <a:rPr lang="pt-BR" sz="1400" dirty="0" err="1"/>
              <a:t>api.verificaToken</a:t>
            </a:r>
            <a:r>
              <a:rPr lang="pt-BR" sz="1400" dirty="0"/>
              <a:t>);</a:t>
            </a:r>
          </a:p>
          <a:p>
            <a:r>
              <a:rPr lang="pt-BR" sz="1400" dirty="0"/>
              <a:t>-&gt; qualquer Requisição irá ser verificada.</a:t>
            </a:r>
          </a:p>
          <a:p>
            <a:endParaRPr lang="pt-BR" sz="1400" dirty="0"/>
          </a:p>
          <a:p>
            <a:r>
              <a:rPr lang="pt-BR" sz="1400" dirty="0"/>
              <a:t>-&gt; A aplicação front-</a:t>
            </a:r>
            <a:r>
              <a:rPr lang="pt-BR" sz="1400" dirty="0" err="1"/>
              <a:t>end</a:t>
            </a:r>
            <a:r>
              <a:rPr lang="pt-BR" sz="1400" dirty="0"/>
              <a:t> irá  fazer essa validação pelo </a:t>
            </a:r>
            <a:r>
              <a:rPr lang="pt-BR" sz="1400" dirty="0" err="1"/>
              <a:t>Intereceptor</a:t>
            </a:r>
            <a:r>
              <a:rPr lang="pt-BR" sz="1400" dirty="0"/>
              <a:t>.</a:t>
            </a:r>
          </a:p>
          <a:p>
            <a:endParaRPr lang="pt-BR" sz="1400" dirty="0"/>
          </a:p>
          <a:p>
            <a:r>
              <a:rPr lang="pt-BR" sz="1400" dirty="0"/>
              <a:t>No file </a:t>
            </a:r>
            <a:r>
              <a:rPr lang="pt-BR" sz="1400" dirty="0" err="1"/>
              <a:t>api</a:t>
            </a:r>
            <a:r>
              <a:rPr lang="pt-BR" sz="1400" dirty="0"/>
              <a:t>/auth.js:</a:t>
            </a:r>
          </a:p>
          <a:p>
            <a:endParaRPr lang="pt-BR" sz="1400" dirty="0"/>
          </a:p>
          <a:p>
            <a:r>
              <a:rPr lang="pt-BR" sz="1400" dirty="0" err="1"/>
              <a:t>api.verificaToken</a:t>
            </a:r>
            <a:r>
              <a:rPr lang="pt-BR" sz="1400" dirty="0"/>
              <a:t> = </a:t>
            </a:r>
            <a:r>
              <a:rPr lang="pt-BR" sz="1400" dirty="0" err="1"/>
              <a:t>function</a:t>
            </a:r>
            <a:r>
              <a:rPr lang="pt-BR" sz="1400" dirty="0"/>
              <a:t>(</a:t>
            </a:r>
            <a:r>
              <a:rPr lang="pt-BR" sz="1400" dirty="0" err="1"/>
              <a:t>req</a:t>
            </a:r>
            <a:r>
              <a:rPr lang="pt-BR" sz="1400" dirty="0"/>
              <a:t>, res, </a:t>
            </a:r>
            <a:r>
              <a:rPr lang="pt-BR" sz="1400" dirty="0" err="1"/>
              <a:t>next</a:t>
            </a:r>
            <a:r>
              <a:rPr lang="pt-BR" sz="1400" dirty="0"/>
              <a:t>) {</a:t>
            </a:r>
          </a:p>
          <a:p>
            <a:r>
              <a:rPr lang="pt-BR" sz="1400" dirty="0"/>
              <a:t>--&gt; o Next é pois a partir de qualquer </a:t>
            </a:r>
            <a:r>
              <a:rPr lang="pt-BR" sz="1400" dirty="0" err="1"/>
              <a:t>endpoint</a:t>
            </a:r>
            <a:r>
              <a:rPr lang="pt-BR" sz="1400" dirty="0"/>
              <a:t> após ser feito a validação, </a:t>
            </a:r>
          </a:p>
          <a:p>
            <a:r>
              <a:rPr lang="pt-BR" sz="1400" dirty="0"/>
              <a:t>informa ao </a:t>
            </a:r>
            <a:r>
              <a:rPr lang="pt-BR" sz="1400" dirty="0" err="1"/>
              <a:t>express</a:t>
            </a:r>
            <a:r>
              <a:rPr lang="pt-BR" sz="1400" dirty="0"/>
              <a:t> que poderá seguir.</a:t>
            </a:r>
          </a:p>
        </p:txBody>
      </p:sp>
    </p:spTree>
    <p:extLst>
      <p:ext uri="{BB962C8B-B14F-4D97-AF65-F5344CB8AC3E}">
        <p14:creationId xmlns:p14="http://schemas.microsoft.com/office/powerpoint/2010/main" val="207116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1298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Eduardo</dc:creator>
  <cp:lastModifiedBy>Luiz Eduardo</cp:lastModifiedBy>
  <cp:revision>41</cp:revision>
  <dcterms:created xsi:type="dcterms:W3CDTF">2020-08-15T03:57:37Z</dcterms:created>
  <dcterms:modified xsi:type="dcterms:W3CDTF">2020-08-17T00:44:02Z</dcterms:modified>
</cp:coreProperties>
</file>