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4" r:id="rId2"/>
    <p:sldId id="340" r:id="rId3"/>
    <p:sldId id="354" r:id="rId4"/>
    <p:sldId id="355" r:id="rId5"/>
    <p:sldId id="356" r:id="rId6"/>
    <p:sldId id="342" r:id="rId7"/>
    <p:sldId id="341" r:id="rId8"/>
    <p:sldId id="343" r:id="rId9"/>
    <p:sldId id="344" r:id="rId10"/>
    <p:sldId id="345" r:id="rId11"/>
    <p:sldId id="352" r:id="rId12"/>
    <p:sldId id="332" r:id="rId13"/>
    <p:sldId id="333" r:id="rId14"/>
    <p:sldId id="329" r:id="rId15"/>
    <p:sldId id="335" r:id="rId16"/>
    <p:sldId id="336" r:id="rId17"/>
    <p:sldId id="357" r:id="rId18"/>
    <p:sldId id="358" r:id="rId19"/>
    <p:sldId id="360" r:id="rId20"/>
    <p:sldId id="361" r:id="rId21"/>
    <p:sldId id="362" r:id="rId22"/>
    <p:sldId id="363" r:id="rId23"/>
    <p:sldId id="339" r:id="rId24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2EE-3E12-4A1B-A40D-805AA365F80C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A519-4CAE-4F66-90C0-E1C4E37F3E4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240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FEEA-4796-4659-9A1E-09521F5513A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01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69B-B770-4A8D-9AE5-6E7F82FF09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8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A2BF-5A55-4D3B-9735-7DC3AFC40A7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6864D-1D86-4A52-A112-2674ABE2C76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79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0728-51EB-429E-B33F-161BE4E6486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46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21B-7507-4CA0-B89B-4B533DE131C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02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62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44958-8D95-4B96-9504-2137AED387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08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0C30-85BD-4E37-B92F-D8E7E9AAC1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29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F88629-F0B7-4A7A-8DA6-DE678201441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gpdbrasil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altech.com.br/smartphone/e-verdade-que-o-celular-escuta-nossas-conversa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.br/trends/yis/2020/BR/" TargetMode="External"/><Relationship Id="rId2" Type="http://schemas.openxmlformats.org/officeDocument/2006/relationships/hyperlink" Target="https://trends.google.com.br/trends/?geo=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129C1-8AB3-B557-7F08-9C28D3D5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15C7FC-C0C0-7B05-9C41-943A73357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5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4542656" cy="36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51923-850E-47B4-969E-465EC5A1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Geral de Proteção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C5A38-7AE8-4605-9102-71786A8A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https://www.lgpdbrasil.com.br/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4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PROFISSÕES NA ÁREA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DBA (Administrador de Banco de Dados): </a:t>
            </a:r>
            <a:r>
              <a:rPr lang="pt-BR" dirty="0"/>
              <a:t>é o profissional responsável por gerenciar, instalar, configurar, atualizar e monitorar um banco de dados ou sistemas de bancos de dados. Média Salarial: R$ 4.500,00</a:t>
            </a:r>
          </a:p>
          <a:p>
            <a:pPr algn="just"/>
            <a:r>
              <a:rPr lang="pt-BR" b="1" dirty="0"/>
              <a:t>Analista de Business </a:t>
            </a:r>
            <a:r>
              <a:rPr lang="pt-BR" b="1" dirty="0" err="1"/>
              <a:t>Inteligence</a:t>
            </a:r>
            <a:r>
              <a:rPr lang="pt-BR" b="1" dirty="0"/>
              <a:t>  </a:t>
            </a:r>
            <a:r>
              <a:rPr lang="pt-BR" dirty="0"/>
              <a:t>- BI - Inteligência de negócios. O profissional é responsável por fazer uma análise de dados para criar campanhas, estratégias novas de negócio e identificar oportunidades para empresas. Média Salarial: R$ 7.500,00</a:t>
            </a:r>
          </a:p>
          <a:p>
            <a:pPr algn="just"/>
            <a:r>
              <a:rPr lang="pt-BR" b="1" dirty="0"/>
              <a:t>Cientista de Dados: </a:t>
            </a:r>
            <a:r>
              <a:rPr lang="pt-BR" dirty="0"/>
              <a:t>O cientista de dados lida com </a:t>
            </a:r>
            <a:r>
              <a:rPr lang="pt-BR" b="1" dirty="0"/>
              <a:t>big data</a:t>
            </a:r>
            <a:r>
              <a:rPr lang="pt-BR" dirty="0"/>
              <a:t>, uma grande massa de dados, na qual é preciso conhecer as técnicas de </a:t>
            </a:r>
            <a:r>
              <a:rPr lang="pt-BR" b="1" dirty="0"/>
              <a:t>inteligência artificial</a:t>
            </a:r>
            <a:r>
              <a:rPr lang="pt-BR" dirty="0"/>
              <a:t> e </a:t>
            </a:r>
            <a:r>
              <a:rPr lang="pt-BR" b="1" dirty="0"/>
              <a:t>inteligência de negócios</a:t>
            </a:r>
            <a:r>
              <a:rPr lang="pt-BR" dirty="0"/>
              <a:t>. Agrega-se a esses domínios a necessária fluência em </a:t>
            </a:r>
            <a:r>
              <a:rPr lang="pt-BR" b="1" dirty="0"/>
              <a:t>programação</a:t>
            </a:r>
            <a:r>
              <a:rPr lang="pt-BR" dirty="0"/>
              <a:t>, </a:t>
            </a:r>
            <a:r>
              <a:rPr lang="pt-BR" b="1" dirty="0"/>
              <a:t>estatística</a:t>
            </a:r>
            <a:r>
              <a:rPr lang="pt-BR" dirty="0"/>
              <a:t> e </a:t>
            </a:r>
            <a:r>
              <a:rPr lang="pt-BR" b="1" dirty="0"/>
              <a:t>análise de texto</a:t>
            </a:r>
            <a:r>
              <a:rPr lang="pt-BR" dirty="0"/>
              <a:t>. Média Salarial: R$ 12.000,00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4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PROFISSÕES NA ÁREA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Não confundir Analista de BI e Cientista de Dados</a:t>
            </a:r>
          </a:p>
          <a:p>
            <a:pPr algn="ctr"/>
            <a:r>
              <a:rPr lang="pt-BR" dirty="0"/>
              <a:t>Analista de BI (Faz uma análise dos dados em relação ao passado)</a:t>
            </a:r>
          </a:p>
          <a:p>
            <a:pPr algn="ctr"/>
            <a:r>
              <a:rPr lang="pt-BR" dirty="0"/>
              <a:t>Cientista de Dados (Faz uma análise e uma projeção para o futuro)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Tanto o Analista de BI como o Cientista de dados: São profissionais que responsáveis por coletar, gerenciar e transformar em modelos utilizáveis uma grande quantidade de dados não-estruturados, para que seja possível extrair desse conjunto informações relevantes. São profissionais capazes de interpretar e fazer com que os dados se comuniquem entre si e façam que informações múltiplas ganhem valor agregado e possam se tornar produtos valiosos para uma empresa.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56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Segundo: </a:t>
            </a:r>
            <a:r>
              <a:rPr lang="pt-BR" dirty="0" err="1"/>
              <a:t>Elmasri</a:t>
            </a:r>
            <a:r>
              <a:rPr lang="pt-BR" dirty="0"/>
              <a:t> &amp; </a:t>
            </a:r>
            <a:r>
              <a:rPr lang="pt-BR" dirty="0" err="1"/>
              <a:t>Navathe</a:t>
            </a:r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“Um </a:t>
            </a:r>
            <a:r>
              <a:rPr lang="pt-BR" b="1" dirty="0"/>
              <a:t>banco de dados </a:t>
            </a:r>
            <a:r>
              <a:rPr lang="pt-BR" dirty="0"/>
              <a:t>é uma coleção de dados relacionados. Os </a:t>
            </a:r>
            <a:r>
              <a:rPr lang="pt-BR" b="1" dirty="0"/>
              <a:t>Dados </a:t>
            </a:r>
            <a:r>
              <a:rPr lang="pt-BR" dirty="0"/>
              <a:t>são fatos que podem ser gravados e que possuem um significado implícito. Por exemplo, considere nomes, números telefônicos e  endereços de pessoas que você conhece. Esses dados podem ter sido escritos em uma agenda de telefones ou armazenados em um computador, por meio de programas”.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“Um banco de dados representa algum aspecto do mundo real, às vezes chamado de minimundo ou de universo de discurso (</a:t>
            </a:r>
            <a:r>
              <a:rPr lang="pt-BR" dirty="0" err="1"/>
              <a:t>UoD</a:t>
            </a:r>
            <a:r>
              <a:rPr lang="pt-BR" dirty="0"/>
              <a:t> – </a:t>
            </a:r>
            <a:r>
              <a:rPr lang="pt-BR" dirty="0" err="1"/>
              <a:t>Universe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Discourse</a:t>
            </a:r>
            <a:r>
              <a:rPr lang="pt-BR" dirty="0"/>
              <a:t>).”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49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Informação x Conhecimento x Sabedoria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Os </a:t>
            </a:r>
            <a:r>
              <a:rPr lang="pt-BR" sz="2800" b="1" dirty="0"/>
              <a:t>dados</a:t>
            </a:r>
            <a:r>
              <a:rPr lang="pt-BR" sz="2800" dirty="0"/>
              <a:t> são uma parte pequena da informação, que sozinhos não fazem sentido.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Com base nesses dados, é gerado a </a:t>
            </a:r>
            <a:r>
              <a:rPr lang="pt-BR" sz="2800" b="1" dirty="0"/>
              <a:t>informação</a:t>
            </a:r>
            <a:r>
              <a:rPr lang="pt-BR" sz="2800" dirty="0"/>
              <a:t>. São dados agrupados, organizados e lapidados.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Interpretando e aprendendo com as informações geradas, é possível gerar novos </a:t>
            </a:r>
            <a:r>
              <a:rPr lang="pt-BR" sz="2800" b="1" dirty="0"/>
              <a:t>conhecimentos</a:t>
            </a:r>
            <a:r>
              <a:rPr lang="pt-BR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 </a:t>
            </a:r>
            <a:r>
              <a:rPr lang="pt-BR" sz="2800" b="1" dirty="0"/>
              <a:t>sabedoria</a:t>
            </a:r>
            <a:r>
              <a:rPr lang="pt-BR" sz="2800" dirty="0"/>
              <a:t> é o momento da tomada de decisão, com base no conhecimento que gerado, </a:t>
            </a:r>
          </a:p>
        </p:txBody>
      </p:sp>
    </p:spTree>
    <p:extLst>
      <p:ext uri="{BB962C8B-B14F-4D97-AF65-F5344CB8AC3E}">
        <p14:creationId xmlns:p14="http://schemas.microsoft.com/office/powerpoint/2010/main" val="51523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ultado de imagem para dados conhecimento sabedor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993" y="1846263"/>
            <a:ext cx="59424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/>
              <a:t>Dados x Informação x Conhecimento x Sabedoria</a:t>
            </a:r>
          </a:p>
        </p:txBody>
      </p:sp>
    </p:spTree>
    <p:extLst>
      <p:ext uri="{BB962C8B-B14F-4D97-AF65-F5344CB8AC3E}">
        <p14:creationId xmlns:p14="http://schemas.microsoft.com/office/powerpoint/2010/main" val="311394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E0CB0-1A80-4F99-A06D-7D7A55E9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5CCF-6ECB-4CE0-9689-527DA58A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são registros, fatos brutos coletados que não possuem qualquer significado, contexto ou nexo com a realidade.</a:t>
            </a:r>
          </a:p>
          <a:p>
            <a:endParaRPr lang="pt-BR" dirty="0"/>
          </a:p>
          <a:p>
            <a:r>
              <a:rPr lang="pt-BR" dirty="0"/>
              <a:t>Um dado pode ser uma letra, um número, uma palavra, bem como conjuntos de números e vocábulos desorganizados, o qual não transmite nenhuma informação ou conhecimento.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Nota fiscal deve informar valor de 7 tributos embutidos no preço final -  Jornal O Globo">
            <a:extLst>
              <a:ext uri="{FF2B5EF4-FFF2-40B4-BE49-F238E27FC236}">
                <a16:creationId xmlns:a16="http://schemas.microsoft.com/office/drawing/2014/main" id="{D5952370-963E-497F-AA07-0F5B8592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3506127" cy="21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98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4B5C-7068-44A1-81F8-0EBABF4B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FA53-BA32-4CC1-98C8-9D2F72A4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os dados são estruturados, organizados, processados, contextualizados ou interpretados, há a geração de informação.</a:t>
            </a:r>
          </a:p>
          <a:p>
            <a:r>
              <a:rPr lang="pt-BR" dirty="0"/>
              <a:t>Assim, quando um ou um conjunto de dados são tratados, de modo a transmitir uma mensagem dentro de um contexto real, temos as informações, as quais são providas de propósito, significado e relevância, podendo ser utilizadas pelo ser humano durante a tomada de decisão, por meio da sua compreensão e análise.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02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DC4B8-32E6-4919-8539-62F78795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333333"/>
                </a:solidFill>
                <a:effectLst/>
                <a:latin typeface="avenir-heavy"/>
              </a:rPr>
              <a:t>Conhecimento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BBBCA-DDB6-4A4C-B1C5-FD713CB8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conhecimento é gerado através da habilidade em analisar as informações encontradas. Em outras palavras, o conhecimento acontece quando as informações são integradas e processadas, sendo que, através da análise do todo, podem ser encontradas determinadas conclusões.</a:t>
            </a:r>
          </a:p>
          <a:p>
            <a:r>
              <a:rPr lang="pt-BR" dirty="0"/>
              <a:t>Por exemplo, qual a conclusão que pode ser tirada através da análise das informações presentes na tabela anterior?</a:t>
            </a:r>
          </a:p>
        </p:txBody>
      </p:sp>
    </p:spTree>
    <p:extLst>
      <p:ext uri="{BB962C8B-B14F-4D97-AF65-F5344CB8AC3E}">
        <p14:creationId xmlns:p14="http://schemas.microsoft.com/office/powerpoint/2010/main" val="40887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Internet em 1 minuto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040" y="1848484"/>
            <a:ext cx="4022725" cy="4022725"/>
          </a:xfrm>
          <a:prstGeom prst="rect">
            <a:avLst/>
          </a:prstGeom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1D06A1B5-3DAF-459F-93DA-DAC2A0B27F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5"/>
          <a:stretch/>
        </p:blipFill>
        <p:spPr>
          <a:xfrm>
            <a:off x="809658" y="1846262"/>
            <a:ext cx="354640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BB44C-154E-498B-AA37-8B987FDC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Sabedoria ou Inteligência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5AF51-6052-4CD5-A8A0-69961C33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inteligência é a aplicação do conhecimento, ou seja, quais ações podem ser tomadas através do conhecimento que foi adquirido.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7A37-098D-AB29-7DD9-07DD6E21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Ano: 2020</a:t>
            </a:r>
            <a:br>
              <a:rPr lang="pt-BR" sz="2400" dirty="0"/>
            </a:br>
            <a:r>
              <a:rPr lang="pt-BR" sz="2400" dirty="0"/>
              <a:t>Banca: GS ASSESSORIA E CONSULTORIA - GS</a:t>
            </a:r>
            <a:br>
              <a:rPr lang="pt-BR" sz="2400" dirty="0"/>
            </a:br>
            <a:r>
              <a:rPr lang="pt-BR" sz="2400" dirty="0"/>
              <a:t>Prova: GS - Prefeitura de Abelardo Luz - Educador Social - 2020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B5BAE-8441-2C2D-BBBB-25B7CA33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internet permite a conexão de pessoas, o compartilhamento de documentos e muitas outras funções. Auxilia na busca de conhecimento e no desenvolvimento de diversas práticas. A denominação de um conjunto de dados devidamente ordenados e organizados de forma a terem significado é: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Processamento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Pesquisa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Memória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Informação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94411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671C-73DD-95E3-F583-4DD16EDB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Ano: 2022</a:t>
            </a:r>
            <a:br>
              <a:rPr lang="pt-BR" sz="2000" dirty="0"/>
            </a:br>
            <a:r>
              <a:rPr lang="pt-BR" sz="2000" dirty="0"/>
              <a:t>Banca: Associação dos Municípios do Extremo Oeste de Santa Catarina - AMEOSC</a:t>
            </a:r>
            <a:br>
              <a:rPr lang="pt-BR" sz="2000" dirty="0"/>
            </a:br>
            <a:r>
              <a:rPr lang="pt-BR" sz="2000" dirty="0"/>
              <a:t>Prova: AMEOSC - Prefeitura - Professor de Educação Básica - Área: Informática - 2022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C6478-37D0-7C49-6BE9-1394FB35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Um banco de dados é uma ferramenta para a coleta e a organização de informações. Ele pode armazenar informações sobre pessoas, produtos, pedidos ou qualquer outra coisa.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( I )Dado. 	( II )Informação. 	( III )Banco de dados.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Enumere as lacunas abaixo de acordo com os tópicos acima do Banco de Dados.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(__)Coleção de dados interrelacionados e persistentes que representa um subconjunto dos fatos presentes em um domínio de aplicação (universo de discurso).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(__)Fato útil que pode ser extraído direta ou indiretamente a partir dos dados, exemplos: endereço de entrega, idade.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(__)Fato do mundo real que está registrado, exemplos: endereço, data.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Marque a alternativa CORRETA que corresponde a sequência de cima para baixo das lacunas acima.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400" dirty="0"/>
              <a:t>I, II, III.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400" dirty="0"/>
              <a:t>II, III, 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400" dirty="0"/>
              <a:t>I, III, II.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400" dirty="0"/>
              <a:t>III, II, I.</a:t>
            </a:r>
          </a:p>
        </p:txBody>
      </p:sp>
    </p:spTree>
    <p:extLst>
      <p:ext uri="{BB962C8B-B14F-4D97-AF65-F5344CB8AC3E}">
        <p14:creationId xmlns:p14="http://schemas.microsoft.com/office/powerpoint/2010/main" val="254059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, Ramez; </a:t>
            </a:r>
            <a:r>
              <a:rPr lang="pt-BR" dirty="0" err="1"/>
              <a:t>Navathe</a:t>
            </a:r>
            <a:r>
              <a:rPr lang="pt-BR" dirty="0"/>
              <a:t>, </a:t>
            </a:r>
            <a:r>
              <a:rPr lang="pt-BR" dirty="0" err="1"/>
              <a:t>Shamkant</a:t>
            </a:r>
            <a:r>
              <a:rPr lang="pt-BR" dirty="0"/>
              <a:t> B. (2005) Sistemas de Bancos de Dados. </a:t>
            </a:r>
            <a:r>
              <a:rPr lang="pt-BR" dirty="0" err="1"/>
              <a:t>Addison</a:t>
            </a:r>
            <a:r>
              <a:rPr lang="pt-BR" dirty="0"/>
              <a:t>-Wesley, 4a. edição em português.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2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2C10-0349-4623-B0D3-483AF6A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Analistas afirmam que a produção de dados dobra a cada dois anos</a:t>
            </a:r>
            <a:br>
              <a:rPr lang="pt-BR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r>
              <a:rPr lang="pt-BR" sz="40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Analistas afirmam que a produção de dados dobra a cada dois anos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6675C-3435-4DAC-9EA6-AEC6759C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que fazemos no nosso dia a dia como tomar banho, mandar e-mails, fazer ligações entre outras atividades geram certa quantidade de dados no mundo digital.</a:t>
            </a:r>
          </a:p>
          <a:p>
            <a:endParaRPr lang="pt-BR" dirty="0"/>
          </a:p>
          <a:p>
            <a:r>
              <a:rPr lang="pt-BR" dirty="0"/>
              <a:t>Além dos humanos, máquinas que coletam dados geográficos, bancários, climáticos e de produção são as principais responsáveis pela grande produção de informação diária.</a:t>
            </a:r>
          </a:p>
        </p:txBody>
      </p:sp>
    </p:spTree>
    <p:extLst>
      <p:ext uri="{BB962C8B-B14F-4D97-AF65-F5344CB8AC3E}">
        <p14:creationId xmlns:p14="http://schemas.microsoft.com/office/powerpoint/2010/main" val="7070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69B110-E7F9-489E-9C41-17DA081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737361"/>
            <a:ext cx="7943850" cy="2381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A99717-4684-4975-A0AA-9D83E501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Anúncios de propagandas na web após pesquisas no google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CF540-786B-41D6-9F37-703801A7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FFF647-968F-4F37-B202-52863950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21194"/>
            <a:ext cx="1228725" cy="2247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984C34C-7E5C-4D4F-9978-CBDECE95FC47}"/>
              </a:ext>
            </a:extLst>
          </p:cNvPr>
          <p:cNvSpPr txBox="1"/>
          <p:nvPr/>
        </p:nvSpPr>
        <p:spPr>
          <a:xfrm>
            <a:off x="5724128" y="4869160"/>
            <a:ext cx="1413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Pouco tempo depois...</a:t>
            </a:r>
          </a:p>
        </p:txBody>
      </p:sp>
    </p:spTree>
    <p:extLst>
      <p:ext uri="{BB962C8B-B14F-4D97-AF65-F5344CB8AC3E}">
        <p14:creationId xmlns:p14="http://schemas.microsoft.com/office/powerpoint/2010/main" val="28090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28987-0A2D-477C-A686-27CFA285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Celular escuta nossas conversas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2CC89-D0AA-42E8-9FE2-0CC0FAC9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https://canaltech.com.br/smartphone/e-verdade-que-o-celular-escuta-nossas-conversas/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73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dilema das redes sociais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“Se você não paga por um produto, você é o produto”. </a:t>
            </a:r>
          </a:p>
        </p:txBody>
      </p:sp>
    </p:spTree>
    <p:extLst>
      <p:ext uri="{BB962C8B-B14F-4D97-AF65-F5344CB8AC3E}">
        <p14:creationId xmlns:p14="http://schemas.microsoft.com/office/powerpoint/2010/main" val="2226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 do </a:t>
            </a:r>
            <a:r>
              <a:rPr lang="pt-BR" dirty="0" err="1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https://trends.google.com.br/trends/?geo=BR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https://trends.google.com.br/trends/yis/2020/BR/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73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</a:t>
            </a:r>
            <a:r>
              <a:rPr lang="pt-BR" dirty="0" err="1"/>
              <a:t>google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92" y="2132856"/>
            <a:ext cx="8820472" cy="33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maps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346" y="1846263"/>
            <a:ext cx="43077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1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1343</TotalTime>
  <Words>1173</Words>
  <Application>Microsoft Office PowerPoint</Application>
  <PresentationFormat>Apresentação na tela 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avenir-heavy</vt:lpstr>
      <vt:lpstr>Calibri</vt:lpstr>
      <vt:lpstr>Calibri Light</vt:lpstr>
      <vt:lpstr>Open Sans</vt:lpstr>
      <vt:lpstr>Wingdings</vt:lpstr>
      <vt:lpstr>Retrospectiva</vt:lpstr>
      <vt:lpstr>Banco de Dados</vt:lpstr>
      <vt:lpstr>A Internet em 1 minuto</vt:lpstr>
      <vt:lpstr>Analistas afirmam que a produção de dados dobra a cada dois anos Analistas afirmam que a produção de dados dobra a cada dois anos</vt:lpstr>
      <vt:lpstr>Anúncios de propagandas na web após pesquisas no google</vt:lpstr>
      <vt:lpstr>O Celular escuta nossas conversas</vt:lpstr>
      <vt:lpstr>Documentário</vt:lpstr>
      <vt:lpstr>Curiosidades do google</vt:lpstr>
      <vt:lpstr>Agenda da google</vt:lpstr>
      <vt:lpstr>Google maps</vt:lpstr>
      <vt:lpstr>Google maps</vt:lpstr>
      <vt:lpstr>Lei Geral de Proteção dos Dados</vt:lpstr>
      <vt:lpstr>PROFISSÕES NA ÁREA DE BANCO DE DADOS</vt:lpstr>
      <vt:lpstr>PROFISSÕES NA ÁREA DE BANCO DE DADOS</vt:lpstr>
      <vt:lpstr>O que é um Banco de Dados</vt:lpstr>
      <vt:lpstr>Dados x Informação x Conhecimento x Sabedoria</vt:lpstr>
      <vt:lpstr>Apresentação do PowerPoint</vt:lpstr>
      <vt:lpstr>Dados</vt:lpstr>
      <vt:lpstr>Informação</vt:lpstr>
      <vt:lpstr>Conhecimento</vt:lpstr>
      <vt:lpstr>Sabedoria ou Inteligência</vt:lpstr>
      <vt:lpstr>Ano: 2020 Banca: GS ASSESSORIA E CONSULTORIA - GS Prova: GS - Prefeitura de Abelardo Luz - Educador Social - 2020</vt:lpstr>
      <vt:lpstr>Ano: 2022 Banca: Associação dos Municípios do Extremo Oeste de Santa Catarina - AMEOSC Prova: AMEOSC - Prefeitura - Professor de Educação Básica - Área: Informática - 2022</vt:lpstr>
      <vt:lpstr>Referências: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Joseneuza Julita Pimenta de Aguiar</cp:lastModifiedBy>
  <cp:revision>156</cp:revision>
  <dcterms:created xsi:type="dcterms:W3CDTF">2011-08-22T20:41:13Z</dcterms:created>
  <dcterms:modified xsi:type="dcterms:W3CDTF">2023-08-09T16:15:10Z</dcterms:modified>
</cp:coreProperties>
</file>