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406" r:id="rId2"/>
    <p:sldId id="417" r:id="rId3"/>
    <p:sldId id="407" r:id="rId4"/>
    <p:sldId id="412" r:id="rId5"/>
    <p:sldId id="409" r:id="rId6"/>
    <p:sldId id="408" r:id="rId7"/>
    <p:sldId id="410" r:id="rId8"/>
    <p:sldId id="413" r:id="rId9"/>
    <p:sldId id="414" r:id="rId10"/>
    <p:sldId id="418" r:id="rId11"/>
    <p:sldId id="360" r:id="rId12"/>
    <p:sldId id="415" r:id="rId13"/>
    <p:sldId id="405" r:id="rId14"/>
    <p:sldId id="416" r:id="rId15"/>
    <p:sldId id="419" r:id="rId16"/>
    <p:sldId id="420" r:id="rId17"/>
    <p:sldId id="421" r:id="rId18"/>
    <p:sldId id="376" r:id="rId19"/>
    <p:sldId id="422" r:id="rId20"/>
    <p:sldId id="423" r:id="rId21"/>
    <p:sldId id="424" r:id="rId22"/>
    <p:sldId id="377" r:id="rId23"/>
    <p:sldId id="378" r:id="rId24"/>
    <p:sldId id="379" r:id="rId25"/>
    <p:sldId id="426" r:id="rId26"/>
    <p:sldId id="425" r:id="rId27"/>
    <p:sldId id="375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7" r:id="rId38"/>
    <p:sldId id="398" r:id="rId39"/>
    <p:sldId id="399" r:id="rId40"/>
    <p:sldId id="403" r:id="rId41"/>
    <p:sldId id="381" r:id="rId42"/>
    <p:sldId id="382" r:id="rId43"/>
    <p:sldId id="383" r:id="rId44"/>
    <p:sldId id="384" r:id="rId45"/>
    <p:sldId id="380" r:id="rId46"/>
    <p:sldId id="432" r:id="rId47"/>
    <p:sldId id="428" r:id="rId48"/>
    <p:sldId id="433" r:id="rId49"/>
    <p:sldId id="429" r:id="rId50"/>
    <p:sldId id="430" r:id="rId51"/>
    <p:sldId id="431" r:id="rId52"/>
    <p:sldId id="441" r:id="rId53"/>
    <p:sldId id="436" r:id="rId54"/>
    <p:sldId id="437" r:id="rId55"/>
    <p:sldId id="438" r:id="rId56"/>
    <p:sldId id="434" r:id="rId57"/>
    <p:sldId id="435" r:id="rId58"/>
    <p:sldId id="440" r:id="rId59"/>
    <p:sldId id="439" r:id="rId60"/>
    <p:sldId id="447" r:id="rId61"/>
    <p:sldId id="444" r:id="rId62"/>
    <p:sldId id="443" r:id="rId63"/>
    <p:sldId id="442" r:id="rId64"/>
    <p:sldId id="445" r:id="rId65"/>
    <p:sldId id="446" r:id="rId66"/>
  </p:sldIdLst>
  <p:sldSz cx="9144000" cy="6858000" type="screen4x3"/>
  <p:notesSz cx="6858000" cy="9686925"/>
  <p:defaultTextStyle>
    <a:defPPr>
      <a:defRPr lang="pt-BR"/>
    </a:defPPr>
    <a:lvl1pPr algn="ctr" rtl="0" fontAlgn="base">
      <a:spcBef>
        <a:spcPct val="50000"/>
      </a:spcBef>
      <a:spcAft>
        <a:spcPct val="0"/>
      </a:spcAft>
      <a:defRPr kern="1200">
        <a:solidFill>
          <a:srgbClr val="000066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000066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000066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000066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000066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rgbClr val="000066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rgbClr val="000066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rgbClr val="000066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rgbClr val="000066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6600"/>
    <a:srgbClr val="CCFF99"/>
    <a:srgbClr val="FFFF99"/>
    <a:srgbClr val="FFFF66"/>
    <a:srgbClr val="FFCC66"/>
    <a:srgbClr val="FF9900"/>
    <a:srgbClr val="FFFFCC"/>
    <a:srgbClr val="8000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1582" autoAdjust="0"/>
  </p:normalViewPr>
  <p:slideViewPr>
    <p:cSldViewPr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pt-BR"/>
              <a:t>Introdução à Lógica Matemática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B4BFD9-345A-418C-9F73-BFFC722E5005}" type="datetimeFigureOut">
              <a:rPr lang="pt-BR" smtClean="0"/>
              <a:t>29/08/2023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20115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pt-BR"/>
              <a:t>Professor Marcelo Eustáquio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9201150"/>
            <a:ext cx="2971800" cy="4857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36A22-3E3B-4825-9A9F-D5B7BAA4E5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080240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pt-BR"/>
              <a:t>Introdução à Lógica Matemática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9650" y="727075"/>
            <a:ext cx="4841875" cy="3632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00575"/>
            <a:ext cx="5486400" cy="435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011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pt-BR"/>
              <a:t>Professor Marcelo Eustáquio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201150"/>
            <a:ext cx="29718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6D17C262-F895-43E0-8DBF-4D4E1DCF2A1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016536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1" descr="fundo_PPT_02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-6350"/>
            <a:ext cx="9144000" cy="6864350"/>
          </a:xfrm>
          <a:prstGeom prst="rect">
            <a:avLst/>
          </a:prstGeom>
          <a:gradFill rotWithShape="1">
            <a:gsLst>
              <a:gs pos="0">
                <a:srgbClr val="0000FF"/>
              </a:gs>
              <a:gs pos="100000">
                <a:schemeClr val="tx2"/>
              </a:gs>
            </a:gsLst>
            <a:lin ang="54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83" r:id="rId1"/>
    <p:sldLayoutId id="2147483973" r:id="rId2"/>
    <p:sldLayoutId id="2147483974" r:id="rId3"/>
    <p:sldLayoutId id="2147483975" r:id="rId4"/>
    <p:sldLayoutId id="2147483976" r:id="rId5"/>
    <p:sldLayoutId id="2147483977" r:id="rId6"/>
    <p:sldLayoutId id="2147483978" r:id="rId7"/>
    <p:sldLayoutId id="2147483979" r:id="rId8"/>
    <p:sldLayoutId id="2147483980" r:id="rId9"/>
    <p:sldLayoutId id="2147483981" r:id="rId10"/>
    <p:sldLayoutId id="21474839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Matéria: Lógica 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50377" y="2708920"/>
            <a:ext cx="7810055" cy="1656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72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AULA 01</a:t>
            </a:r>
          </a:p>
          <a:p>
            <a:pPr marL="0" indent="0">
              <a:buFontTx/>
              <a:buNone/>
            </a:pPr>
            <a:endParaRPr lang="pt-BR" alt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020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Matéria: Lógica 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50377" y="2708920"/>
            <a:ext cx="7810055" cy="1656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72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AULA 02</a:t>
            </a:r>
          </a:p>
          <a:p>
            <a:pPr marL="0" indent="0">
              <a:buFontTx/>
              <a:buNone/>
            </a:pPr>
            <a:endParaRPr lang="pt-BR" alt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4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457200" y="3536363"/>
            <a:ext cx="7499176" cy="5743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800" b="1" kern="0" dirty="0" err="1">
                <a:solidFill>
                  <a:srgbClr val="C00000"/>
                </a:solidFill>
                <a:latin typeface="Calibri" panose="020F0502020204030204" pitchFamily="34" charset="0"/>
              </a:rPr>
              <a:t>Exemplos</a:t>
            </a:r>
            <a:r>
              <a:rPr lang="en-US" altLang="pt-BR" sz="2800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37" name="Espaço Reservado para Conteúdo 2"/>
          <p:cNvSpPr txBox="1">
            <a:spLocks/>
          </p:cNvSpPr>
          <p:nvPr/>
        </p:nvSpPr>
        <p:spPr>
          <a:xfrm>
            <a:off x="446066" y="1697033"/>
            <a:ext cx="8507288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kern="0" dirty="0">
                <a:latin typeface="Calibri" panose="020F0502020204030204" pitchFamily="34" charset="0"/>
              </a:rPr>
              <a:t>Uma proposição é um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conjunto</a:t>
            </a:r>
            <a:r>
              <a:rPr lang="en-US" altLang="pt-BR" sz="2400" kern="0" dirty="0">
                <a:latin typeface="Calibri" panose="020F0502020204030204" pitchFamily="34" charset="0"/>
              </a:rPr>
              <a:t> de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palavras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ou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símbolos</a:t>
            </a:r>
            <a:r>
              <a:rPr lang="en-US" altLang="pt-BR" sz="2400" kern="0" dirty="0">
                <a:latin typeface="Calibri" panose="020F0502020204030204" pitchFamily="34" charset="0"/>
              </a:rPr>
              <a:t>  que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exprimem</a:t>
            </a:r>
            <a:r>
              <a:rPr lang="en-US" altLang="pt-BR" sz="2400" kern="0" dirty="0">
                <a:latin typeface="Calibri" panose="020F0502020204030204" pitchFamily="34" charset="0"/>
              </a:rPr>
              <a:t> um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pensamento</a:t>
            </a:r>
            <a:r>
              <a:rPr lang="en-US" altLang="pt-BR" sz="2400" kern="0" dirty="0">
                <a:latin typeface="Calibri" panose="020F0502020204030204" pitchFamily="34" charset="0"/>
              </a:rPr>
              <a:t> de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sentido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completo</a:t>
            </a:r>
            <a:r>
              <a:rPr lang="en-US" altLang="pt-BR" sz="2400" kern="0" dirty="0">
                <a:latin typeface="Calibri" panose="020F0502020204030204" pitchFamily="34" charset="0"/>
              </a:rPr>
              <a:t>. 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505834" y="4326711"/>
            <a:ext cx="7738574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(a) </a:t>
            </a:r>
            <a:r>
              <a:rPr lang="en-US" altLang="pt-BR" sz="2400" kern="0" dirty="0">
                <a:latin typeface="Calibri" panose="020F0502020204030204" pitchFamily="34" charset="0"/>
              </a:rPr>
              <a:t>A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lua</a:t>
            </a:r>
            <a:r>
              <a:rPr lang="en-US" altLang="pt-BR" sz="2400" kern="0" dirty="0">
                <a:latin typeface="Calibri" panose="020F0502020204030204" pitchFamily="34" charset="0"/>
              </a:rPr>
              <a:t> é um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satélite</a:t>
            </a:r>
            <a:r>
              <a:rPr lang="en-US" altLang="pt-BR" sz="2400" kern="0" dirty="0">
                <a:latin typeface="Calibri" panose="020F0502020204030204" pitchFamily="34" charset="0"/>
              </a:rPr>
              <a:t> da Terra. (  )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95680" y="4670829"/>
            <a:ext cx="7738574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(b) </a:t>
            </a:r>
            <a:r>
              <a:rPr lang="en-US" altLang="pt-BR" sz="2400" kern="0" dirty="0">
                <a:latin typeface="Calibri" panose="020F0502020204030204" pitchFamily="34" charset="0"/>
              </a:rPr>
              <a:t>Recife é a capital do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Ceará</a:t>
            </a:r>
            <a:r>
              <a:rPr lang="en-US" altLang="pt-BR" sz="2400" kern="0" dirty="0">
                <a:latin typeface="Calibri" panose="020F0502020204030204" pitchFamily="34" charset="0"/>
              </a:rPr>
              <a:t>. (  )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497348" y="5015133"/>
            <a:ext cx="7738574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(c)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Hoje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sairemos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após</a:t>
            </a:r>
            <a:r>
              <a:rPr lang="en-US" altLang="pt-BR" sz="2400" kern="0" dirty="0">
                <a:latin typeface="Calibri" panose="020F0502020204030204" pitchFamily="34" charset="0"/>
              </a:rPr>
              <a:t> o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intervalo</a:t>
            </a:r>
            <a:r>
              <a:rPr lang="en-US" altLang="pt-BR" sz="2400" kern="0" dirty="0">
                <a:latin typeface="Calibri" panose="020F0502020204030204" pitchFamily="34" charset="0"/>
              </a:rPr>
              <a:t>. (  )</a:t>
            </a:r>
          </a:p>
        </p:txBody>
      </p:sp>
      <p:sp>
        <p:nvSpPr>
          <p:cNvPr id="11" name="Título 1"/>
          <p:cNvSpPr txBox="1">
            <a:spLocks/>
          </p:cNvSpPr>
          <p:nvPr/>
        </p:nvSpPr>
        <p:spPr>
          <a:xfrm>
            <a:off x="457200" y="491410"/>
            <a:ext cx="8229600" cy="92622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b="1" ker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  <a:endParaRPr lang="pt-BR" b="1" kern="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446066" y="2584244"/>
            <a:ext cx="8507288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kern="0" dirty="0">
                <a:latin typeface="Calibri" panose="020F0502020204030204" pitchFamily="34" charset="0"/>
              </a:rPr>
              <a:t>É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uma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sentença</a:t>
            </a:r>
            <a:r>
              <a:rPr lang="en-US" altLang="pt-BR" sz="2400" kern="0" dirty="0">
                <a:latin typeface="Calibri" panose="020F0502020204030204" pitchFamily="34" charset="0"/>
              </a:rPr>
              <a:t> declarative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onde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pode</a:t>
            </a:r>
            <a:r>
              <a:rPr lang="en-US" altLang="pt-BR" sz="2400" kern="0" dirty="0">
                <a:latin typeface="Calibri" panose="020F0502020204030204" pitchFamily="34" charset="0"/>
              </a:rPr>
              <a:t>-se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atribuir</a:t>
            </a:r>
            <a:r>
              <a:rPr lang="en-US" altLang="pt-BR" sz="2400" kern="0" dirty="0">
                <a:latin typeface="Calibri" panose="020F0502020204030204" pitchFamily="34" charset="0"/>
              </a:rPr>
              <a:t> a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ela</a:t>
            </a:r>
            <a:r>
              <a:rPr lang="en-US" altLang="pt-BR" sz="2400" kern="0" dirty="0">
                <a:latin typeface="Calibri" panose="020F0502020204030204" pitchFamily="34" charset="0"/>
              </a:rPr>
              <a:t> um valor </a:t>
            </a:r>
            <a:r>
              <a:rPr lang="en-US" altLang="pt-BR" sz="2400" kern="0" dirty="0" err="1" smtClean="0">
                <a:latin typeface="Calibri" panose="020F0502020204030204" pitchFamily="34" charset="0"/>
              </a:rPr>
              <a:t>lógico</a:t>
            </a:r>
            <a:r>
              <a:rPr lang="en-US" altLang="pt-BR" sz="2400" kern="0" dirty="0" smtClean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verdadeiro</a:t>
            </a:r>
            <a:r>
              <a:rPr lang="en-US" altLang="pt-BR" sz="2400" kern="0" dirty="0">
                <a:latin typeface="Calibri" panose="020F0502020204030204" pitchFamily="34" charset="0"/>
              </a:rPr>
              <a:t> (V)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ou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Falso</a:t>
            </a:r>
            <a:r>
              <a:rPr lang="en-US" altLang="pt-BR" sz="2400" kern="0" dirty="0">
                <a:latin typeface="Calibri" panose="020F0502020204030204" pitchFamily="34" charset="0"/>
              </a:rPr>
              <a:t> (F). </a:t>
            </a:r>
          </a:p>
        </p:txBody>
      </p:sp>
    </p:spTree>
    <p:extLst>
      <p:ext uri="{BB962C8B-B14F-4D97-AF65-F5344CB8AC3E}">
        <p14:creationId xmlns:p14="http://schemas.microsoft.com/office/powerpoint/2010/main" val="4215386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484784"/>
            <a:ext cx="8507288" cy="1656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Princípios:</a:t>
            </a:r>
          </a:p>
          <a:p>
            <a:pPr marL="0" indent="0">
              <a:buFontTx/>
              <a:buNone/>
            </a:pPr>
            <a:endParaRPr lang="pt-BR" alt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Espaço Reservado para Conteúdo 2"/>
          <p:cNvSpPr txBox="1">
            <a:spLocks/>
          </p:cNvSpPr>
          <p:nvPr/>
        </p:nvSpPr>
        <p:spPr>
          <a:xfrm>
            <a:off x="457200" y="2206605"/>
            <a:ext cx="8507288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 err="1">
                <a:solidFill>
                  <a:schemeClr val="accent2"/>
                </a:solidFill>
                <a:latin typeface="Calibri" panose="020F0502020204030204" pitchFamily="34" charset="0"/>
              </a:rPr>
              <a:t>Princípio</a:t>
            </a:r>
            <a:r>
              <a:rPr lang="en-US" altLang="pt-BR" sz="2400" b="1" kern="0" dirty="0">
                <a:solidFill>
                  <a:schemeClr val="accent2"/>
                </a:solidFill>
                <a:latin typeface="Calibri" panose="020F0502020204030204" pitchFamily="34" charset="0"/>
              </a:rPr>
              <a:t> da </a:t>
            </a:r>
            <a:r>
              <a:rPr lang="en-US" altLang="pt-BR" sz="2400" b="1" kern="0" dirty="0" err="1">
                <a:solidFill>
                  <a:schemeClr val="accent2"/>
                </a:solidFill>
                <a:latin typeface="Calibri" panose="020F0502020204030204" pitchFamily="34" charset="0"/>
              </a:rPr>
              <a:t>Identidade</a:t>
            </a:r>
            <a:r>
              <a:rPr lang="en-US" altLang="pt-BR" sz="2400" kern="0" dirty="0">
                <a:latin typeface="Calibri" panose="020F0502020204030204" pitchFamily="34" charset="0"/>
              </a:rPr>
              <a:t>: Uma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proposição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verdadeira</a:t>
            </a:r>
            <a:r>
              <a:rPr lang="en-US" altLang="pt-BR" sz="2400" kern="0" dirty="0">
                <a:latin typeface="Calibri" panose="020F0502020204030204" pitchFamily="34" charset="0"/>
              </a:rPr>
              <a:t> é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sempre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verdadeira</a:t>
            </a:r>
            <a:r>
              <a:rPr lang="en-US" altLang="pt-BR" sz="2400" kern="0" dirty="0">
                <a:latin typeface="Calibri" panose="020F0502020204030204" pitchFamily="34" charset="0"/>
              </a:rPr>
              <a:t> e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uma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proposição</a:t>
            </a:r>
            <a:r>
              <a:rPr lang="en-US" altLang="pt-BR" sz="2400" kern="0" dirty="0">
                <a:latin typeface="Calibri" panose="020F0502020204030204" pitchFamily="34" charset="0"/>
              </a:rPr>
              <a:t> falsa é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sempre</a:t>
            </a:r>
            <a:r>
              <a:rPr lang="en-US" altLang="pt-BR" sz="2400" kern="0" dirty="0">
                <a:latin typeface="Calibri" panose="020F0502020204030204" pitchFamily="34" charset="0"/>
              </a:rPr>
              <a:t> falsa.</a:t>
            </a:r>
          </a:p>
          <a:p>
            <a:pPr marL="0" indent="0" algn="just" eaLnBrk="1" hangingPunct="1">
              <a:buNone/>
            </a:pPr>
            <a:endParaRPr lang="en-US" altLang="pt-BR" sz="2400" kern="0" dirty="0"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57200" y="3485086"/>
            <a:ext cx="8507288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 err="1">
                <a:solidFill>
                  <a:schemeClr val="accent2"/>
                </a:solidFill>
                <a:latin typeface="Calibri" panose="020F0502020204030204" pitchFamily="34" charset="0"/>
              </a:rPr>
              <a:t>Princípio</a:t>
            </a:r>
            <a:r>
              <a:rPr lang="en-US" altLang="pt-BR" sz="2400" b="1" kern="0" dirty="0">
                <a:solidFill>
                  <a:schemeClr val="accent2"/>
                </a:solidFill>
                <a:latin typeface="Calibri" panose="020F0502020204030204" pitchFamily="34" charset="0"/>
              </a:rPr>
              <a:t> da </a:t>
            </a:r>
            <a:r>
              <a:rPr lang="en-US" altLang="pt-BR" sz="2400" b="1" kern="0" dirty="0" err="1">
                <a:solidFill>
                  <a:schemeClr val="accent2"/>
                </a:solidFill>
                <a:latin typeface="Calibri" panose="020F0502020204030204" pitchFamily="34" charset="0"/>
              </a:rPr>
              <a:t>não-contradição</a:t>
            </a:r>
            <a:r>
              <a:rPr lang="en-US" altLang="pt-BR" sz="2400" kern="0" dirty="0">
                <a:latin typeface="Calibri" panose="020F0502020204030204" pitchFamily="34" charset="0"/>
              </a:rPr>
              <a:t>: Uma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proposição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não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pode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ser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verdadeira</a:t>
            </a:r>
            <a:r>
              <a:rPr lang="en-US" altLang="pt-BR" sz="2400" kern="0" dirty="0">
                <a:latin typeface="Calibri" panose="020F0502020204030204" pitchFamily="34" charset="0"/>
              </a:rPr>
              <a:t> e falsa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simultaneamente</a:t>
            </a:r>
            <a:r>
              <a:rPr lang="en-US" altLang="pt-BR" sz="2400" kern="0" dirty="0">
                <a:latin typeface="Calibri" panose="020F0502020204030204" pitchFamily="34" charset="0"/>
              </a:rPr>
              <a:t>.</a:t>
            </a:r>
          </a:p>
          <a:p>
            <a:pPr marL="0" indent="0" algn="just" eaLnBrk="1" hangingPunct="1">
              <a:buNone/>
            </a:pPr>
            <a:endParaRPr lang="en-US" altLang="pt-BR" sz="2400" kern="0" dirty="0"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467544" y="4637214"/>
            <a:ext cx="8507288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 err="1">
                <a:solidFill>
                  <a:schemeClr val="accent2"/>
                </a:solidFill>
                <a:latin typeface="Calibri" panose="020F0502020204030204" pitchFamily="34" charset="0"/>
              </a:rPr>
              <a:t>Princípio</a:t>
            </a:r>
            <a:r>
              <a:rPr lang="en-US" altLang="pt-BR" sz="2400" b="1" kern="0" dirty="0">
                <a:solidFill>
                  <a:schemeClr val="accent2"/>
                </a:solidFill>
                <a:latin typeface="Calibri" panose="020F0502020204030204" pitchFamily="34" charset="0"/>
              </a:rPr>
              <a:t> do </a:t>
            </a:r>
            <a:r>
              <a:rPr lang="en-US" altLang="pt-BR" sz="2400" b="1" kern="0" dirty="0" err="1">
                <a:solidFill>
                  <a:schemeClr val="accent2"/>
                </a:solidFill>
                <a:latin typeface="Calibri" panose="020F0502020204030204" pitchFamily="34" charset="0"/>
              </a:rPr>
              <a:t>terceiro</a:t>
            </a:r>
            <a:r>
              <a:rPr lang="en-US" altLang="pt-BR" sz="2400" b="1" kern="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>
                <a:solidFill>
                  <a:schemeClr val="accent2"/>
                </a:solidFill>
                <a:latin typeface="Calibri" panose="020F0502020204030204" pitchFamily="34" charset="0"/>
              </a:rPr>
              <a:t>excluído</a:t>
            </a:r>
            <a:r>
              <a:rPr lang="en-US" altLang="pt-BR" sz="2400" kern="0" dirty="0">
                <a:latin typeface="Calibri" panose="020F0502020204030204" pitchFamily="34" charset="0"/>
              </a:rPr>
              <a:t>: Uma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proposição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só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pode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ter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dois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valores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lógicos</a:t>
            </a:r>
            <a:r>
              <a:rPr lang="en-US" altLang="pt-BR" sz="2400" kern="0" dirty="0">
                <a:latin typeface="Calibri" panose="020F0502020204030204" pitchFamily="34" charset="0"/>
              </a:rPr>
              <a:t>: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Verdadeiro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ou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Falso</a:t>
            </a:r>
            <a:r>
              <a:rPr lang="en-US" altLang="pt-BR" sz="2400" kern="0" dirty="0">
                <a:latin typeface="Calibri" panose="020F0502020204030204" pitchFamily="34" charset="0"/>
              </a:rPr>
              <a:t>,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nunca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uma</a:t>
            </a:r>
            <a:r>
              <a:rPr lang="en-US" altLang="pt-BR" sz="2400" kern="0" dirty="0">
                <a:latin typeface="Calibri" panose="020F0502020204030204" pitchFamily="34" charset="0"/>
              </a:rPr>
              <a:t> Terceira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possibilidade</a:t>
            </a:r>
            <a:r>
              <a:rPr lang="en-US" altLang="pt-BR" sz="2400" kern="0" dirty="0">
                <a:latin typeface="Calibri" panose="020F0502020204030204" pitchFamily="34" charset="0"/>
              </a:rPr>
              <a:t>.</a:t>
            </a:r>
          </a:p>
          <a:p>
            <a:pPr marL="0" indent="0" algn="just" eaLnBrk="1" hangingPunct="1">
              <a:buNone/>
            </a:pPr>
            <a:endParaRPr lang="en-US" altLang="pt-BR" sz="2400" kern="0" dirty="0"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endParaRPr lang="en-US" altLang="pt-BR" sz="2400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201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484784"/>
            <a:ext cx="8507288" cy="1656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Não são proposições:</a:t>
            </a:r>
          </a:p>
          <a:p>
            <a:pPr marL="0" indent="0">
              <a:buFontTx/>
              <a:buNone/>
            </a:pPr>
            <a:endParaRPr lang="pt-BR" alt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Espaço Reservado para Conteúdo 2"/>
          <p:cNvSpPr txBox="1">
            <a:spLocks/>
          </p:cNvSpPr>
          <p:nvPr/>
        </p:nvSpPr>
        <p:spPr>
          <a:xfrm>
            <a:off x="457200" y="2206605"/>
            <a:ext cx="8507288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 err="1">
                <a:solidFill>
                  <a:schemeClr val="accent2"/>
                </a:solidFill>
                <a:latin typeface="Calibri" panose="020F0502020204030204" pitchFamily="34" charset="0"/>
              </a:rPr>
              <a:t>Sentenças</a:t>
            </a:r>
            <a:r>
              <a:rPr lang="en-US" altLang="pt-BR" sz="2400" b="1" kern="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>
                <a:solidFill>
                  <a:schemeClr val="accent2"/>
                </a:solidFill>
                <a:latin typeface="Calibri" panose="020F0502020204030204" pitchFamily="34" charset="0"/>
              </a:rPr>
              <a:t>interrogativas</a:t>
            </a:r>
            <a:r>
              <a:rPr lang="en-US" altLang="pt-BR" sz="2400" kern="0" dirty="0">
                <a:latin typeface="Calibri" panose="020F0502020204030204" pitchFamily="34" charset="0"/>
              </a:rPr>
              <a:t>:  Ex: Que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dia</a:t>
            </a:r>
            <a:r>
              <a:rPr lang="en-US" altLang="pt-BR" sz="2400" kern="0" dirty="0">
                <a:latin typeface="Calibri" panose="020F0502020204030204" pitchFamily="34" charset="0"/>
              </a:rPr>
              <a:t> é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hoje</a:t>
            </a:r>
            <a:r>
              <a:rPr lang="en-US" altLang="pt-BR" sz="2400" kern="0" dirty="0">
                <a:latin typeface="Calibri" panose="020F0502020204030204" pitchFamily="34" charset="0"/>
              </a:rPr>
              <a:t>?</a:t>
            </a:r>
          </a:p>
          <a:p>
            <a:pPr marL="0" indent="0" algn="just" eaLnBrk="1" hangingPunct="1">
              <a:buNone/>
            </a:pPr>
            <a:endParaRPr lang="en-US" altLang="pt-BR" sz="2400" kern="0" dirty="0"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457200" y="2996952"/>
            <a:ext cx="8507288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 err="1">
                <a:solidFill>
                  <a:schemeClr val="accent2"/>
                </a:solidFill>
                <a:latin typeface="Calibri" panose="020F0502020204030204" pitchFamily="34" charset="0"/>
              </a:rPr>
              <a:t>Sentenças</a:t>
            </a:r>
            <a:r>
              <a:rPr lang="en-US" altLang="pt-BR" sz="2400" b="1" kern="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>
                <a:solidFill>
                  <a:schemeClr val="accent2"/>
                </a:solidFill>
                <a:latin typeface="Calibri" panose="020F0502020204030204" pitchFamily="34" charset="0"/>
              </a:rPr>
              <a:t>exclamativas</a:t>
            </a:r>
            <a:r>
              <a:rPr lang="en-US" altLang="pt-BR" sz="2400" kern="0" dirty="0">
                <a:latin typeface="Calibri" panose="020F0502020204030204" pitchFamily="34" charset="0"/>
              </a:rPr>
              <a:t>: </a:t>
            </a:r>
            <a:r>
              <a:rPr lang="en-US" altLang="pt-BR" sz="2400" kern="0" dirty="0" smtClean="0">
                <a:latin typeface="Calibri" panose="020F0502020204030204" pitchFamily="34" charset="0"/>
              </a:rPr>
              <a:t>Que </a:t>
            </a:r>
            <a:r>
              <a:rPr lang="en-US" altLang="pt-BR" sz="2400" kern="0" dirty="0" err="1" smtClean="0">
                <a:latin typeface="Calibri" panose="020F0502020204030204" pitchFamily="34" charset="0"/>
              </a:rPr>
              <a:t>dia</a:t>
            </a:r>
            <a:r>
              <a:rPr lang="en-US" altLang="pt-BR" sz="2400" kern="0" dirty="0" smtClean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latin typeface="Calibri" panose="020F0502020204030204" pitchFamily="34" charset="0"/>
              </a:rPr>
              <a:t>lindo</a:t>
            </a:r>
            <a:r>
              <a:rPr lang="en-US" altLang="pt-BR" sz="2400" kern="0" dirty="0" smtClean="0">
                <a:latin typeface="Calibri" panose="020F0502020204030204" pitchFamily="34" charset="0"/>
              </a:rPr>
              <a:t>!</a:t>
            </a:r>
            <a:endParaRPr lang="en-US" altLang="pt-BR" sz="2400" kern="0" dirty="0"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endParaRPr lang="en-US" altLang="pt-BR" sz="2400" kern="0" dirty="0"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452411" y="3862789"/>
            <a:ext cx="8507288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 err="1">
                <a:solidFill>
                  <a:schemeClr val="accent2"/>
                </a:solidFill>
                <a:latin typeface="Calibri" panose="020F0502020204030204" pitchFamily="34" charset="0"/>
              </a:rPr>
              <a:t>Sentenças</a:t>
            </a:r>
            <a:r>
              <a:rPr lang="en-US" altLang="pt-BR" sz="2400" b="1" kern="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>
                <a:solidFill>
                  <a:schemeClr val="accent2"/>
                </a:solidFill>
                <a:latin typeface="Calibri" panose="020F0502020204030204" pitchFamily="34" charset="0"/>
              </a:rPr>
              <a:t>imperativas</a:t>
            </a:r>
            <a:r>
              <a:rPr lang="en-US" altLang="pt-BR" sz="2400" kern="0" dirty="0">
                <a:latin typeface="Calibri" panose="020F0502020204030204" pitchFamily="34" charset="0"/>
              </a:rPr>
              <a:t>: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Estude</a:t>
            </a:r>
            <a:r>
              <a:rPr lang="en-US" altLang="pt-BR" sz="2400" kern="0" dirty="0">
                <a:latin typeface="Calibri" panose="020F0502020204030204" pitchFamily="34" charset="0"/>
              </a:rPr>
              <a:t> para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tirar</a:t>
            </a:r>
            <a:r>
              <a:rPr lang="en-US" altLang="pt-BR" sz="2400" kern="0" dirty="0">
                <a:latin typeface="Calibri" panose="020F0502020204030204" pitchFamily="34" charset="0"/>
              </a:rPr>
              <a:t> boa nota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na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prova</a:t>
            </a:r>
            <a:r>
              <a:rPr lang="en-US" altLang="pt-BR" sz="2400" kern="0" dirty="0">
                <a:latin typeface="Calibri" panose="020F0502020204030204" pitchFamily="34" charset="0"/>
              </a:rPr>
              <a:t>!</a:t>
            </a:r>
          </a:p>
          <a:p>
            <a:pPr marL="0" indent="0" algn="just" eaLnBrk="1" hangingPunct="1">
              <a:buNone/>
            </a:pPr>
            <a:endParaRPr lang="en-US" altLang="pt-BR" sz="2400" kern="0" dirty="0"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452411" y="4653136"/>
            <a:ext cx="8507288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 err="1">
                <a:solidFill>
                  <a:schemeClr val="accent2"/>
                </a:solidFill>
                <a:latin typeface="Calibri" panose="020F0502020204030204" pitchFamily="34" charset="0"/>
              </a:rPr>
              <a:t>Sentenças</a:t>
            </a:r>
            <a:r>
              <a:rPr lang="en-US" altLang="pt-BR" sz="2400" b="1" kern="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>
                <a:solidFill>
                  <a:schemeClr val="accent2"/>
                </a:solidFill>
                <a:latin typeface="Calibri" panose="020F0502020204030204" pitchFamily="34" charset="0"/>
              </a:rPr>
              <a:t>sentenças</a:t>
            </a:r>
            <a:r>
              <a:rPr lang="en-US" altLang="pt-BR" sz="2400" b="1" kern="0" dirty="0">
                <a:solidFill>
                  <a:schemeClr val="accent2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>
                <a:solidFill>
                  <a:schemeClr val="accent2"/>
                </a:solidFill>
                <a:latin typeface="Calibri" panose="020F0502020204030204" pitchFamily="34" charset="0"/>
              </a:rPr>
              <a:t>abertas</a:t>
            </a:r>
            <a:r>
              <a:rPr lang="en-US" altLang="pt-BR" sz="2400" kern="0" dirty="0">
                <a:latin typeface="Calibri" panose="020F0502020204030204" pitchFamily="34" charset="0"/>
              </a:rPr>
              <a:t>: Ela é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inteligente</a:t>
            </a:r>
            <a:r>
              <a:rPr lang="en-US" altLang="pt-BR" sz="2400" kern="0" dirty="0">
                <a:latin typeface="Calibri" panose="020F0502020204030204" pitchFamily="34" charset="0"/>
              </a:rPr>
              <a:t>.  </a:t>
            </a:r>
          </a:p>
          <a:p>
            <a:pPr marL="0" indent="0" algn="just" eaLnBrk="1" hangingPunct="1">
              <a:buNone/>
            </a:pPr>
            <a:r>
              <a:rPr lang="en-US" altLang="pt-BR" sz="2400" kern="0" dirty="0">
                <a:latin typeface="Calibri" panose="020F0502020204030204" pitchFamily="34" charset="0"/>
              </a:rPr>
              <a:t>                                                        X + 3 &gt; 10</a:t>
            </a:r>
          </a:p>
          <a:p>
            <a:pPr marL="0" indent="0" algn="just" eaLnBrk="1" hangingPunct="1">
              <a:buNone/>
            </a:pPr>
            <a:endParaRPr lang="en-US" altLang="pt-BR" sz="2400" kern="0" dirty="0"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endParaRPr lang="en-US" altLang="pt-BR" sz="2400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86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Questão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87624" y="1916832"/>
            <a:ext cx="727280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dirty="0"/>
              <a:t>Em qual das alternativas abaixo não encontramos uma proposição lógica?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Alternativas</a:t>
            </a:r>
          </a:p>
          <a:p>
            <a:pPr lvl="1" algn="l"/>
            <a:r>
              <a:rPr lang="pt-BR" dirty="0"/>
              <a:t>A - Marcos é professor e Marcelo é médico.</a:t>
            </a:r>
          </a:p>
          <a:p>
            <a:pPr lvl="1" algn="l"/>
            <a:r>
              <a:rPr lang="pt-BR" dirty="0"/>
              <a:t>B - O céu é azul e as nuvens são brancas.</a:t>
            </a:r>
          </a:p>
          <a:p>
            <a:pPr lvl="1" algn="l"/>
            <a:r>
              <a:rPr lang="pt-BR" dirty="0"/>
              <a:t>C - Marcelo vá estudar, não demore!</a:t>
            </a:r>
          </a:p>
          <a:p>
            <a:pPr lvl="1" algn="l"/>
            <a:r>
              <a:rPr lang="pt-BR" dirty="0"/>
              <a:t>D - A matemática é complicada ou a física é simples.</a:t>
            </a:r>
          </a:p>
          <a:p>
            <a:pPr lvl="1" algn="l"/>
            <a:r>
              <a:rPr lang="pt-BR" dirty="0"/>
              <a:t>E - 5 + 3 = 9</a:t>
            </a:r>
          </a:p>
        </p:txBody>
      </p:sp>
    </p:spTree>
    <p:extLst>
      <p:ext uri="{BB962C8B-B14F-4D97-AF65-F5344CB8AC3E}">
        <p14:creationId xmlns:p14="http://schemas.microsoft.com/office/powerpoint/2010/main" val="37180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Questão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87624" y="1916832"/>
            <a:ext cx="727280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dirty="0"/>
              <a:t>Em qual das alternativas abaixo não encontramos uma proposição lógica?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Alternativas</a:t>
            </a:r>
          </a:p>
          <a:p>
            <a:pPr lvl="1" algn="l"/>
            <a:r>
              <a:rPr lang="pt-BR" dirty="0"/>
              <a:t>A – Alguns cães são brancos.</a:t>
            </a:r>
          </a:p>
          <a:p>
            <a:pPr lvl="1" algn="l"/>
            <a:r>
              <a:rPr lang="pt-BR" dirty="0"/>
              <a:t>B – Zero é um número nulo.</a:t>
            </a:r>
          </a:p>
          <a:p>
            <a:pPr lvl="1" algn="l"/>
            <a:r>
              <a:rPr lang="pt-BR" dirty="0"/>
              <a:t>C – O Brasil é um país da América do Norte.</a:t>
            </a:r>
          </a:p>
          <a:p>
            <a:pPr lvl="1" algn="l"/>
            <a:r>
              <a:rPr lang="pt-BR" dirty="0"/>
              <a:t>D – Na aula de lógica nós não dormimos.</a:t>
            </a:r>
          </a:p>
          <a:p>
            <a:pPr lvl="1" algn="l"/>
            <a:r>
              <a:rPr lang="pt-BR" dirty="0"/>
              <a:t>E – Você vai na minha casa amanhã?</a:t>
            </a:r>
          </a:p>
        </p:txBody>
      </p:sp>
    </p:spTree>
    <p:extLst>
      <p:ext uri="{BB962C8B-B14F-4D97-AF65-F5344CB8AC3E}">
        <p14:creationId xmlns:p14="http://schemas.microsoft.com/office/powerpoint/2010/main" val="2128909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Questão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87624" y="1916832"/>
            <a:ext cx="7272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dirty="0"/>
              <a:t>Nas sentenças abaixo, apenas A e D são proposições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Alternativas</a:t>
            </a:r>
          </a:p>
          <a:p>
            <a:pPr lvl="1" algn="l"/>
            <a:r>
              <a:rPr lang="pt-BR" dirty="0"/>
              <a:t>A – 12 é menor que 6..</a:t>
            </a:r>
          </a:p>
          <a:p>
            <a:pPr lvl="1" algn="l"/>
            <a:r>
              <a:rPr lang="pt-BR" dirty="0"/>
              <a:t>B – Para qual time você torce?.</a:t>
            </a:r>
          </a:p>
          <a:p>
            <a:pPr lvl="1" algn="l"/>
            <a:r>
              <a:rPr lang="pt-BR" dirty="0"/>
              <a:t>C – X + 3 &gt; 10.</a:t>
            </a:r>
          </a:p>
          <a:p>
            <a:pPr lvl="1" algn="l"/>
            <a:r>
              <a:rPr lang="pt-BR" dirty="0"/>
              <a:t>D – Eu ganhei na mega sena.</a:t>
            </a:r>
          </a:p>
        </p:txBody>
      </p:sp>
    </p:spTree>
    <p:extLst>
      <p:ext uri="{BB962C8B-B14F-4D97-AF65-F5344CB8AC3E}">
        <p14:creationId xmlns:p14="http://schemas.microsoft.com/office/powerpoint/2010/main" val="98644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Questão</a:t>
            </a:r>
          </a:p>
        </p:txBody>
      </p:sp>
      <p:sp>
        <p:nvSpPr>
          <p:cNvPr id="4" name="Retângulo 3"/>
          <p:cNvSpPr/>
          <p:nvPr/>
        </p:nvSpPr>
        <p:spPr>
          <a:xfrm>
            <a:off x="1187624" y="1916832"/>
            <a:ext cx="7272808" cy="244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dirty="0"/>
              <a:t>Há duas proposições no seguinte conjunto de sentenças:</a:t>
            </a:r>
          </a:p>
          <a:p>
            <a:pPr algn="l"/>
            <a:endParaRPr lang="pt-BR" dirty="0"/>
          </a:p>
          <a:p>
            <a:pPr algn="l"/>
            <a:r>
              <a:rPr lang="pt-BR" dirty="0"/>
              <a:t>Alternativas</a:t>
            </a:r>
          </a:p>
          <a:p>
            <a:pPr lvl="1" algn="l"/>
            <a:r>
              <a:rPr lang="pt-BR" dirty="0"/>
              <a:t>A)  O BB foi criado no ano de 1980.</a:t>
            </a:r>
          </a:p>
          <a:p>
            <a:pPr lvl="1" algn="l"/>
            <a:r>
              <a:rPr lang="pt-BR" dirty="0"/>
              <a:t>B)  Faça seu trabalho corretamente.</a:t>
            </a:r>
          </a:p>
          <a:p>
            <a:pPr lvl="1" algn="l"/>
            <a:r>
              <a:rPr lang="pt-BR" dirty="0"/>
              <a:t>C)  Thiago tem mais de 30 anos de idade.</a:t>
            </a:r>
          </a:p>
        </p:txBody>
      </p:sp>
    </p:spTree>
    <p:extLst>
      <p:ext uri="{BB962C8B-B14F-4D97-AF65-F5344CB8AC3E}">
        <p14:creationId xmlns:p14="http://schemas.microsoft.com/office/powerpoint/2010/main" val="287790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484784"/>
            <a:ext cx="8507288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Axiomas: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611560" y="2636912"/>
            <a:ext cx="7738574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pt-BR" altLang="pt-BR" sz="2400" kern="0" dirty="0">
                <a:latin typeface="Calibri" panose="020F0502020204030204" pitchFamily="34" charset="0"/>
              </a:rPr>
              <a:t>Verdades gerais, aceitas sem discussão, evidentes por si próprias. </a:t>
            </a:r>
            <a:r>
              <a:rPr lang="pt-BR" altLang="pt-BR" sz="2400" kern="0" dirty="0" err="1">
                <a:latin typeface="Calibri" panose="020F0502020204030204" pitchFamily="34" charset="0"/>
              </a:rPr>
              <a:t>Ex</a:t>
            </a:r>
            <a:r>
              <a:rPr lang="pt-BR" altLang="pt-BR" sz="2400" kern="0" dirty="0">
                <a:latin typeface="Calibri" panose="020F0502020204030204" pitchFamily="34" charset="0"/>
              </a:rPr>
              <a:t>: </a:t>
            </a:r>
            <a:r>
              <a:rPr lang="pt-BR" altLang="pt-BR" sz="2400" b="1" kern="0" dirty="0">
                <a:solidFill>
                  <a:schemeClr val="accent2"/>
                </a:solidFill>
                <a:latin typeface="Calibri" panose="020F0502020204030204" pitchFamily="34" charset="0"/>
              </a:rPr>
              <a:t>Filosofia e na Matemática</a:t>
            </a:r>
            <a:r>
              <a:rPr lang="pt-BR" altLang="pt-BR" sz="2400" kern="0" dirty="0">
                <a:latin typeface="Calibri" panose="020F0502020204030204" pitchFamily="34" charset="0"/>
              </a:rPr>
              <a:t>. </a:t>
            </a:r>
          </a:p>
          <a:p>
            <a:pPr marL="0" indent="0" algn="just" eaLnBrk="1" hangingPunct="1">
              <a:buNone/>
            </a:pPr>
            <a:endParaRPr lang="pt-BR" altLang="pt-BR" sz="2400" kern="0" dirty="0"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r>
              <a:rPr lang="pt-BR" altLang="pt-BR" sz="2400" kern="0" dirty="0">
                <a:latin typeface="Calibri" panose="020F0502020204030204" pitchFamily="34" charset="0"/>
              </a:rPr>
              <a:t>Exemplo de axioma, remontado a Aristóteles:</a:t>
            </a:r>
          </a:p>
          <a:p>
            <a:pPr marL="0" indent="0" algn="just" eaLnBrk="1" hangingPunct="1">
              <a:buNone/>
            </a:pPr>
            <a:endParaRPr lang="pt-BR" altLang="pt-BR" sz="2400" kern="0" dirty="0"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r>
              <a:rPr lang="pt-BR" altLang="pt-BR" sz="24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Princípio da contradição</a:t>
            </a:r>
            <a:r>
              <a:rPr lang="pt-BR" altLang="pt-BR" sz="2400" kern="0" dirty="0">
                <a:latin typeface="Calibri" panose="020F0502020204030204" pitchFamily="34" charset="0"/>
              </a:rPr>
              <a:t> - uma coisa não pode, a um só tempo, ser e não ser</a:t>
            </a:r>
            <a:r>
              <a:rPr lang="pt-BR" altLang="pt-BR" sz="2400" kern="0" dirty="0" smtClean="0">
                <a:latin typeface="Calibri" panose="020F0502020204030204" pitchFamily="34" charset="0"/>
              </a:rPr>
              <a:t>.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19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484784"/>
            <a:ext cx="8507288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Axiomas:</a:t>
            </a:r>
          </a:p>
        </p:txBody>
      </p:sp>
      <p:sp>
        <p:nvSpPr>
          <p:cNvPr id="37" name="Espaço Reservado para Conteúdo 2"/>
          <p:cNvSpPr txBox="1">
            <a:spLocks/>
          </p:cNvSpPr>
          <p:nvPr/>
        </p:nvSpPr>
        <p:spPr>
          <a:xfrm>
            <a:off x="457200" y="2206605"/>
            <a:ext cx="8507288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kern="0" dirty="0">
                <a:latin typeface="Calibri" panose="020F0502020204030204" pitchFamily="34" charset="0"/>
              </a:rPr>
              <a:t>A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Lógica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Matemática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adota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como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regras</a:t>
            </a:r>
            <a:r>
              <a:rPr lang="en-US" altLang="pt-BR" sz="2400" kern="0" dirty="0">
                <a:latin typeface="Calibri" panose="020F0502020204030204" pitchFamily="34" charset="0"/>
              </a:rPr>
              <a:t> do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pensamento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os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seguintes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axiomas</a:t>
            </a:r>
            <a:r>
              <a:rPr lang="en-US" altLang="pt-BR" sz="2400" kern="0" dirty="0"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824304" y="3356992"/>
            <a:ext cx="7738574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I.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Princípio</a:t>
            </a:r>
            <a:r>
              <a:rPr lang="en-US" altLang="pt-BR" sz="2400" kern="0" dirty="0">
                <a:latin typeface="Calibri" panose="020F0502020204030204" pitchFamily="34" charset="0"/>
              </a:rPr>
              <a:t> da </a:t>
            </a:r>
            <a:r>
              <a:rPr lang="en-US" altLang="pt-BR" sz="2400" b="1" kern="0" dirty="0" err="1">
                <a:solidFill>
                  <a:srgbClr val="006600"/>
                </a:solidFill>
                <a:latin typeface="Calibri" panose="020F0502020204030204" pitchFamily="34" charset="0"/>
              </a:rPr>
              <a:t>não</a:t>
            </a:r>
            <a:r>
              <a:rPr lang="en-US" altLang="pt-BR" sz="24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>
                <a:solidFill>
                  <a:srgbClr val="006600"/>
                </a:solidFill>
                <a:latin typeface="Calibri" panose="020F0502020204030204" pitchFamily="34" charset="0"/>
              </a:rPr>
              <a:t>contradição</a:t>
            </a:r>
            <a:r>
              <a:rPr lang="en-US" altLang="pt-BR" sz="2400" kern="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1" name="Espaço Reservado para Conteúdo 2"/>
          <p:cNvSpPr txBox="1">
            <a:spLocks/>
          </p:cNvSpPr>
          <p:nvPr/>
        </p:nvSpPr>
        <p:spPr>
          <a:xfrm>
            <a:off x="755576" y="3845126"/>
            <a:ext cx="7738574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II.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Princípio</a:t>
            </a:r>
            <a:r>
              <a:rPr lang="en-US" altLang="pt-BR" sz="2400" kern="0" dirty="0">
                <a:latin typeface="Calibri" panose="020F0502020204030204" pitchFamily="34" charset="0"/>
              </a:rPr>
              <a:t> do </a:t>
            </a:r>
            <a:r>
              <a:rPr lang="en-US" altLang="pt-BR" sz="2400" b="1" kern="0" dirty="0" err="1">
                <a:solidFill>
                  <a:srgbClr val="006600"/>
                </a:solidFill>
                <a:latin typeface="Calibri" panose="020F0502020204030204" pitchFamily="34" charset="0"/>
              </a:rPr>
              <a:t>terceiro</a:t>
            </a:r>
            <a:r>
              <a:rPr lang="en-US" altLang="pt-BR" sz="24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>
                <a:solidFill>
                  <a:srgbClr val="006600"/>
                </a:solidFill>
                <a:latin typeface="Calibri" panose="020F0502020204030204" pitchFamily="34" charset="0"/>
              </a:rPr>
              <a:t>excluído</a:t>
            </a:r>
            <a:r>
              <a:rPr lang="en-US" altLang="pt-BR" sz="2400" kern="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937882" y="5013176"/>
            <a:ext cx="7738574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 eaLnBrk="1" hangingPunct="1">
              <a:buNone/>
            </a:pPr>
            <a:r>
              <a:rPr lang="en-US" altLang="pt-BR" sz="2400" kern="0" dirty="0" err="1">
                <a:latin typeface="Calibri" panose="020F0502020204030204" pitchFamily="34" charset="0"/>
              </a:rPr>
              <a:t>Em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função</a:t>
            </a:r>
            <a:r>
              <a:rPr lang="en-US" altLang="pt-BR" sz="2400" kern="0" dirty="0">
                <a:latin typeface="Calibri" panose="020F0502020204030204" pitchFamily="34" charset="0"/>
              </a:rPr>
              <a:t> do </a:t>
            </a:r>
            <a:r>
              <a:rPr lang="en-US" altLang="pt-BR" sz="2400" kern="0" dirty="0" err="1" smtClean="0">
                <a:latin typeface="Calibri" panose="020F0502020204030204" pitchFamily="34" charset="0"/>
              </a:rPr>
              <a:t>segundo</a:t>
            </a:r>
            <a:r>
              <a:rPr lang="en-US" altLang="pt-BR" sz="2400" kern="0" dirty="0" smtClean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axioma</a:t>
            </a:r>
            <a:r>
              <a:rPr lang="en-US" altLang="pt-BR" sz="2400" kern="0" dirty="0">
                <a:latin typeface="Calibri" panose="020F0502020204030204" pitchFamily="34" charset="0"/>
              </a:rPr>
              <a:t>, a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lógica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matemática</a:t>
            </a:r>
            <a:r>
              <a:rPr lang="en-US" altLang="pt-BR" sz="2400" kern="0" dirty="0">
                <a:latin typeface="Calibri" panose="020F0502020204030204" pitchFamily="34" charset="0"/>
              </a:rPr>
              <a:t> é 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uma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lógica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>
                <a:solidFill>
                  <a:srgbClr val="002060"/>
                </a:solidFill>
                <a:latin typeface="Calibri" panose="020F0502020204030204" pitchFamily="34" charset="0"/>
              </a:rPr>
              <a:t>bivalente</a:t>
            </a:r>
            <a:r>
              <a:rPr lang="en-US" altLang="pt-BR" sz="2400" kern="0" dirty="0">
                <a:latin typeface="Calibri" panose="020F0502020204030204" pitchFamily="34" charset="0"/>
              </a:rPr>
              <a:t> (</a:t>
            </a:r>
            <a:r>
              <a:rPr lang="en-US" altLang="pt-BR" sz="2400" kern="0" dirty="0" err="1">
                <a:latin typeface="Calibri" panose="020F0502020204030204" pitchFamily="34" charset="0"/>
              </a:rPr>
              <a:t>chamada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também</a:t>
            </a:r>
            <a:r>
              <a:rPr lang="en-US" altLang="pt-BR" sz="2400" kern="0" dirty="0">
                <a:latin typeface="Calibri" panose="020F0502020204030204" pitchFamily="34" charset="0"/>
              </a:rPr>
              <a:t> de </a:t>
            </a:r>
            <a:r>
              <a:rPr lang="en-US" altLang="pt-BR" sz="2400" b="1" kern="0" dirty="0" err="1">
                <a:solidFill>
                  <a:srgbClr val="002060"/>
                </a:solidFill>
                <a:latin typeface="Calibri" panose="020F0502020204030204" pitchFamily="34" charset="0"/>
              </a:rPr>
              <a:t>booleana</a:t>
            </a:r>
            <a:r>
              <a:rPr lang="en-US" altLang="pt-BR" sz="2400" kern="0" dirty="0">
                <a:latin typeface="Calibri" panose="020F050202020403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41338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 que é a Lógica?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50377" y="2708920"/>
            <a:ext cx="8507288" cy="1656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Definição: discute o uso de raciocínio em alguma atividade e é o estudo normativo, filosófico do raciocínio válido.</a:t>
            </a:r>
          </a:p>
          <a:p>
            <a:pPr marL="0" indent="0">
              <a:buFontTx/>
              <a:buNone/>
            </a:pPr>
            <a:endParaRPr lang="pt-BR" alt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29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484784"/>
            <a:ext cx="8507288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Lógica Booleana:</a:t>
            </a:r>
          </a:p>
        </p:txBody>
      </p:sp>
      <p:sp>
        <p:nvSpPr>
          <p:cNvPr id="37" name="Espaço Reservado para Conteúdo 2"/>
          <p:cNvSpPr txBox="1">
            <a:spLocks/>
          </p:cNvSpPr>
          <p:nvPr/>
        </p:nvSpPr>
        <p:spPr>
          <a:xfrm>
            <a:off x="457200" y="2206605"/>
            <a:ext cx="8507288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pt-BR" altLang="pt-BR" sz="2400" kern="0" dirty="0">
                <a:latin typeface="Calibri" panose="020F0502020204030204" pitchFamily="34" charset="0"/>
              </a:rPr>
              <a:t>Na ciência da computação, </a:t>
            </a:r>
            <a:r>
              <a:rPr lang="pt-BR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booleano</a:t>
            </a:r>
            <a:r>
              <a:rPr lang="pt-BR" altLang="pt-BR" sz="2400" kern="0" dirty="0">
                <a:latin typeface="Calibri" panose="020F0502020204030204" pitchFamily="34" charset="0"/>
              </a:rPr>
              <a:t> é um tipo de dado lógico que pode ter apenas um de dois valores possíveis: verdadeiro ou falso.</a:t>
            </a:r>
          </a:p>
          <a:p>
            <a:pPr marL="0" indent="0" algn="just" eaLnBrk="1" hangingPunct="1">
              <a:buNone/>
            </a:pPr>
            <a:endParaRPr lang="pt-BR" altLang="pt-BR" sz="2400" kern="0" dirty="0"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r>
              <a:rPr lang="pt-BR" altLang="pt-BR" sz="2400" kern="0" dirty="0">
                <a:latin typeface="Calibri" panose="020F0502020204030204" pitchFamily="34" charset="0"/>
              </a:rPr>
              <a:t>Exemplo: em </a:t>
            </a:r>
            <a:r>
              <a:rPr lang="pt-BR" altLang="pt-BR" sz="2400" b="1" kern="0" dirty="0" err="1">
                <a:solidFill>
                  <a:srgbClr val="FF0000"/>
                </a:solidFill>
                <a:latin typeface="Calibri" panose="020F0502020204030204" pitchFamily="34" charset="0"/>
              </a:rPr>
              <a:t>JavaScript</a:t>
            </a:r>
            <a:r>
              <a:rPr lang="pt-BR" altLang="pt-BR" sz="2400" kern="0" dirty="0">
                <a:latin typeface="Calibri" panose="020F0502020204030204" pitchFamily="34" charset="0"/>
              </a:rPr>
              <a:t>, </a:t>
            </a:r>
            <a:r>
              <a:rPr lang="pt-BR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condicionais booleanas </a:t>
            </a:r>
            <a:r>
              <a:rPr lang="pt-BR" altLang="pt-BR" sz="2400" kern="0" dirty="0">
                <a:latin typeface="Calibri" panose="020F0502020204030204" pitchFamily="34" charset="0"/>
              </a:rPr>
              <a:t>são usadas para decidir quais trechos do código serão executados, repetidas ou ignorados.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01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484784"/>
            <a:ext cx="8507288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Lógica Booleana: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700" y="2038161"/>
            <a:ext cx="5400600" cy="402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67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484784"/>
            <a:ext cx="8507288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Valores lógicos de proposições:</a:t>
            </a:r>
          </a:p>
        </p:txBody>
      </p:sp>
      <p:sp>
        <p:nvSpPr>
          <p:cNvPr id="37" name="Espaço Reservado para Conteúdo 2"/>
          <p:cNvSpPr txBox="1">
            <a:spLocks/>
          </p:cNvSpPr>
          <p:nvPr/>
        </p:nvSpPr>
        <p:spPr>
          <a:xfrm>
            <a:off x="457200" y="2206605"/>
            <a:ext cx="8229600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kern="0" dirty="0">
                <a:latin typeface="Calibri" panose="020F0502020204030204" pitchFamily="34" charset="0"/>
              </a:rPr>
              <a:t>Toda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proposiçção</a:t>
            </a:r>
            <a:r>
              <a:rPr lang="en-US" altLang="pt-BR" sz="2400" kern="0" dirty="0">
                <a:latin typeface="Calibri" panose="020F0502020204030204" pitchFamily="34" charset="0"/>
              </a:rPr>
              <a:t> tem um, e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somente</a:t>
            </a:r>
            <a:r>
              <a:rPr lang="en-US" altLang="pt-BR" sz="2400" kern="0" dirty="0">
                <a:latin typeface="Calibri" panose="020F0502020204030204" pitchFamily="34" charset="0"/>
              </a:rPr>
              <a:t> um dos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valores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lógicos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>
                <a:solidFill>
                  <a:srgbClr val="002060"/>
                </a:solidFill>
                <a:latin typeface="Calibri" panose="020F0502020204030204" pitchFamily="34" charset="0"/>
              </a:rPr>
              <a:t>Verdadeiro</a:t>
            </a:r>
            <a:r>
              <a:rPr lang="en-US" altLang="pt-BR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 (V)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ou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>
                <a:solidFill>
                  <a:srgbClr val="002060"/>
                </a:solidFill>
                <a:latin typeface="Calibri" panose="020F0502020204030204" pitchFamily="34" charset="0"/>
              </a:rPr>
              <a:t>Falso</a:t>
            </a:r>
            <a:r>
              <a:rPr lang="en-US" altLang="pt-BR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 (F)</a:t>
            </a:r>
            <a:r>
              <a:rPr lang="en-US" altLang="pt-BR" sz="2400" kern="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752296" y="3917134"/>
            <a:ext cx="7738574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(A) </a:t>
            </a:r>
            <a:r>
              <a:rPr lang="en-US" altLang="pt-BR" sz="2400" kern="0" dirty="0">
                <a:latin typeface="Calibri" panose="020F0502020204030204" pitchFamily="34" charset="0"/>
              </a:rPr>
              <a:t>O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mercúrio</a:t>
            </a:r>
            <a:r>
              <a:rPr lang="en-US" altLang="pt-BR" sz="2400" kern="0" dirty="0">
                <a:latin typeface="Calibri" panose="020F0502020204030204" pitchFamily="34" charset="0"/>
              </a:rPr>
              <a:t> é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mais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pesado</a:t>
            </a:r>
            <a:r>
              <a:rPr lang="en-US" altLang="pt-BR" sz="2400" kern="0" dirty="0">
                <a:latin typeface="Calibri" panose="020F0502020204030204" pitchFamily="34" charset="0"/>
              </a:rPr>
              <a:t> que a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água</a:t>
            </a:r>
            <a:r>
              <a:rPr lang="en-US" altLang="pt-BR" sz="2400" kern="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67544" y="3212976"/>
            <a:ext cx="7499176" cy="5743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800" b="1" kern="0" dirty="0" err="1">
                <a:solidFill>
                  <a:srgbClr val="C00000"/>
                </a:solidFill>
                <a:latin typeface="Calibri" panose="020F0502020204030204" pitchFamily="34" charset="0"/>
              </a:rPr>
              <a:t>Exemplos</a:t>
            </a:r>
            <a:r>
              <a:rPr lang="en-US" altLang="pt-BR" sz="2800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755576" y="4277174"/>
            <a:ext cx="7738574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(B) </a:t>
            </a:r>
            <a:r>
              <a:rPr lang="en-US" altLang="pt-BR" sz="2400" kern="0" dirty="0">
                <a:latin typeface="Calibri" panose="020F0502020204030204" pitchFamily="34" charset="0"/>
              </a:rPr>
              <a:t>O Sol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gira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em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torno</a:t>
            </a:r>
            <a:r>
              <a:rPr lang="en-US" altLang="pt-BR" sz="2400" kern="0" dirty="0">
                <a:latin typeface="Calibri" panose="020F0502020204030204" pitchFamily="34" charset="0"/>
              </a:rPr>
              <a:t> da Terra.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55576" y="4637214"/>
            <a:ext cx="7738574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(C) </a:t>
            </a:r>
            <a:r>
              <a:rPr lang="en-US" altLang="pt-BR" sz="2400" kern="0" dirty="0">
                <a:latin typeface="Calibri" panose="020F0502020204030204" pitchFamily="34" charset="0"/>
              </a:rPr>
              <a:t>Java é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uma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linguagem</a:t>
            </a:r>
            <a:r>
              <a:rPr lang="en-US" altLang="pt-BR" sz="2400" kern="0" dirty="0">
                <a:latin typeface="Calibri" panose="020F0502020204030204" pitchFamily="34" charset="0"/>
              </a:rPr>
              <a:t> de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baixo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nível</a:t>
            </a:r>
            <a:r>
              <a:rPr lang="en-US" altLang="pt-BR" sz="2400" kern="0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7717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484784"/>
            <a:ext cx="8507288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Proposições simples e compostas:</a:t>
            </a:r>
          </a:p>
        </p:txBody>
      </p:sp>
      <p:sp>
        <p:nvSpPr>
          <p:cNvPr id="37" name="Espaço Reservado para Conteúdo 2"/>
          <p:cNvSpPr txBox="1">
            <a:spLocks/>
          </p:cNvSpPr>
          <p:nvPr/>
        </p:nvSpPr>
        <p:spPr>
          <a:xfrm>
            <a:off x="457200" y="2206605"/>
            <a:ext cx="8229600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 err="1">
                <a:solidFill>
                  <a:srgbClr val="002060"/>
                </a:solidFill>
                <a:latin typeface="Calibri" panose="020F0502020204030204" pitchFamily="34" charset="0"/>
              </a:rPr>
              <a:t>Proposição</a:t>
            </a:r>
            <a:r>
              <a:rPr lang="en-US" altLang="pt-BR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 simples</a:t>
            </a:r>
            <a:r>
              <a:rPr lang="en-US" altLang="pt-BR" sz="2400" kern="0" dirty="0">
                <a:latin typeface="Calibri" panose="020F0502020204030204" pitchFamily="34" charset="0"/>
              </a:rPr>
              <a:t> (</a:t>
            </a:r>
            <a:r>
              <a:rPr lang="en-US" altLang="pt-BR" sz="2400" b="1" kern="0" dirty="0" err="1">
                <a:solidFill>
                  <a:srgbClr val="002060"/>
                </a:solidFill>
                <a:latin typeface="Calibri" panose="020F0502020204030204" pitchFamily="34" charset="0"/>
              </a:rPr>
              <a:t>atômica</a:t>
            </a:r>
            <a:r>
              <a:rPr lang="en-US" altLang="pt-BR" sz="2400" kern="0" dirty="0">
                <a:latin typeface="Calibri" panose="020F0502020204030204" pitchFamily="34" charset="0"/>
              </a:rPr>
              <a:t>) - a proposição que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não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contém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nenhuma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outra</a:t>
            </a:r>
            <a:r>
              <a:rPr lang="en-US" altLang="pt-BR" sz="2400" kern="0" dirty="0">
                <a:latin typeface="Calibri" panose="020F0502020204030204" pitchFamily="34" charset="0"/>
              </a:rPr>
              <a:t> proposição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como</a:t>
            </a:r>
            <a:r>
              <a:rPr lang="en-US" altLang="pt-BR" sz="2400" kern="0" dirty="0">
                <a:latin typeface="Calibri" panose="020F0502020204030204" pitchFamily="34" charset="0"/>
              </a:rPr>
              <a:t> parte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integrante</a:t>
            </a:r>
            <a:r>
              <a:rPr lang="en-US" altLang="pt-BR" sz="2400" kern="0" dirty="0">
                <a:latin typeface="Calibri" panose="020F0502020204030204" pitchFamily="34" charset="0"/>
              </a:rPr>
              <a:t> de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si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mesma</a:t>
            </a:r>
            <a:r>
              <a:rPr lang="en-US" altLang="pt-BR" sz="2400" kern="0" dirty="0">
                <a:latin typeface="Calibri" panose="020F0502020204030204" pitchFamily="34" charset="0"/>
              </a:rPr>
              <a:t>. </a:t>
            </a:r>
            <a:r>
              <a:rPr lang="pt-BR" sz="2400" kern="0" dirty="0">
                <a:latin typeface="Calibri" panose="020F0502020204030204" pitchFamily="34" charset="0"/>
              </a:rPr>
              <a:t>Declaram algo sem o uso de conectivos.</a:t>
            </a:r>
            <a:r>
              <a:rPr lang="pt-BR" dirty="0"/>
              <a:t> 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89248" y="4221088"/>
            <a:ext cx="7499176" cy="5743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800" b="1" kern="0" dirty="0" err="1">
                <a:solidFill>
                  <a:srgbClr val="C00000"/>
                </a:solidFill>
                <a:latin typeface="Calibri" panose="020F0502020204030204" pitchFamily="34" charset="0"/>
              </a:rPr>
              <a:t>Exemplos</a:t>
            </a:r>
            <a:r>
              <a:rPr lang="en-US" altLang="pt-BR" sz="2800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:</a:t>
            </a:r>
          </a:p>
          <a:p>
            <a:pPr algn="just" eaLnBrk="1" hangingPunct="1"/>
            <a:r>
              <a:rPr lang="en-US" altLang="pt-BR" sz="2400" kern="0" dirty="0">
                <a:latin typeface="Calibri" panose="020F0502020204030204" pitchFamily="34" charset="0"/>
              </a:rPr>
              <a:t>O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cachorro</a:t>
            </a:r>
            <a:r>
              <a:rPr lang="en-US" altLang="pt-BR" sz="2400" kern="0" dirty="0">
                <a:latin typeface="Calibri" panose="020F0502020204030204" pitchFamily="34" charset="0"/>
              </a:rPr>
              <a:t> é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mamífero</a:t>
            </a:r>
            <a:endParaRPr lang="en-US" altLang="pt-BR" sz="2400" kern="0" dirty="0">
              <a:latin typeface="Calibri" panose="020F0502020204030204" pitchFamily="34" charset="0"/>
            </a:endParaRPr>
          </a:p>
          <a:p>
            <a:pPr algn="just" eaLnBrk="1" hangingPunct="1"/>
            <a:r>
              <a:rPr lang="en-US" altLang="pt-BR" sz="2400" kern="0" dirty="0">
                <a:latin typeface="Calibri" panose="020F0502020204030204" pitchFamily="34" charset="0"/>
              </a:rPr>
              <a:t>Lima é a capital do Peru</a:t>
            </a:r>
          </a:p>
        </p:txBody>
      </p:sp>
    </p:spTree>
    <p:extLst>
      <p:ext uri="{BB962C8B-B14F-4D97-AF65-F5344CB8AC3E}">
        <p14:creationId xmlns:p14="http://schemas.microsoft.com/office/powerpoint/2010/main" val="284300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484784"/>
            <a:ext cx="8507288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Proposições simples e compostas:</a:t>
            </a:r>
          </a:p>
        </p:txBody>
      </p:sp>
      <p:sp>
        <p:nvSpPr>
          <p:cNvPr id="37" name="Espaço Reservado para Conteúdo 2"/>
          <p:cNvSpPr txBox="1">
            <a:spLocks/>
          </p:cNvSpPr>
          <p:nvPr/>
        </p:nvSpPr>
        <p:spPr>
          <a:xfrm>
            <a:off x="457200" y="2206605"/>
            <a:ext cx="8229600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 err="1">
                <a:solidFill>
                  <a:srgbClr val="002060"/>
                </a:solidFill>
                <a:latin typeface="Calibri" panose="020F0502020204030204" pitchFamily="34" charset="0"/>
              </a:rPr>
              <a:t>Proposição</a:t>
            </a:r>
            <a:r>
              <a:rPr lang="en-US" altLang="pt-BR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>
                <a:solidFill>
                  <a:srgbClr val="002060"/>
                </a:solidFill>
                <a:latin typeface="Calibri" panose="020F0502020204030204" pitchFamily="34" charset="0"/>
              </a:rPr>
              <a:t>composta</a:t>
            </a:r>
            <a:r>
              <a:rPr lang="en-US" altLang="pt-BR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>
                <a:latin typeface="Calibri" panose="020F0502020204030204" pitchFamily="34" charset="0"/>
              </a:rPr>
              <a:t>(</a:t>
            </a:r>
            <a:r>
              <a:rPr lang="en-US" altLang="pt-BR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molecular</a:t>
            </a:r>
            <a:r>
              <a:rPr lang="en-US" altLang="pt-BR" sz="2400" kern="0" dirty="0">
                <a:latin typeface="Calibri" panose="020F0502020204030204" pitchFamily="34" charset="0"/>
              </a:rPr>
              <a:t>) - é a proposição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formada</a:t>
            </a:r>
            <a:r>
              <a:rPr lang="en-US" altLang="pt-BR" sz="2400" kern="0" dirty="0">
                <a:latin typeface="Calibri" panose="020F0502020204030204" pitchFamily="34" charset="0"/>
              </a:rPr>
              <a:t> pela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combinação</a:t>
            </a:r>
            <a:r>
              <a:rPr lang="en-US" altLang="pt-BR" sz="2400" kern="0" dirty="0">
                <a:latin typeface="Calibri" panose="020F0502020204030204" pitchFamily="34" charset="0"/>
              </a:rPr>
              <a:t> de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duas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ou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mais</a:t>
            </a:r>
            <a:r>
              <a:rPr lang="en-US" altLang="pt-BR" sz="2400" kern="0" dirty="0">
                <a:latin typeface="Calibri" panose="020F0502020204030204" pitchFamily="34" charset="0"/>
              </a:rPr>
              <a:t> proposições,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na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qual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utilizamops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conectivos</a:t>
            </a:r>
            <a:r>
              <a:rPr lang="en-US" altLang="pt-BR" sz="2400" kern="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752296" y="4421190"/>
            <a:ext cx="749211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pt-BR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O </a:t>
            </a:r>
            <a:r>
              <a:rPr lang="pt-BR" altLang="pt-BR" sz="24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algoritmo</a:t>
            </a:r>
            <a:r>
              <a:rPr lang="pt-BR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é um conjunto de instruções e regras e </a:t>
            </a:r>
            <a:r>
              <a:rPr lang="pt-BR" altLang="pt-BR" sz="2400" b="1" kern="0" dirty="0" err="1">
                <a:solidFill>
                  <a:srgbClr val="006600"/>
                </a:solidFill>
                <a:latin typeface="Calibri" panose="020F0502020204030204" pitchFamily="34" charset="0"/>
              </a:rPr>
              <a:t>Pyton</a:t>
            </a:r>
            <a:r>
              <a:rPr lang="pt-BR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é uma linguagem de programação</a:t>
            </a:r>
            <a:r>
              <a:rPr lang="en-US" altLang="pt-BR" sz="2400" kern="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67544" y="3717032"/>
            <a:ext cx="7499176" cy="5743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800" b="1" kern="0" dirty="0" err="1">
                <a:solidFill>
                  <a:srgbClr val="C00000"/>
                </a:solidFill>
                <a:latin typeface="Calibri" panose="020F0502020204030204" pitchFamily="34" charset="0"/>
              </a:rPr>
              <a:t>Exemplos</a:t>
            </a:r>
            <a:r>
              <a:rPr lang="en-US" altLang="pt-BR" sz="2800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755576" y="5285286"/>
            <a:ext cx="749211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Assembly</a:t>
            </a: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é </a:t>
            </a:r>
            <a:r>
              <a:rPr lang="en-US" altLang="pt-BR" sz="24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uma</a:t>
            </a: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linguagem</a:t>
            </a: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de </a:t>
            </a:r>
            <a:r>
              <a:rPr lang="en-US" altLang="pt-BR" sz="24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baixo</a:t>
            </a: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nível</a:t>
            </a: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ou</a:t>
            </a: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Microsoft Word</a:t>
            </a: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é </a:t>
            </a:r>
            <a:r>
              <a:rPr lang="en-US" altLang="pt-BR" sz="24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uma</a:t>
            </a: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linguagem</a:t>
            </a: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de </a:t>
            </a:r>
            <a:r>
              <a:rPr lang="en-US" altLang="pt-BR" sz="24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programação</a:t>
            </a: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921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79512" y="1340768"/>
            <a:ext cx="8229600" cy="926228"/>
          </a:xfrm>
        </p:spPr>
        <p:txBody>
          <a:bodyPr/>
          <a:lstStyle/>
          <a:p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Acompanhamento Faltas 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sp>
        <p:nvSpPr>
          <p:cNvPr id="37" name="Espaço Reservado para Conteúdo 2"/>
          <p:cNvSpPr txBox="1">
            <a:spLocks/>
          </p:cNvSpPr>
          <p:nvPr/>
        </p:nvSpPr>
        <p:spPr>
          <a:xfrm>
            <a:off x="1454968" y="2492896"/>
            <a:ext cx="6213376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Emanuel Torres De </a:t>
            </a:r>
            <a:r>
              <a:rPr lang="en-US" altLang="pt-BR" sz="2400" b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Oliveira – 8 </a:t>
            </a:r>
            <a:r>
              <a:rPr lang="en-US" altLang="pt-BR" sz="2400" b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faltas</a:t>
            </a:r>
            <a:endParaRPr lang="en-US" altLang="pt-BR" sz="2400" b="1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r>
              <a:rPr lang="en-US" altLang="pt-BR" sz="2400" b="1" kern="0" dirty="0" err="1">
                <a:solidFill>
                  <a:srgbClr val="002060"/>
                </a:solidFill>
                <a:latin typeface="Calibri" panose="020F0502020204030204" pitchFamily="34" charset="0"/>
              </a:rPr>
              <a:t>Hícaro</a:t>
            </a:r>
            <a:r>
              <a:rPr lang="en-US" altLang="pt-BR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 Teixeira De </a:t>
            </a:r>
            <a:r>
              <a:rPr lang="en-US" altLang="pt-BR" sz="2400" b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Oliveira – 8 </a:t>
            </a:r>
            <a:r>
              <a:rPr lang="en-US" altLang="pt-BR" sz="2400" b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faltas</a:t>
            </a:r>
            <a:endParaRPr lang="en-US" altLang="pt-BR" sz="2400" b="1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endParaRPr lang="en-US" altLang="pt-BR" sz="2400" b="1" kern="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endParaRPr lang="en-US" altLang="pt-BR" sz="2400" b="1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45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Matéria: Lógica 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50377" y="2708920"/>
            <a:ext cx="7810055" cy="1656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72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AULA 03</a:t>
            </a:r>
          </a:p>
          <a:p>
            <a:pPr marL="0" indent="0">
              <a:buFontTx/>
              <a:buNone/>
            </a:pPr>
            <a:endParaRPr lang="pt-BR" alt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34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2564904"/>
            <a:ext cx="7772400" cy="79208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Proposições e conectivos</a:t>
            </a:r>
          </a:p>
        </p:txBody>
      </p:sp>
    </p:spTree>
    <p:extLst>
      <p:ext uri="{BB962C8B-B14F-4D97-AF65-F5344CB8AC3E}">
        <p14:creationId xmlns:p14="http://schemas.microsoft.com/office/powerpoint/2010/main" val="125076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484784"/>
            <a:ext cx="8507288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Notação:</a:t>
            </a:r>
          </a:p>
        </p:txBody>
      </p:sp>
      <p:sp>
        <p:nvSpPr>
          <p:cNvPr id="37" name="Espaço Reservado para Conteúdo 2"/>
          <p:cNvSpPr txBox="1">
            <a:spLocks/>
          </p:cNvSpPr>
          <p:nvPr/>
        </p:nvSpPr>
        <p:spPr>
          <a:xfrm>
            <a:off x="457200" y="2206605"/>
            <a:ext cx="8229600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latin typeface="Calibri" panose="020F0502020204030204" pitchFamily="34" charset="0"/>
              </a:rPr>
              <a:t>Valor </a:t>
            </a:r>
            <a:r>
              <a:rPr lang="en-US" altLang="pt-BR" sz="2400" b="1" kern="0" dirty="0" err="1">
                <a:latin typeface="Calibri" panose="020F0502020204030204" pitchFamily="34" charset="0"/>
              </a:rPr>
              <a:t>lógico</a:t>
            </a:r>
            <a:r>
              <a:rPr lang="en-US" altLang="pt-BR" sz="2400" b="1" kern="0" dirty="0">
                <a:latin typeface="Calibri" panose="020F0502020204030204" pitchFamily="34" charset="0"/>
              </a:rPr>
              <a:t> de </a:t>
            </a:r>
            <a:r>
              <a:rPr lang="en-US" altLang="pt-BR" sz="2400" b="1" kern="0" dirty="0" err="1">
                <a:latin typeface="Calibri" panose="020F0502020204030204" pitchFamily="34" charset="0"/>
              </a:rPr>
              <a:t>uma</a:t>
            </a:r>
            <a:r>
              <a:rPr lang="en-US" altLang="pt-BR" sz="2400" b="1" kern="0" dirty="0">
                <a:latin typeface="Calibri" panose="020F0502020204030204" pitchFamily="34" charset="0"/>
              </a:rPr>
              <a:t> proposição:</a:t>
            </a:r>
          </a:p>
          <a:p>
            <a:pPr marL="0" indent="0" algn="ctr" eaLnBrk="1" hangingPunct="1">
              <a:buNone/>
            </a:pPr>
            <a:r>
              <a:rPr lang="en-US" altLang="pt-BR" sz="2400" kern="0" dirty="0">
                <a:latin typeface="Calibri" panose="020F0502020204030204" pitchFamily="34" charset="0"/>
              </a:rPr>
              <a:t>Se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uma</a:t>
            </a:r>
            <a:r>
              <a:rPr lang="en-US" altLang="pt-BR" sz="2400" kern="0" dirty="0">
                <a:latin typeface="Calibri" panose="020F0502020204030204" pitchFamily="34" charset="0"/>
              </a:rPr>
              <a:t> proposição P tem valor 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lógico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verdadeiro</a:t>
            </a:r>
            <a:r>
              <a:rPr lang="en-US" altLang="pt-BR" sz="2400" kern="0" dirty="0">
                <a:latin typeface="Calibri" panose="020F0502020204030204" pitchFamily="34" charset="0"/>
              </a:rPr>
              <a:t>,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escrevemos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V(P) = V</a:t>
            </a:r>
            <a:r>
              <a:rPr lang="en-US" altLang="pt-BR" sz="2400" kern="0" dirty="0">
                <a:latin typeface="Calibri" panose="020F0502020204030204" pitchFamily="34" charset="0"/>
              </a:rPr>
              <a:t>.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Caso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contrário</a:t>
            </a:r>
            <a:r>
              <a:rPr lang="en-US" altLang="pt-BR" sz="2400" kern="0" dirty="0">
                <a:latin typeface="Calibri" panose="020F0502020204030204" pitchFamily="34" charset="0"/>
              </a:rPr>
              <a:t>,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escrevemos</a:t>
            </a:r>
            <a:r>
              <a:rPr lang="en-US" altLang="pt-BR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 V(P) = F</a:t>
            </a:r>
            <a:r>
              <a:rPr lang="en-US" altLang="pt-BR" sz="2400" kern="0" dirty="0">
                <a:latin typeface="Calibri" panose="020F0502020204030204" pitchFamily="34" charset="0"/>
              </a:rPr>
              <a:t>. 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752296" y="4386684"/>
            <a:ext cx="749211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P: </a:t>
            </a:r>
            <a:r>
              <a:rPr lang="en-US" altLang="pt-BR" sz="2400" kern="0" dirty="0">
                <a:latin typeface="Calibri" panose="020F0502020204030204" pitchFamily="34" charset="0"/>
              </a:rPr>
              <a:t>Um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hexágono</a:t>
            </a:r>
            <a:r>
              <a:rPr lang="en-US" altLang="pt-BR" sz="2400" kern="0" dirty="0">
                <a:latin typeface="Calibri" panose="020F0502020204030204" pitchFamily="34" charset="0"/>
              </a:rPr>
              <a:t> tem 9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diagonais</a:t>
            </a:r>
            <a:r>
              <a:rPr lang="en-US" altLang="pt-BR" sz="2400" kern="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67544" y="3645024"/>
            <a:ext cx="7499176" cy="5743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800" b="1" kern="0" dirty="0" err="1">
                <a:solidFill>
                  <a:srgbClr val="C00000"/>
                </a:solidFill>
                <a:latin typeface="Calibri" panose="020F0502020204030204" pitchFamily="34" charset="0"/>
              </a:rPr>
              <a:t>Exemplos</a:t>
            </a:r>
            <a:r>
              <a:rPr lang="en-US" altLang="pt-BR" sz="2800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721070" y="4781230"/>
            <a:ext cx="749211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Q: </a:t>
            </a:r>
            <a:r>
              <a:rPr lang="en-US" altLang="pt-BR" sz="2400" kern="0" dirty="0">
                <a:latin typeface="Calibri" panose="020F0502020204030204" pitchFamily="34" charset="0"/>
              </a:rPr>
              <a:t>2 é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raiz</a:t>
            </a:r>
            <a:r>
              <a:rPr lang="en-US" altLang="pt-BR" sz="2400" kern="0" dirty="0">
                <a:latin typeface="Calibri" panose="020F0502020204030204" pitchFamily="34" charset="0"/>
              </a:rPr>
              <a:t> da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equação</a:t>
            </a:r>
            <a:r>
              <a:rPr lang="en-US" altLang="pt-BR" sz="2400" kern="0" dirty="0">
                <a:latin typeface="Calibri" panose="020F0502020204030204" pitchFamily="34" charset="0"/>
              </a:rPr>
              <a:t> x² + 4x – 5 = 0.</a:t>
            </a:r>
          </a:p>
        </p:txBody>
      </p:sp>
      <p:sp>
        <p:nvSpPr>
          <p:cNvPr id="12" name="Espaço Reservado para Conteúdo 2"/>
          <p:cNvSpPr txBox="1">
            <a:spLocks/>
          </p:cNvSpPr>
          <p:nvPr/>
        </p:nvSpPr>
        <p:spPr>
          <a:xfrm>
            <a:off x="457200" y="5285286"/>
            <a:ext cx="8229600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pt-BR" sz="2400" kern="0" dirty="0">
                <a:latin typeface="Calibri" panose="020F0502020204030204" pitchFamily="34" charset="0"/>
              </a:rPr>
              <a:t>O que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podemos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afirmar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sobre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b="1" kern="0" dirty="0">
                <a:latin typeface="Calibri" panose="020F0502020204030204" pitchFamily="34" charset="0"/>
              </a:rPr>
              <a:t>V(P)</a:t>
            </a:r>
            <a:r>
              <a:rPr lang="en-US" altLang="pt-BR" sz="2400" kern="0" dirty="0">
                <a:latin typeface="Calibri" panose="020F0502020204030204" pitchFamily="34" charset="0"/>
              </a:rPr>
              <a:t> e </a:t>
            </a:r>
            <a:r>
              <a:rPr lang="en-US" altLang="pt-BR" sz="2400" b="1" kern="0" dirty="0">
                <a:latin typeface="Calibri" panose="020F0502020204030204" pitchFamily="34" charset="0"/>
              </a:rPr>
              <a:t>V(Q)</a:t>
            </a:r>
            <a:r>
              <a:rPr lang="en-US" altLang="pt-BR" sz="2400" kern="0" dirty="0">
                <a:latin typeface="Calibri" panose="020F050202020403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06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ubtítulo 3"/>
          <p:cNvSpPr>
            <a:spLocks noGrp="1"/>
          </p:cNvSpPr>
          <p:nvPr>
            <p:ph type="subTitle" idx="1"/>
          </p:nvPr>
        </p:nvSpPr>
        <p:spPr bwMode="auto">
          <a:xfrm>
            <a:off x="1371600" y="1340768"/>
            <a:ext cx="6400800" cy="17526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Alguns exercícios</a:t>
            </a: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57200" y="3573016"/>
            <a:ext cx="8229600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pt-BR" sz="2400" kern="0" dirty="0">
                <a:latin typeface="Calibri" panose="020F0502020204030204" pitchFamily="34" charset="0"/>
              </a:rPr>
              <a:t>Determine  valor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lógico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(V </a:t>
            </a:r>
            <a:r>
              <a:rPr lang="en-US" altLang="pt-BR" sz="2400" b="1" kern="0" dirty="0" err="1">
                <a:solidFill>
                  <a:srgbClr val="006600"/>
                </a:solidFill>
                <a:latin typeface="Calibri" panose="020F0502020204030204" pitchFamily="34" charset="0"/>
              </a:rPr>
              <a:t>ou</a:t>
            </a:r>
            <a:r>
              <a:rPr lang="en-US" altLang="pt-BR" sz="24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 F) </a:t>
            </a:r>
            <a:r>
              <a:rPr lang="en-US" altLang="pt-BR" sz="2400" kern="0" dirty="0">
                <a:latin typeface="Calibri" panose="020F0502020204030204" pitchFamily="34" charset="0"/>
              </a:rPr>
              <a:t>das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seguintes</a:t>
            </a:r>
            <a:r>
              <a:rPr lang="en-US" altLang="pt-BR" sz="2400" kern="0" dirty="0">
                <a:latin typeface="Calibri" panose="020F0502020204030204" pitchFamily="34" charset="0"/>
              </a:rPr>
              <a:t> proposições:</a:t>
            </a:r>
          </a:p>
        </p:txBody>
      </p:sp>
    </p:spTree>
    <p:extLst>
      <p:ext uri="{BB962C8B-B14F-4D97-AF65-F5344CB8AC3E}">
        <p14:creationId xmlns:p14="http://schemas.microsoft.com/office/powerpoint/2010/main" val="33853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 que é a Lógica?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18356" y="2636912"/>
            <a:ext cx="8507288" cy="1656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Definição: discute o uso de </a:t>
            </a:r>
            <a:r>
              <a:rPr lang="pt-BR" sz="2800" b="1" kern="0" dirty="0">
                <a:solidFill>
                  <a:srgbClr val="FF6600"/>
                </a:solidFill>
                <a:latin typeface="Calibri" panose="020F0502020204030204" pitchFamily="34" charset="0"/>
              </a:rPr>
              <a:t>raciocínio</a:t>
            </a: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; é o estudo normativo e filosófico do </a:t>
            </a:r>
            <a:r>
              <a:rPr lang="pt-BR" sz="28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raciocínio válido</a:t>
            </a: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.</a:t>
            </a:r>
          </a:p>
          <a:p>
            <a:pPr marL="0" indent="0" algn="ctr">
              <a:buFontTx/>
              <a:buNone/>
            </a:pPr>
            <a:endParaRPr lang="pt-BR" alt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513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628800"/>
            <a:ext cx="8507288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Proposição (A):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752296" y="2188942"/>
            <a:ext cx="749211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A: </a:t>
            </a:r>
            <a:r>
              <a:rPr lang="en-US" altLang="pt-BR" sz="2400" kern="0" dirty="0">
                <a:latin typeface="Calibri" panose="020F0502020204030204" pitchFamily="34" charset="0"/>
              </a:rPr>
              <a:t>O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número</a:t>
            </a:r>
            <a:r>
              <a:rPr lang="en-US" altLang="pt-BR" sz="2400" kern="0" dirty="0">
                <a:latin typeface="Calibri" panose="020F0502020204030204" pitchFamily="34" charset="0"/>
              </a:rPr>
              <a:t> 17 é primo.</a:t>
            </a:r>
          </a:p>
        </p:txBody>
      </p:sp>
    </p:spTree>
    <p:extLst>
      <p:ext uri="{BB962C8B-B14F-4D97-AF65-F5344CB8AC3E}">
        <p14:creationId xmlns:p14="http://schemas.microsoft.com/office/powerpoint/2010/main" val="210769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628800"/>
            <a:ext cx="8507288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Proposição (B):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752296" y="2188942"/>
            <a:ext cx="749211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B: </a:t>
            </a:r>
            <a:r>
              <a:rPr lang="en-US" altLang="pt-BR" sz="2400" kern="0" dirty="0">
                <a:latin typeface="Calibri" panose="020F0502020204030204" pitchFamily="34" charset="0"/>
              </a:rPr>
              <a:t>Fortaleza é capital do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Maranhão</a:t>
            </a:r>
            <a:r>
              <a:rPr lang="en-US" altLang="pt-BR" sz="2400" kern="0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2894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628800"/>
            <a:ext cx="8507288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Proposição (C):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752296" y="2188942"/>
            <a:ext cx="749211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C: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Tiradentes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morreu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afogado</a:t>
            </a:r>
            <a:r>
              <a:rPr lang="en-US" altLang="pt-BR" sz="2400" kern="0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2930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628800"/>
            <a:ext cx="8507288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Proposição (D):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752296" y="2188942"/>
            <a:ext cx="749211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D: </a:t>
            </a:r>
            <a:r>
              <a:rPr lang="en-US" altLang="pt-BR" sz="2400" kern="0" dirty="0">
                <a:latin typeface="Calibri" panose="020F0502020204030204" pitchFamily="34" charset="0"/>
              </a:rPr>
              <a:t>(3 + 4)² = 3² + 4²</a:t>
            </a:r>
          </a:p>
        </p:txBody>
      </p:sp>
    </p:spTree>
    <p:extLst>
      <p:ext uri="{BB962C8B-B14F-4D97-AF65-F5344CB8AC3E}">
        <p14:creationId xmlns:p14="http://schemas.microsoft.com/office/powerpoint/2010/main" val="376010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628800"/>
            <a:ext cx="8507288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Proposição (E):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752296" y="2188942"/>
            <a:ext cx="749211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E: </a:t>
            </a:r>
            <a:r>
              <a:rPr lang="en-US" altLang="pt-BR" sz="2400" kern="0" dirty="0">
                <a:latin typeface="Calibri" panose="020F0502020204030204" pitchFamily="34" charset="0"/>
              </a:rPr>
              <a:t>O valor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aproximado</a:t>
            </a:r>
            <a:r>
              <a:rPr lang="en-US" altLang="pt-BR" sz="2400" kern="0" dirty="0">
                <a:latin typeface="Calibri" panose="020F0502020204030204" pitchFamily="34" charset="0"/>
              </a:rPr>
              <a:t> de </a:t>
            </a:r>
            <a:r>
              <a:rPr lang="en-US" altLang="pt-BR" sz="2400" kern="0" dirty="0">
                <a:latin typeface="Calibri" panose="020F0502020204030204" pitchFamily="34" charset="0"/>
                <a:sym typeface="Symbol" panose="05050102010706020507" pitchFamily="18" charset="2"/>
              </a:rPr>
              <a:t> é 22/7.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315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628800"/>
            <a:ext cx="8507288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Proposição (F):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752296" y="2188942"/>
            <a:ext cx="749211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F: </a:t>
            </a:r>
            <a:r>
              <a:rPr lang="en-US" altLang="pt-BR" sz="2400" kern="0" dirty="0">
                <a:latin typeface="Calibri" panose="020F0502020204030204" pitchFamily="34" charset="0"/>
              </a:rPr>
              <a:t>-1 &lt; -7</a:t>
            </a:r>
          </a:p>
        </p:txBody>
      </p:sp>
    </p:spTree>
    <p:extLst>
      <p:ext uri="{BB962C8B-B14F-4D97-AF65-F5344CB8AC3E}">
        <p14:creationId xmlns:p14="http://schemas.microsoft.com/office/powerpoint/2010/main" val="272295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628800"/>
            <a:ext cx="8507288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Proposição (G):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752296" y="2188942"/>
            <a:ext cx="749211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G: </a:t>
            </a:r>
            <a:r>
              <a:rPr lang="en-US" altLang="pt-BR" sz="2400" kern="0" dirty="0">
                <a:latin typeface="Calibri" panose="020F0502020204030204" pitchFamily="34" charset="0"/>
              </a:rPr>
              <a:t>0,131313… é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uma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dízima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periódica</a:t>
            </a:r>
            <a:r>
              <a:rPr lang="en-US" altLang="pt-BR" sz="2400" kern="0" dirty="0">
                <a:latin typeface="Calibri" panose="020F0502020204030204" pitchFamily="34" charset="0"/>
              </a:rPr>
              <a:t> simples.</a:t>
            </a:r>
          </a:p>
        </p:txBody>
      </p:sp>
    </p:spTree>
    <p:extLst>
      <p:ext uri="{BB962C8B-B14F-4D97-AF65-F5344CB8AC3E}">
        <p14:creationId xmlns:p14="http://schemas.microsoft.com/office/powerpoint/2010/main" val="38770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628800"/>
            <a:ext cx="8507288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Proposição (K):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752296" y="2188942"/>
            <a:ext cx="749211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K: </a:t>
            </a:r>
            <a:r>
              <a:rPr lang="en-US" altLang="pt-BR" sz="2400" kern="0" dirty="0">
                <a:latin typeface="Calibri" panose="020F0502020204030204" pitchFamily="34" charset="0"/>
              </a:rPr>
              <a:t>A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expressão</a:t>
            </a:r>
            <a:r>
              <a:rPr lang="en-US" altLang="pt-BR" sz="2400" kern="0" dirty="0">
                <a:latin typeface="Calibri" panose="020F0502020204030204" pitchFamily="34" charset="0"/>
              </a:rPr>
              <a:t> n² - n + 41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só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produz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números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primos</a:t>
            </a:r>
            <a:r>
              <a:rPr lang="en-US" altLang="pt-BR" sz="2400" kern="0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65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628800"/>
            <a:ext cx="8507288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Proposição (L):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752296" y="2188942"/>
            <a:ext cx="749211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L: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Todo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número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divisível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por</a:t>
            </a:r>
            <a:r>
              <a:rPr lang="en-US" altLang="pt-BR" sz="2400" kern="0" dirty="0">
                <a:latin typeface="Calibri" panose="020F0502020204030204" pitchFamily="34" charset="0"/>
              </a:rPr>
              <a:t> 5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termina</a:t>
            </a:r>
            <a:r>
              <a:rPr lang="en-US" altLang="pt-BR" sz="2400" kern="0" dirty="0">
                <a:latin typeface="Calibri" panose="020F0502020204030204" pitchFamily="34" charset="0"/>
              </a:rPr>
              <a:t> com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algarismo</a:t>
            </a:r>
            <a:r>
              <a:rPr lang="en-US" altLang="pt-BR" sz="2400" kern="0" dirty="0">
                <a:latin typeface="Calibri" panose="020F0502020204030204" pitchFamily="34" charset="0"/>
              </a:rPr>
              <a:t> 5.</a:t>
            </a:r>
          </a:p>
        </p:txBody>
      </p:sp>
    </p:spTree>
    <p:extLst>
      <p:ext uri="{BB962C8B-B14F-4D97-AF65-F5344CB8AC3E}">
        <p14:creationId xmlns:p14="http://schemas.microsoft.com/office/powerpoint/2010/main" val="4208044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628800"/>
            <a:ext cx="8507288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Proposição (M):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752296" y="2188942"/>
            <a:ext cx="749211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M: </a:t>
            </a:r>
            <a:r>
              <a:rPr lang="en-US" altLang="pt-BR" sz="2400" kern="0" dirty="0">
                <a:latin typeface="Calibri" panose="020F0502020204030204" pitchFamily="34" charset="0"/>
              </a:rPr>
              <a:t>O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produto</a:t>
            </a:r>
            <a:r>
              <a:rPr lang="en-US" altLang="pt-BR" sz="2400" kern="0" dirty="0">
                <a:latin typeface="Calibri" panose="020F0502020204030204" pitchFamily="34" charset="0"/>
              </a:rPr>
              <a:t> de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dois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números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ímpares</a:t>
            </a:r>
            <a:r>
              <a:rPr lang="en-US" altLang="pt-BR" sz="2400" kern="0" dirty="0">
                <a:latin typeface="Calibri" panose="020F0502020204030204" pitchFamily="34" charset="0"/>
              </a:rPr>
              <a:t> é um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número</a:t>
            </a:r>
            <a:r>
              <a:rPr lang="en-US" altLang="pt-BR" sz="2400" kern="0" dirty="0">
                <a:latin typeface="Calibri" panose="020F0502020204030204" pitchFamily="34" charset="0"/>
              </a:rPr>
              <a:t> par.</a:t>
            </a:r>
          </a:p>
        </p:txBody>
      </p:sp>
    </p:spTree>
    <p:extLst>
      <p:ext uri="{BB962C8B-B14F-4D97-AF65-F5344CB8AC3E}">
        <p14:creationId xmlns:p14="http://schemas.microsoft.com/office/powerpoint/2010/main" val="310143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 que é a Raciocínio Lógico?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18356" y="2636912"/>
            <a:ext cx="8507288" cy="1656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É um processo de estruturação do pensamento de acordo com as normas da lógica que permite chegar a uma determinada </a:t>
            </a:r>
            <a:r>
              <a:rPr lang="pt-BR" sz="28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conclusão</a:t>
            </a: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.</a:t>
            </a:r>
            <a:endParaRPr lang="pt-BR" alt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230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628800"/>
            <a:ext cx="8507288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Proposição (Q):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752296" y="2188942"/>
            <a:ext cx="749211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Q: </a:t>
            </a:r>
            <a:r>
              <a:rPr lang="en-US" altLang="pt-BR" sz="2400" kern="0" dirty="0">
                <a:latin typeface="Calibri" panose="020F0502020204030204" pitchFamily="34" charset="0"/>
              </a:rPr>
              <a:t>O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número</a:t>
            </a:r>
            <a:r>
              <a:rPr lang="en-US" altLang="pt-BR" sz="2400" kern="0" dirty="0">
                <a:latin typeface="Calibri" panose="020F0502020204030204" pitchFamily="34" charset="0"/>
              </a:rPr>
              <a:t> 125 é um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cubo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perfeito</a:t>
            </a:r>
            <a:r>
              <a:rPr lang="en-US" altLang="pt-BR" sz="2400" kern="0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290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484784"/>
            <a:ext cx="8507288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Conectivos:</a:t>
            </a:r>
          </a:p>
        </p:txBody>
      </p:sp>
      <p:sp>
        <p:nvSpPr>
          <p:cNvPr id="37" name="Espaço Reservado para Conteúdo 2"/>
          <p:cNvSpPr txBox="1">
            <a:spLocks/>
          </p:cNvSpPr>
          <p:nvPr/>
        </p:nvSpPr>
        <p:spPr>
          <a:xfrm>
            <a:off x="457200" y="2206605"/>
            <a:ext cx="8229600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pt-BR" sz="2400" kern="0" dirty="0">
                <a:latin typeface="Calibri" panose="020F0502020204030204" pitchFamily="34" charset="0"/>
              </a:rPr>
              <a:t>O valor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lógico</a:t>
            </a:r>
            <a:r>
              <a:rPr lang="en-US" altLang="pt-BR" sz="2400" kern="0" dirty="0">
                <a:latin typeface="Calibri" panose="020F0502020204030204" pitchFamily="34" charset="0"/>
              </a:rPr>
              <a:t> de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qualquer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latin typeface="Calibri" panose="020F0502020204030204" pitchFamily="34" charset="0"/>
              </a:rPr>
              <a:t>proposição</a:t>
            </a:r>
            <a:r>
              <a:rPr lang="en-US" altLang="pt-BR" sz="2400" kern="0" dirty="0" smtClean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composta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depende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unicamente</a:t>
            </a:r>
            <a:r>
              <a:rPr lang="en-US" altLang="pt-BR" sz="2400" kern="0" dirty="0">
                <a:latin typeface="Calibri" panose="020F0502020204030204" pitchFamily="34" charset="0"/>
              </a:rPr>
              <a:t> dos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valores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lógicos</a:t>
            </a:r>
            <a:r>
              <a:rPr lang="en-US" altLang="pt-BR" sz="2400" kern="0" dirty="0">
                <a:latin typeface="Calibri" panose="020F0502020204030204" pitchFamily="34" charset="0"/>
              </a:rPr>
              <a:t> das proposições </a:t>
            </a:r>
            <a:r>
              <a:rPr lang="en-US" altLang="pt-BR" sz="2400" kern="0" dirty="0" smtClean="0">
                <a:latin typeface="Calibri" panose="020F0502020204030204" pitchFamily="34" charset="0"/>
              </a:rPr>
              <a:t>simples </a:t>
            </a:r>
            <a:r>
              <a:rPr lang="en-US" altLang="pt-BR" sz="2400" kern="0" dirty="0" err="1" smtClean="0">
                <a:latin typeface="Calibri" panose="020F0502020204030204" pitchFamily="34" charset="0"/>
              </a:rPr>
              <a:t>componentes</a:t>
            </a:r>
            <a:r>
              <a:rPr lang="en-US" altLang="pt-BR" sz="2400" kern="0" dirty="0">
                <a:latin typeface="Calibri" panose="020F0502020204030204" pitchFamily="34" charset="0"/>
              </a:rPr>
              <a:t>,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ficando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por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eles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unicamente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determinado</a:t>
            </a:r>
            <a:r>
              <a:rPr lang="en-US" altLang="pt-BR" sz="2400" kern="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3013561" y="4797152"/>
            <a:ext cx="3116877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pt-BR" sz="2400" b="1" kern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Tabela-verdade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2" name="Seta para a direita listrada 1"/>
          <p:cNvSpPr/>
          <p:nvPr/>
        </p:nvSpPr>
        <p:spPr bwMode="auto">
          <a:xfrm rot="5400000">
            <a:off x="4147820" y="3709164"/>
            <a:ext cx="864096" cy="879832"/>
          </a:xfrm>
          <a:prstGeom prst="stripedRightArrow">
            <a:avLst>
              <a:gd name="adj1" fmla="val 53922"/>
              <a:gd name="adj2" fmla="val 46007"/>
            </a:avLst>
          </a:prstGeom>
          <a:solidFill>
            <a:srgbClr val="FFFF66"/>
          </a:solidFill>
          <a:ln w="9525" cap="flat" cmpd="sng" algn="ctr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75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41928" y="1660779"/>
            <a:ext cx="4762872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Tabela-verdade</a:t>
            </a:r>
          </a:p>
        </p:txBody>
      </p:sp>
      <p:sp>
        <p:nvSpPr>
          <p:cNvPr id="37" name="Espaço Reservado para Conteúdo 2"/>
          <p:cNvSpPr txBox="1">
            <a:spLocks/>
          </p:cNvSpPr>
          <p:nvPr/>
        </p:nvSpPr>
        <p:spPr>
          <a:xfrm>
            <a:off x="1037489" y="5301208"/>
            <a:ext cx="6918887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pt-BR" sz="2400" kern="0" dirty="0">
                <a:latin typeface="Calibri" panose="020F0502020204030204" pitchFamily="34" charset="0"/>
              </a:rPr>
              <a:t>O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número</a:t>
            </a:r>
            <a:r>
              <a:rPr lang="en-US" altLang="pt-BR" sz="2400" kern="0" dirty="0">
                <a:latin typeface="Calibri" panose="020F0502020204030204" pitchFamily="34" charset="0"/>
              </a:rPr>
              <a:t> de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sequências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binárias</a:t>
            </a:r>
            <a:r>
              <a:rPr lang="en-US" altLang="pt-BR" sz="2400" kern="0" dirty="0">
                <a:latin typeface="Calibri" panose="020F0502020204030204" pitchFamily="34" charset="0"/>
              </a:rPr>
              <a:t> de </a:t>
            </a:r>
            <a:r>
              <a:rPr lang="en-US" altLang="pt-BR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2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elementos</a:t>
            </a:r>
            <a:r>
              <a:rPr lang="en-US" altLang="pt-BR" sz="2400" kern="0" dirty="0">
                <a:latin typeface="Calibri" panose="020F0502020204030204" pitchFamily="34" charset="0"/>
              </a:rPr>
              <a:t> é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igual</a:t>
            </a:r>
            <a:r>
              <a:rPr lang="en-US" altLang="pt-BR" sz="2400" kern="0" dirty="0">
                <a:latin typeface="Calibri" panose="020F0502020204030204" pitchFamily="34" charset="0"/>
              </a:rPr>
              <a:t> a </a:t>
            </a:r>
            <a:r>
              <a:rPr lang="en-US" altLang="pt-BR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4</a:t>
            </a:r>
            <a:r>
              <a:rPr lang="en-US" altLang="pt-BR" sz="2400" kern="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41928" y="2064616"/>
            <a:ext cx="3116877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pt-BR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2 proposições simples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22" name="Retângulo 21"/>
          <p:cNvSpPr/>
          <p:nvPr/>
        </p:nvSpPr>
        <p:spPr bwMode="auto">
          <a:xfrm>
            <a:off x="3059832" y="3238778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01</a:t>
            </a:r>
          </a:p>
        </p:txBody>
      </p:sp>
      <p:sp>
        <p:nvSpPr>
          <p:cNvPr id="23" name="Retângulo 22"/>
          <p:cNvSpPr/>
          <p:nvPr/>
        </p:nvSpPr>
        <p:spPr bwMode="auto">
          <a:xfrm>
            <a:off x="4333004" y="3238004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4" name="Retângulo 23"/>
          <p:cNvSpPr/>
          <p:nvPr/>
        </p:nvSpPr>
        <p:spPr bwMode="auto">
          <a:xfrm>
            <a:off x="3080084" y="3690564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02</a:t>
            </a:r>
          </a:p>
        </p:txBody>
      </p:sp>
      <p:sp>
        <p:nvSpPr>
          <p:cNvPr id="25" name="Retângulo 24"/>
          <p:cNvSpPr/>
          <p:nvPr/>
        </p:nvSpPr>
        <p:spPr bwMode="auto">
          <a:xfrm>
            <a:off x="4325960" y="368979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6" name="Retângulo 25"/>
          <p:cNvSpPr/>
          <p:nvPr/>
        </p:nvSpPr>
        <p:spPr bwMode="auto">
          <a:xfrm>
            <a:off x="3080084" y="4137100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03</a:t>
            </a:r>
          </a:p>
        </p:txBody>
      </p:sp>
      <p:sp>
        <p:nvSpPr>
          <p:cNvPr id="27" name="Retângulo 26"/>
          <p:cNvSpPr/>
          <p:nvPr/>
        </p:nvSpPr>
        <p:spPr bwMode="auto">
          <a:xfrm>
            <a:off x="4325960" y="413632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28" name="Retângulo 27"/>
          <p:cNvSpPr/>
          <p:nvPr/>
        </p:nvSpPr>
        <p:spPr bwMode="auto">
          <a:xfrm>
            <a:off x="3080084" y="4583216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04</a:t>
            </a:r>
          </a:p>
        </p:txBody>
      </p:sp>
      <p:sp>
        <p:nvSpPr>
          <p:cNvPr id="29" name="Retângulo 28"/>
          <p:cNvSpPr/>
          <p:nvPr/>
        </p:nvSpPr>
        <p:spPr bwMode="auto">
          <a:xfrm>
            <a:off x="4325960" y="4582442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4463465" y="2754329"/>
            <a:ext cx="30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P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4972984" y="3238004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53" name="Retângulo 52"/>
          <p:cNvSpPr/>
          <p:nvPr/>
        </p:nvSpPr>
        <p:spPr bwMode="auto">
          <a:xfrm>
            <a:off x="4965940" y="368979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54" name="Retângulo 53"/>
          <p:cNvSpPr/>
          <p:nvPr/>
        </p:nvSpPr>
        <p:spPr bwMode="auto">
          <a:xfrm>
            <a:off x="4965940" y="413632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55" name="Retângulo 54"/>
          <p:cNvSpPr/>
          <p:nvPr/>
        </p:nvSpPr>
        <p:spPr bwMode="auto">
          <a:xfrm>
            <a:off x="4965940" y="4582442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5096718" y="276292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5716760" y="2708920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...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9" name="Retângulo 58"/>
          <p:cNvSpPr/>
          <p:nvPr/>
        </p:nvSpPr>
        <p:spPr bwMode="auto">
          <a:xfrm>
            <a:off x="5614452" y="323591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60" name="Retângulo 59"/>
          <p:cNvSpPr/>
          <p:nvPr/>
        </p:nvSpPr>
        <p:spPr bwMode="auto">
          <a:xfrm>
            <a:off x="5607408" y="3687702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61" name="Retângulo 60"/>
          <p:cNvSpPr/>
          <p:nvPr/>
        </p:nvSpPr>
        <p:spPr bwMode="auto">
          <a:xfrm>
            <a:off x="5607408" y="413423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62" name="Retângulo 61"/>
          <p:cNvSpPr/>
          <p:nvPr/>
        </p:nvSpPr>
        <p:spPr bwMode="auto">
          <a:xfrm>
            <a:off x="5607408" y="4580354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2766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41928" y="1660779"/>
            <a:ext cx="4762872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Tabela-verdade</a:t>
            </a:r>
          </a:p>
        </p:txBody>
      </p:sp>
      <p:sp>
        <p:nvSpPr>
          <p:cNvPr id="37" name="Espaço Reservado para Conteúdo 2"/>
          <p:cNvSpPr txBox="1">
            <a:spLocks/>
          </p:cNvSpPr>
          <p:nvPr/>
        </p:nvSpPr>
        <p:spPr>
          <a:xfrm>
            <a:off x="889207" y="4133158"/>
            <a:ext cx="3079433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pt-BR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8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sequências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binárias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41928" y="2064616"/>
            <a:ext cx="3116877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pt-BR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3 proposições simples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22" name="Retângulo 21"/>
          <p:cNvSpPr/>
          <p:nvPr/>
        </p:nvSpPr>
        <p:spPr bwMode="auto">
          <a:xfrm>
            <a:off x="4716016" y="2113249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01</a:t>
            </a:r>
          </a:p>
        </p:txBody>
      </p:sp>
      <p:sp>
        <p:nvSpPr>
          <p:cNvPr id="23" name="Retângulo 22"/>
          <p:cNvSpPr/>
          <p:nvPr/>
        </p:nvSpPr>
        <p:spPr bwMode="auto">
          <a:xfrm>
            <a:off x="5989188" y="2112475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4" name="Retângulo 23"/>
          <p:cNvSpPr/>
          <p:nvPr/>
        </p:nvSpPr>
        <p:spPr bwMode="auto">
          <a:xfrm>
            <a:off x="4736268" y="2565035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02</a:t>
            </a:r>
          </a:p>
        </p:txBody>
      </p:sp>
      <p:sp>
        <p:nvSpPr>
          <p:cNvPr id="25" name="Retângulo 24"/>
          <p:cNvSpPr/>
          <p:nvPr/>
        </p:nvSpPr>
        <p:spPr bwMode="auto">
          <a:xfrm>
            <a:off x="5982144" y="2564261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6" name="Retângulo 25"/>
          <p:cNvSpPr/>
          <p:nvPr/>
        </p:nvSpPr>
        <p:spPr bwMode="auto">
          <a:xfrm>
            <a:off x="4736268" y="3011571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03</a:t>
            </a:r>
          </a:p>
        </p:txBody>
      </p:sp>
      <p:sp>
        <p:nvSpPr>
          <p:cNvPr id="27" name="Retângulo 26"/>
          <p:cNvSpPr/>
          <p:nvPr/>
        </p:nvSpPr>
        <p:spPr bwMode="auto">
          <a:xfrm>
            <a:off x="5982144" y="3010797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8" name="Retângulo 27"/>
          <p:cNvSpPr/>
          <p:nvPr/>
        </p:nvSpPr>
        <p:spPr bwMode="auto">
          <a:xfrm>
            <a:off x="4736268" y="3457687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04</a:t>
            </a:r>
          </a:p>
        </p:txBody>
      </p:sp>
      <p:sp>
        <p:nvSpPr>
          <p:cNvPr id="29" name="Retângulo 28"/>
          <p:cNvSpPr/>
          <p:nvPr/>
        </p:nvSpPr>
        <p:spPr bwMode="auto">
          <a:xfrm>
            <a:off x="5982144" y="3456913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6119649" y="1628800"/>
            <a:ext cx="30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P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6629168" y="2112475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53" name="Retângulo 52"/>
          <p:cNvSpPr/>
          <p:nvPr/>
        </p:nvSpPr>
        <p:spPr bwMode="auto">
          <a:xfrm>
            <a:off x="6622124" y="2564261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54" name="Retângulo 53"/>
          <p:cNvSpPr/>
          <p:nvPr/>
        </p:nvSpPr>
        <p:spPr bwMode="auto">
          <a:xfrm>
            <a:off x="6622124" y="3010797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55" name="Retângulo 54"/>
          <p:cNvSpPr/>
          <p:nvPr/>
        </p:nvSpPr>
        <p:spPr bwMode="auto">
          <a:xfrm>
            <a:off x="6622124" y="3456913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6752902" y="163739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9" name="Retângulo 58"/>
          <p:cNvSpPr/>
          <p:nvPr/>
        </p:nvSpPr>
        <p:spPr bwMode="auto">
          <a:xfrm>
            <a:off x="7270636" y="2110387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60" name="Retângulo 59"/>
          <p:cNvSpPr/>
          <p:nvPr/>
        </p:nvSpPr>
        <p:spPr bwMode="auto">
          <a:xfrm>
            <a:off x="7263592" y="2562173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61" name="Retângulo 60"/>
          <p:cNvSpPr/>
          <p:nvPr/>
        </p:nvSpPr>
        <p:spPr bwMode="auto">
          <a:xfrm>
            <a:off x="7263592" y="3008709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62" name="Retângulo 61"/>
          <p:cNvSpPr/>
          <p:nvPr/>
        </p:nvSpPr>
        <p:spPr bwMode="auto">
          <a:xfrm>
            <a:off x="7263592" y="3454825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30" name="Espaço Reservado para Conteúdo 2"/>
          <p:cNvSpPr txBox="1">
            <a:spLocks/>
          </p:cNvSpPr>
          <p:nvPr/>
        </p:nvSpPr>
        <p:spPr>
          <a:xfrm>
            <a:off x="1181357" y="2863672"/>
            <a:ext cx="2238017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en-US" altLang="pt-BR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3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elementos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2" name="Seta para baixo 1"/>
          <p:cNvSpPr/>
          <p:nvPr/>
        </p:nvSpPr>
        <p:spPr bwMode="auto">
          <a:xfrm>
            <a:off x="2077130" y="3553278"/>
            <a:ext cx="684000" cy="451786"/>
          </a:xfrm>
          <a:prstGeom prst="downArrow">
            <a:avLst>
              <a:gd name="adj1" fmla="val 63192"/>
              <a:gd name="adj2" fmla="val 50000"/>
            </a:avLst>
          </a:prstGeom>
          <a:solidFill>
            <a:srgbClr val="CCFF99"/>
          </a:solidFill>
          <a:ln>
            <a:solidFill>
              <a:srgbClr val="006600"/>
            </a:solidFill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  <p:sp>
        <p:nvSpPr>
          <p:cNvPr id="31" name="Retângulo 30"/>
          <p:cNvSpPr/>
          <p:nvPr/>
        </p:nvSpPr>
        <p:spPr bwMode="auto">
          <a:xfrm>
            <a:off x="4729664" y="3904157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05</a:t>
            </a:r>
          </a:p>
        </p:txBody>
      </p:sp>
      <p:sp>
        <p:nvSpPr>
          <p:cNvPr id="32" name="Retângulo 31"/>
          <p:cNvSpPr/>
          <p:nvPr/>
        </p:nvSpPr>
        <p:spPr bwMode="auto">
          <a:xfrm>
            <a:off x="6002836" y="3903383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4749916" y="4355943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06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5995792" y="4355169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36" name="Retângulo 35"/>
          <p:cNvSpPr/>
          <p:nvPr/>
        </p:nvSpPr>
        <p:spPr bwMode="auto">
          <a:xfrm>
            <a:off x="4749916" y="4802479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07</a:t>
            </a:r>
          </a:p>
        </p:txBody>
      </p:sp>
      <p:sp>
        <p:nvSpPr>
          <p:cNvPr id="38" name="Retângulo 37"/>
          <p:cNvSpPr/>
          <p:nvPr/>
        </p:nvSpPr>
        <p:spPr bwMode="auto">
          <a:xfrm>
            <a:off x="5995792" y="4801705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39" name="Retângulo 38"/>
          <p:cNvSpPr/>
          <p:nvPr/>
        </p:nvSpPr>
        <p:spPr bwMode="auto">
          <a:xfrm>
            <a:off x="4749916" y="5248595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08</a:t>
            </a:r>
          </a:p>
        </p:txBody>
      </p:sp>
      <p:sp>
        <p:nvSpPr>
          <p:cNvPr id="40" name="Retângulo 39"/>
          <p:cNvSpPr/>
          <p:nvPr/>
        </p:nvSpPr>
        <p:spPr bwMode="auto">
          <a:xfrm>
            <a:off x="5995792" y="5247821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41" name="Retângulo 40"/>
          <p:cNvSpPr/>
          <p:nvPr/>
        </p:nvSpPr>
        <p:spPr bwMode="auto">
          <a:xfrm>
            <a:off x="6642816" y="3903383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42" name="Retângulo 41"/>
          <p:cNvSpPr/>
          <p:nvPr/>
        </p:nvSpPr>
        <p:spPr bwMode="auto">
          <a:xfrm>
            <a:off x="6635772" y="4355169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43" name="Retângulo 42"/>
          <p:cNvSpPr/>
          <p:nvPr/>
        </p:nvSpPr>
        <p:spPr bwMode="auto">
          <a:xfrm>
            <a:off x="6635772" y="4801705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44" name="Retângulo 43"/>
          <p:cNvSpPr/>
          <p:nvPr/>
        </p:nvSpPr>
        <p:spPr bwMode="auto">
          <a:xfrm>
            <a:off x="6635772" y="5247821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45" name="Retângulo 44"/>
          <p:cNvSpPr/>
          <p:nvPr/>
        </p:nvSpPr>
        <p:spPr bwMode="auto">
          <a:xfrm>
            <a:off x="7284284" y="3901295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46" name="Retângulo 45"/>
          <p:cNvSpPr/>
          <p:nvPr/>
        </p:nvSpPr>
        <p:spPr bwMode="auto">
          <a:xfrm>
            <a:off x="7277240" y="4353081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47" name="Retângulo 46"/>
          <p:cNvSpPr/>
          <p:nvPr/>
        </p:nvSpPr>
        <p:spPr bwMode="auto">
          <a:xfrm>
            <a:off x="7277240" y="4799617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48" name="Retângulo 47"/>
          <p:cNvSpPr/>
          <p:nvPr/>
        </p:nvSpPr>
        <p:spPr bwMode="auto">
          <a:xfrm>
            <a:off x="7277240" y="5245733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7363675" y="1632459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R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7932356" y="2119679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51" name="Retângulo 50"/>
          <p:cNvSpPr/>
          <p:nvPr/>
        </p:nvSpPr>
        <p:spPr bwMode="auto">
          <a:xfrm>
            <a:off x="7925312" y="2571465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56" name="Retângulo 55"/>
          <p:cNvSpPr/>
          <p:nvPr/>
        </p:nvSpPr>
        <p:spPr bwMode="auto">
          <a:xfrm>
            <a:off x="7925312" y="3018001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63" name="Retângulo 62"/>
          <p:cNvSpPr/>
          <p:nvPr/>
        </p:nvSpPr>
        <p:spPr bwMode="auto">
          <a:xfrm>
            <a:off x="7925312" y="3450469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64" name="Retângulo 63"/>
          <p:cNvSpPr/>
          <p:nvPr/>
        </p:nvSpPr>
        <p:spPr bwMode="auto">
          <a:xfrm>
            <a:off x="7946004" y="3910587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65" name="Retângulo 64"/>
          <p:cNvSpPr/>
          <p:nvPr/>
        </p:nvSpPr>
        <p:spPr bwMode="auto">
          <a:xfrm>
            <a:off x="7938960" y="4362373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66" name="Retângulo 65"/>
          <p:cNvSpPr/>
          <p:nvPr/>
        </p:nvSpPr>
        <p:spPr bwMode="auto">
          <a:xfrm>
            <a:off x="7938960" y="4808909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67" name="Retângulo 66"/>
          <p:cNvSpPr/>
          <p:nvPr/>
        </p:nvSpPr>
        <p:spPr bwMode="auto">
          <a:xfrm>
            <a:off x="7938960" y="5255025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7998946" y="1641751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...</a:t>
            </a:r>
            <a:endParaRPr lang="pt-B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3275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41928" y="1660779"/>
            <a:ext cx="4762872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Tabela-verdade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41928" y="2064616"/>
            <a:ext cx="3116877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pt-BR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4 proposições simples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22" name="Retângulo 21"/>
          <p:cNvSpPr/>
          <p:nvPr/>
        </p:nvSpPr>
        <p:spPr bwMode="auto">
          <a:xfrm>
            <a:off x="2585633" y="3692128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01</a:t>
            </a:r>
          </a:p>
        </p:txBody>
      </p:sp>
      <p:sp>
        <p:nvSpPr>
          <p:cNvPr id="23" name="Retângulo 22"/>
          <p:cNvSpPr/>
          <p:nvPr/>
        </p:nvSpPr>
        <p:spPr bwMode="auto">
          <a:xfrm>
            <a:off x="3858805" y="3691354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3989266" y="3207679"/>
            <a:ext cx="30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P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4498785" y="3691354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4622519" y="321627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9" name="Retângulo 58"/>
          <p:cNvSpPr/>
          <p:nvPr/>
        </p:nvSpPr>
        <p:spPr bwMode="auto">
          <a:xfrm>
            <a:off x="5140253" y="368926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5260588" y="3211338"/>
            <a:ext cx="314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R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5801973" y="369855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5905432" y="3220630"/>
            <a:ext cx="2936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S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8" name="Retângulo 57"/>
          <p:cNvSpPr/>
          <p:nvPr/>
        </p:nvSpPr>
        <p:spPr bwMode="auto">
          <a:xfrm>
            <a:off x="6451252" y="370774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...</a:t>
            </a:r>
          </a:p>
        </p:txBody>
      </p:sp>
      <p:sp>
        <p:nvSpPr>
          <p:cNvPr id="69" name="Retângulo 68"/>
          <p:cNvSpPr/>
          <p:nvPr/>
        </p:nvSpPr>
        <p:spPr>
          <a:xfrm>
            <a:off x="6517842" y="3229812"/>
            <a:ext cx="367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...</a:t>
            </a:r>
            <a:endParaRPr lang="pt-BR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7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457200" y="1484784"/>
            <a:ext cx="8507288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Conectivos:</a:t>
            </a:r>
          </a:p>
        </p:txBody>
      </p:sp>
      <p:sp>
        <p:nvSpPr>
          <p:cNvPr id="37" name="Espaço Reservado para Conteúdo 2"/>
          <p:cNvSpPr txBox="1">
            <a:spLocks/>
          </p:cNvSpPr>
          <p:nvPr/>
        </p:nvSpPr>
        <p:spPr>
          <a:xfrm>
            <a:off x="457200" y="2206605"/>
            <a:ext cx="8229600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 err="1">
                <a:latin typeface="Calibri" panose="020F0502020204030204" pitchFamily="34" charset="0"/>
              </a:rPr>
              <a:t>Definição</a:t>
            </a:r>
            <a:r>
              <a:rPr lang="en-US" altLang="pt-BR" sz="2400" b="1" kern="0" dirty="0">
                <a:latin typeface="Calibri" panose="020F0502020204030204" pitchFamily="34" charset="0"/>
              </a:rPr>
              <a:t>:</a:t>
            </a:r>
          </a:p>
          <a:p>
            <a:pPr marL="0" indent="0" algn="just" eaLnBrk="1" hangingPunct="1">
              <a:buNone/>
            </a:pPr>
            <a:r>
              <a:rPr lang="en-US" altLang="pt-BR" sz="2400" kern="0" dirty="0" err="1">
                <a:latin typeface="Calibri" panose="020F0502020204030204" pitchFamily="34" charset="0"/>
              </a:rPr>
              <a:t>Chamam</a:t>
            </a:r>
            <a:r>
              <a:rPr lang="en-US" altLang="pt-BR" sz="2400" kern="0" dirty="0">
                <a:latin typeface="Calibri" panose="020F0502020204030204" pitchFamily="34" charset="0"/>
              </a:rPr>
              <a:t>-se </a:t>
            </a:r>
            <a:r>
              <a:rPr lang="en-US" altLang="pt-BR" sz="2400" b="1" kern="0" dirty="0" err="1">
                <a:solidFill>
                  <a:srgbClr val="002060"/>
                </a:solidFill>
                <a:latin typeface="Calibri" panose="020F0502020204030204" pitchFamily="34" charset="0"/>
              </a:rPr>
              <a:t>conectivos</a:t>
            </a:r>
            <a:r>
              <a:rPr lang="en-US" altLang="pt-BR" sz="2400" b="1" kern="0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palavras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ou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partículas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usadas</a:t>
            </a:r>
            <a:r>
              <a:rPr lang="en-US" altLang="pt-BR" sz="2400" kern="0" dirty="0">
                <a:latin typeface="Calibri" panose="020F0502020204030204" pitchFamily="34" charset="0"/>
              </a:rPr>
              <a:t> para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formar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novas</a:t>
            </a:r>
            <a:r>
              <a:rPr lang="en-US" altLang="pt-BR" sz="2400" kern="0" dirty="0">
                <a:latin typeface="Calibri" panose="020F0502020204030204" pitchFamily="34" charset="0"/>
              </a:rPr>
              <a:t> proposições a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partir</a:t>
            </a:r>
            <a:r>
              <a:rPr lang="en-US" altLang="pt-BR" sz="2400" kern="0" dirty="0">
                <a:latin typeface="Calibri" panose="020F0502020204030204" pitchFamily="34" charset="0"/>
              </a:rPr>
              <a:t> de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outras</a:t>
            </a:r>
            <a:r>
              <a:rPr lang="en-US" altLang="pt-BR" sz="2400" kern="0" dirty="0"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8" name="Espaço Reservado para Conteúdo 2"/>
          <p:cNvSpPr txBox="1">
            <a:spLocks/>
          </p:cNvSpPr>
          <p:nvPr/>
        </p:nvSpPr>
        <p:spPr>
          <a:xfrm>
            <a:off x="752296" y="4386684"/>
            <a:ext cx="749211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P: </a:t>
            </a:r>
            <a:r>
              <a:rPr lang="en-US" altLang="pt-BR" sz="2400" kern="0" dirty="0" smtClean="0">
                <a:latin typeface="Calibri" panose="020F0502020204030204" pitchFamily="34" charset="0"/>
              </a:rPr>
              <a:t>O </a:t>
            </a:r>
            <a:r>
              <a:rPr lang="en-US" altLang="pt-BR" sz="2400" kern="0" dirty="0" err="1" smtClean="0">
                <a:latin typeface="Calibri" panose="020F0502020204030204" pitchFamily="34" charset="0"/>
              </a:rPr>
              <a:t>número</a:t>
            </a:r>
            <a:r>
              <a:rPr lang="en-US" altLang="pt-BR" sz="2400" kern="0" dirty="0" smtClean="0">
                <a:latin typeface="Calibri" panose="020F0502020204030204" pitchFamily="34" charset="0"/>
              </a:rPr>
              <a:t> 6 é par 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</a:t>
            </a:r>
            <a:r>
              <a:rPr lang="en-US" altLang="pt-BR" sz="2400" kern="0" dirty="0" smtClean="0">
                <a:latin typeface="Calibri" panose="020F0502020204030204" pitchFamily="34" charset="0"/>
              </a:rPr>
              <a:t> o </a:t>
            </a:r>
            <a:r>
              <a:rPr lang="en-US" altLang="pt-BR" sz="2400" kern="0" dirty="0" err="1" smtClean="0">
                <a:latin typeface="Calibri" panose="020F0502020204030204" pitchFamily="34" charset="0"/>
              </a:rPr>
              <a:t>número</a:t>
            </a:r>
            <a:r>
              <a:rPr lang="en-US" altLang="pt-BR" sz="2400" kern="0" dirty="0" smtClean="0">
                <a:latin typeface="Calibri" panose="020F0502020204030204" pitchFamily="34" charset="0"/>
              </a:rPr>
              <a:t> 8 é um </a:t>
            </a:r>
            <a:r>
              <a:rPr lang="en-US" altLang="pt-BR" sz="2400" kern="0" dirty="0" err="1" smtClean="0">
                <a:latin typeface="Calibri" panose="020F0502020204030204" pitchFamily="34" charset="0"/>
              </a:rPr>
              <a:t>cubo</a:t>
            </a:r>
            <a:r>
              <a:rPr lang="en-US" altLang="pt-BR" sz="2400" kern="0" dirty="0" smtClean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latin typeface="Calibri" panose="020F0502020204030204" pitchFamily="34" charset="0"/>
              </a:rPr>
              <a:t>perfeito</a:t>
            </a:r>
            <a:r>
              <a:rPr lang="en-US" altLang="pt-BR" sz="2400" kern="0" dirty="0" smtClean="0">
                <a:latin typeface="Calibri" panose="020F0502020204030204" pitchFamily="34" charset="0"/>
              </a:rPr>
              <a:t>.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>
          <a:xfrm>
            <a:off x="467544" y="3717032"/>
            <a:ext cx="7499176" cy="57432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800" b="1" kern="0" dirty="0" err="1">
                <a:solidFill>
                  <a:srgbClr val="C00000"/>
                </a:solidFill>
                <a:latin typeface="Calibri" panose="020F0502020204030204" pitchFamily="34" charset="0"/>
              </a:rPr>
              <a:t>Exemplos</a:t>
            </a:r>
            <a:r>
              <a:rPr lang="en-US" altLang="pt-BR" sz="2800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:</a:t>
            </a:r>
          </a:p>
        </p:txBody>
      </p:sp>
      <p:sp>
        <p:nvSpPr>
          <p:cNvPr id="10" name="Espaço Reservado para Conteúdo 2"/>
          <p:cNvSpPr txBox="1">
            <a:spLocks/>
          </p:cNvSpPr>
          <p:nvPr/>
        </p:nvSpPr>
        <p:spPr>
          <a:xfrm>
            <a:off x="721070" y="4781230"/>
            <a:ext cx="749211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Q: </a:t>
            </a:r>
            <a:r>
              <a:rPr lang="en-US" altLang="pt-BR" sz="2400" kern="0" dirty="0">
                <a:latin typeface="Calibri" panose="020F0502020204030204" pitchFamily="34" charset="0"/>
              </a:rPr>
              <a:t>O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triângulo</a:t>
            </a:r>
            <a:r>
              <a:rPr lang="en-US" altLang="pt-BR" sz="2400" kern="0" dirty="0">
                <a:latin typeface="Calibri" panose="020F0502020204030204" pitchFamily="34" charset="0"/>
              </a:rPr>
              <a:t> ABC é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retângulo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ou</a:t>
            </a:r>
            <a:r>
              <a:rPr lang="en-US" altLang="pt-BR" sz="2400" kern="0" dirty="0">
                <a:latin typeface="Calibri" panose="020F0502020204030204" pitchFamily="34" charset="0"/>
              </a:rPr>
              <a:t> é isosceles.</a:t>
            </a: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52296" y="5186019"/>
            <a:ext cx="749211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S: </a:t>
            </a:r>
            <a:r>
              <a:rPr lang="en-US" altLang="pt-BR" sz="2400" b="1" kern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Se</a:t>
            </a:r>
            <a:r>
              <a:rPr lang="en-US" altLang="pt-BR" sz="2400" kern="0" dirty="0">
                <a:latin typeface="Calibri" panose="020F0502020204030204" pitchFamily="34" charset="0"/>
              </a:rPr>
              <a:t> André é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engenheiro</a:t>
            </a:r>
            <a:r>
              <a:rPr lang="en-US" altLang="pt-BR" sz="2400" kern="0" dirty="0">
                <a:latin typeface="Calibri" panose="020F0502020204030204" pitchFamily="34" charset="0"/>
              </a:rPr>
              <a:t>, </a:t>
            </a:r>
            <a:r>
              <a:rPr lang="en-US" altLang="pt-BR" sz="2400" b="1" kern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então</a:t>
            </a:r>
            <a:r>
              <a:rPr lang="en-US" altLang="pt-BR" sz="2400" kern="0" dirty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latin typeface="Calibri" panose="020F0502020204030204" pitchFamily="34" charset="0"/>
              </a:rPr>
              <a:t>não</a:t>
            </a:r>
            <a:r>
              <a:rPr lang="en-US" altLang="pt-BR" sz="2400" kern="0" dirty="0" smtClean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latin typeface="Calibri" panose="020F0502020204030204" pitchFamily="34" charset="0"/>
              </a:rPr>
              <a:t>sabe</a:t>
            </a:r>
            <a:r>
              <a:rPr lang="en-US" altLang="pt-BR" sz="2400" kern="0" dirty="0" smtClean="0"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>
                <a:latin typeface="Calibri" panose="020F0502020204030204" pitchFamily="34" charset="0"/>
              </a:rPr>
              <a:t>matemática</a:t>
            </a:r>
            <a:r>
              <a:rPr lang="en-US" altLang="pt-BR" sz="2400" kern="0" dirty="0"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7967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41928" y="1660779"/>
            <a:ext cx="4762872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Conectivos</a:t>
            </a:r>
            <a:endParaRPr 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41928" y="2064616"/>
            <a:ext cx="7358464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pt-BR" sz="2400" b="1" kern="0" dirty="0">
                <a:solidFill>
                  <a:schemeClr val="bg1"/>
                </a:solidFill>
                <a:latin typeface="Calibri" panose="020F0502020204030204" pitchFamily="34" charset="0"/>
              </a:rPr>
              <a:t>4 proposições </a:t>
            </a:r>
            <a:r>
              <a:rPr lang="en-US" altLang="pt-BR" sz="2400" b="1" kern="0" dirty="0" smtClean="0">
                <a:solidFill>
                  <a:schemeClr val="bg1"/>
                </a:solidFill>
                <a:latin typeface="Calibri" panose="020F0502020204030204" pitchFamily="34" charset="0"/>
              </a:rPr>
              <a:t>simples</a:t>
            </a:r>
          </a:p>
          <a:p>
            <a:pPr marL="0" indent="0" eaLnBrk="1" hangingPunct="1">
              <a:buNone/>
            </a:pPr>
            <a:endParaRPr lang="en-US" altLang="pt-BR" sz="24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marL="0" indent="0" eaLnBrk="1" hangingPunct="1">
              <a:buNone/>
            </a:pPr>
            <a:endParaRPr lang="en-US" altLang="pt-BR" sz="2400" b="1" kern="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marL="0" indent="0" eaLnBrk="1" hangingPunct="1">
              <a:buNone/>
            </a:pPr>
            <a:endParaRPr lang="en-US" altLang="pt-BR" sz="24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marL="0" indent="0" eaLnBrk="1" hangingPunct="1">
              <a:buNone/>
            </a:pPr>
            <a:endParaRPr lang="en-US" altLang="pt-BR" sz="2400" b="1" kern="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marL="0" indent="0" eaLnBrk="1" hangingPunct="1">
              <a:buNone/>
            </a:pPr>
            <a:endParaRPr lang="en-US" altLang="pt-BR" sz="2400" b="1" kern="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marL="0" indent="0" eaLnBrk="1" hangingPunct="1">
              <a:buNone/>
            </a:pPr>
            <a:endParaRPr lang="en-US" altLang="pt-BR" sz="2400" b="1" kern="0" dirty="0" smtClean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  <a:p>
            <a:pPr marL="0" indent="0" eaLnBrk="1" hangingPunct="1">
              <a:buNone/>
            </a:pP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-------------------------------------------------------------------------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22" name="Retângulo 21"/>
          <p:cNvSpPr/>
          <p:nvPr/>
        </p:nvSpPr>
        <p:spPr bwMode="auto">
          <a:xfrm>
            <a:off x="2005718" y="2573982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Conectivo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3" name="Retângulo 22"/>
          <p:cNvSpPr/>
          <p:nvPr/>
        </p:nvSpPr>
        <p:spPr bwMode="auto">
          <a:xfrm>
            <a:off x="1526640" y="3129086"/>
            <a:ext cx="216024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>
                <a:solidFill>
                  <a:srgbClr val="006600"/>
                </a:solidFill>
                <a:latin typeface="Calibri" panose="020F0502020204030204" pitchFamily="34" charset="0"/>
              </a:rPr>
              <a:t>E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 (mas)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3858805" y="3119142"/>
            <a:ext cx="1173868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>
                <a:solidFill>
                  <a:srgbClr val="006600"/>
                </a:solidFill>
                <a:latin typeface="Calibri" panose="020F0502020204030204" pitchFamily="34" charset="0"/>
              </a:rPr>
              <a:t>^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6" name="Retângulo 15"/>
          <p:cNvSpPr/>
          <p:nvPr/>
        </p:nvSpPr>
        <p:spPr bwMode="auto">
          <a:xfrm>
            <a:off x="3858805" y="2564038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Sí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mbolo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7" name="Retângulo 16"/>
          <p:cNvSpPr/>
          <p:nvPr/>
        </p:nvSpPr>
        <p:spPr bwMode="auto">
          <a:xfrm>
            <a:off x="5496511" y="3099320"/>
            <a:ext cx="1560637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Conjunção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8" name="Retângulo 17"/>
          <p:cNvSpPr/>
          <p:nvPr/>
        </p:nvSpPr>
        <p:spPr bwMode="auto">
          <a:xfrm>
            <a:off x="5469784" y="2560590"/>
            <a:ext cx="1515355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Proposição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9" name="Retângulo 18"/>
          <p:cNvSpPr/>
          <p:nvPr/>
        </p:nvSpPr>
        <p:spPr bwMode="auto">
          <a:xfrm>
            <a:off x="1512532" y="3556272"/>
            <a:ext cx="216024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Ou Inclusivo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0" name="Retângulo 19"/>
          <p:cNvSpPr/>
          <p:nvPr/>
        </p:nvSpPr>
        <p:spPr bwMode="auto">
          <a:xfrm>
            <a:off x="3844697" y="3546328"/>
            <a:ext cx="1173868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1" name="Retângulo 20"/>
          <p:cNvSpPr/>
          <p:nvPr/>
        </p:nvSpPr>
        <p:spPr bwMode="auto">
          <a:xfrm>
            <a:off x="5482403" y="3526506"/>
            <a:ext cx="1560637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Disjunção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4" name="Retângulo 23"/>
          <p:cNvSpPr/>
          <p:nvPr/>
        </p:nvSpPr>
        <p:spPr bwMode="auto">
          <a:xfrm>
            <a:off x="1512532" y="4005144"/>
            <a:ext cx="216024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Ou </a:t>
            </a:r>
            <a:r>
              <a:rPr lang="pt-BR" b="1" dirty="0" smtClean="0">
                <a:solidFill>
                  <a:srgbClr val="006600"/>
                </a:solidFill>
                <a:latin typeface="Calibri" panose="020F0502020204030204" pitchFamily="34" charset="0"/>
              </a:rPr>
              <a:t>Ex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clusivo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3844697" y="3995200"/>
            <a:ext cx="1173868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sng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6" name="Retângulo 25"/>
          <p:cNvSpPr/>
          <p:nvPr/>
        </p:nvSpPr>
        <p:spPr bwMode="auto">
          <a:xfrm>
            <a:off x="5482403" y="3975378"/>
            <a:ext cx="1560637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Disjunção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7" name="Retângulo 26"/>
          <p:cNvSpPr/>
          <p:nvPr/>
        </p:nvSpPr>
        <p:spPr bwMode="auto">
          <a:xfrm>
            <a:off x="1512532" y="4468510"/>
            <a:ext cx="216024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err="1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Se..Então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 (implica)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8" name="Retângulo 27"/>
          <p:cNvSpPr/>
          <p:nvPr/>
        </p:nvSpPr>
        <p:spPr bwMode="auto">
          <a:xfrm>
            <a:off x="3844697" y="4458566"/>
            <a:ext cx="1173868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9" name="Retângulo 28"/>
          <p:cNvSpPr/>
          <p:nvPr/>
        </p:nvSpPr>
        <p:spPr bwMode="auto">
          <a:xfrm>
            <a:off x="5482403" y="4438744"/>
            <a:ext cx="1560637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Condicional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0" name="Retângulo 29"/>
          <p:cNvSpPr/>
          <p:nvPr/>
        </p:nvSpPr>
        <p:spPr bwMode="auto">
          <a:xfrm>
            <a:off x="1506369" y="4931876"/>
            <a:ext cx="216024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Se</a:t>
            </a:r>
            <a:r>
              <a:rPr lang="pt-BR" b="1" dirty="0">
                <a:solidFill>
                  <a:srgbClr val="006600"/>
                </a:solidFill>
                <a:latin typeface="Calibri" panose="020F0502020204030204" pitchFamily="34" charset="0"/>
              </a:rPr>
              <a:t> </a:t>
            </a:r>
            <a:r>
              <a:rPr lang="pt-BR" b="1" dirty="0" smtClean="0">
                <a:solidFill>
                  <a:srgbClr val="006600"/>
                </a:solidFill>
                <a:latin typeface="Calibri" panose="020F0502020204030204" pitchFamily="34" charset="0"/>
              </a:rPr>
              <a:t>e Somente se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1" name="Retângulo 30"/>
          <p:cNvSpPr/>
          <p:nvPr/>
        </p:nvSpPr>
        <p:spPr bwMode="auto">
          <a:xfrm>
            <a:off x="3838534" y="4921932"/>
            <a:ext cx="1173868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2" name="Retângulo 31"/>
          <p:cNvSpPr/>
          <p:nvPr/>
        </p:nvSpPr>
        <p:spPr bwMode="auto">
          <a:xfrm>
            <a:off x="5476240" y="4902110"/>
            <a:ext cx="1560637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Bi condicional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3" name="Conector de Seta Reta 2"/>
          <p:cNvCxnSpPr/>
          <p:nvPr/>
        </p:nvCxnSpPr>
        <p:spPr bwMode="auto">
          <a:xfrm>
            <a:off x="4248836" y="4656988"/>
            <a:ext cx="432048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Conector de Seta Reta 6"/>
          <p:cNvCxnSpPr/>
          <p:nvPr/>
        </p:nvCxnSpPr>
        <p:spPr bwMode="auto">
          <a:xfrm>
            <a:off x="4176828" y="5089036"/>
            <a:ext cx="504056" cy="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5" name="Retângulo 34"/>
          <p:cNvSpPr/>
          <p:nvPr/>
        </p:nvSpPr>
        <p:spPr bwMode="auto">
          <a:xfrm>
            <a:off x="1526640" y="5659168"/>
            <a:ext cx="216024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Negação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3838534" y="5659168"/>
            <a:ext cx="1173868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~</a:t>
            </a:r>
            <a:endParaRPr kumimoji="0" lang="pt-BR" sz="1800" b="1" i="0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0" name="Retângulo 39"/>
          <p:cNvSpPr/>
          <p:nvPr/>
        </p:nvSpPr>
        <p:spPr bwMode="auto">
          <a:xfrm>
            <a:off x="5477999" y="5605203"/>
            <a:ext cx="1560637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Negativa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256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41928" y="1660779"/>
            <a:ext cx="4762872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1) E (^)</a:t>
            </a:r>
            <a:endParaRPr 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41928" y="2064616"/>
            <a:ext cx="794487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Uma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proposição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composta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conjuntiva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será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verdadeira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se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todas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as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suas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proposições simples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forem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verdadeiras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. Se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pelo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menos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umadas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suas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proposições simples for falsa, a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proposição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composta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conjuntiva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será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falsa. 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22" name="Retângulo 21"/>
          <p:cNvSpPr/>
          <p:nvPr/>
        </p:nvSpPr>
        <p:spPr bwMode="auto">
          <a:xfrm>
            <a:off x="774756" y="4130794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01</a:t>
            </a:r>
          </a:p>
        </p:txBody>
      </p:sp>
      <p:sp>
        <p:nvSpPr>
          <p:cNvPr id="23" name="Retângulo 22"/>
          <p:cNvSpPr/>
          <p:nvPr/>
        </p:nvSpPr>
        <p:spPr bwMode="auto">
          <a:xfrm>
            <a:off x="2047928" y="413002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2178389" y="3646345"/>
            <a:ext cx="30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P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2687908" y="413002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2811642" y="365494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3386451" y="3664220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P ^ 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16" name="Retângulo 15"/>
          <p:cNvSpPr/>
          <p:nvPr/>
        </p:nvSpPr>
        <p:spPr bwMode="auto">
          <a:xfrm>
            <a:off x="774756" y="4619242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02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7" name="Retângulo 16"/>
          <p:cNvSpPr/>
          <p:nvPr/>
        </p:nvSpPr>
        <p:spPr bwMode="auto">
          <a:xfrm>
            <a:off x="2047928" y="461846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2687908" y="461846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1" name="Retângulo 20"/>
          <p:cNvSpPr/>
          <p:nvPr/>
        </p:nvSpPr>
        <p:spPr bwMode="auto">
          <a:xfrm>
            <a:off x="789328" y="5130966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03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4" name="Retângulo 23"/>
          <p:cNvSpPr/>
          <p:nvPr/>
        </p:nvSpPr>
        <p:spPr bwMode="auto">
          <a:xfrm>
            <a:off x="2062500" y="5130192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2702480" y="5130192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8" name="Retângulo 27"/>
          <p:cNvSpPr/>
          <p:nvPr/>
        </p:nvSpPr>
        <p:spPr bwMode="auto">
          <a:xfrm>
            <a:off x="774756" y="5649894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04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9" name="Retângulo 28"/>
          <p:cNvSpPr/>
          <p:nvPr/>
        </p:nvSpPr>
        <p:spPr bwMode="auto">
          <a:xfrm>
            <a:off x="2047928" y="564912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0" name="Retângulo 29"/>
          <p:cNvSpPr/>
          <p:nvPr/>
        </p:nvSpPr>
        <p:spPr bwMode="auto">
          <a:xfrm>
            <a:off x="2687908" y="564912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4920798" y="4595243"/>
            <a:ext cx="3398715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pt-BR" sz="2400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Eu</a:t>
            </a:r>
            <a:r>
              <a:rPr lang="en-US" altLang="pt-BR" sz="24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Estudo</a:t>
            </a:r>
            <a:r>
              <a:rPr lang="en-US" altLang="pt-BR" sz="24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smtClean="0">
                <a:solidFill>
                  <a:srgbClr val="00B050"/>
                </a:solidFill>
                <a:latin typeface="Calibri" panose="020F0502020204030204" pitchFamily="34" charset="0"/>
              </a:rPr>
              <a:t>e</a:t>
            </a:r>
            <a:r>
              <a:rPr lang="en-US" altLang="pt-BR" sz="24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Trabalho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31" name="Retângulo 30"/>
          <p:cNvSpPr/>
          <p:nvPr/>
        </p:nvSpPr>
        <p:spPr bwMode="auto">
          <a:xfrm>
            <a:off x="3480162" y="414214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3480162" y="463059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3494734" y="514232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36" name="Retângulo 35"/>
          <p:cNvSpPr/>
          <p:nvPr/>
        </p:nvSpPr>
        <p:spPr bwMode="auto">
          <a:xfrm>
            <a:off x="3480162" y="566124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97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41928" y="1660779"/>
            <a:ext cx="4762872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2</a:t>
            </a: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) OU (V)</a:t>
            </a:r>
            <a:endParaRPr 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41928" y="2064616"/>
            <a:ext cx="794487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Uma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proposição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composta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disjuntiva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será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verdadeira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se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pelo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menos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uma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das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suas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proposições simples for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verdadeira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. Se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todas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as proposições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forem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falsas, a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proposição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composta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será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falsa 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23" name="Retângulo 22"/>
          <p:cNvSpPr/>
          <p:nvPr/>
        </p:nvSpPr>
        <p:spPr bwMode="auto">
          <a:xfrm>
            <a:off x="2047928" y="413002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2178389" y="3646345"/>
            <a:ext cx="30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P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2687908" y="413002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2811642" y="365494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3480162" y="414214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3389657" y="3664220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P v 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17" name="Retângulo 16"/>
          <p:cNvSpPr/>
          <p:nvPr/>
        </p:nvSpPr>
        <p:spPr bwMode="auto">
          <a:xfrm>
            <a:off x="2047928" y="461846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2687908" y="461846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0" name="Retângulo 19"/>
          <p:cNvSpPr/>
          <p:nvPr/>
        </p:nvSpPr>
        <p:spPr bwMode="auto">
          <a:xfrm>
            <a:off x="3480162" y="463059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4" name="Retângulo 23"/>
          <p:cNvSpPr/>
          <p:nvPr/>
        </p:nvSpPr>
        <p:spPr bwMode="auto">
          <a:xfrm>
            <a:off x="2062500" y="5130192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2702480" y="5130192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7" name="Retângulo 26"/>
          <p:cNvSpPr/>
          <p:nvPr/>
        </p:nvSpPr>
        <p:spPr bwMode="auto">
          <a:xfrm>
            <a:off x="3494734" y="514232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9" name="Retângulo 28"/>
          <p:cNvSpPr/>
          <p:nvPr/>
        </p:nvSpPr>
        <p:spPr bwMode="auto">
          <a:xfrm>
            <a:off x="2047928" y="564912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0" name="Retângulo 29"/>
          <p:cNvSpPr/>
          <p:nvPr/>
        </p:nvSpPr>
        <p:spPr bwMode="auto">
          <a:xfrm>
            <a:off x="2687908" y="564912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2" name="Retângulo 31"/>
          <p:cNvSpPr/>
          <p:nvPr/>
        </p:nvSpPr>
        <p:spPr bwMode="auto">
          <a:xfrm>
            <a:off x="3480162" y="566124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4920798" y="4595243"/>
            <a:ext cx="3398715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pt-BR" sz="2400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Eu</a:t>
            </a:r>
            <a:r>
              <a:rPr lang="en-US" altLang="pt-BR" sz="24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Estudo</a:t>
            </a:r>
            <a:r>
              <a:rPr lang="en-US" altLang="pt-BR" sz="24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ou</a:t>
            </a:r>
            <a:r>
              <a:rPr lang="en-US" altLang="pt-BR" sz="24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Trabalho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31" name="Retângulo 30"/>
          <p:cNvSpPr/>
          <p:nvPr/>
        </p:nvSpPr>
        <p:spPr bwMode="auto">
          <a:xfrm>
            <a:off x="774756" y="4130794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01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774756" y="4619242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02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5" name="Retângulo 34"/>
          <p:cNvSpPr/>
          <p:nvPr/>
        </p:nvSpPr>
        <p:spPr bwMode="auto">
          <a:xfrm>
            <a:off x="789328" y="5130966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03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6" name="Retângulo 35"/>
          <p:cNvSpPr/>
          <p:nvPr/>
        </p:nvSpPr>
        <p:spPr bwMode="auto">
          <a:xfrm>
            <a:off x="774756" y="5649894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04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461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31893" y="1445202"/>
            <a:ext cx="4762872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3</a:t>
            </a: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) OU ... OU  (</a:t>
            </a:r>
            <a:r>
              <a:rPr lang="pt-BR" sz="2800" b="1" u="sng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)</a:t>
            </a:r>
            <a:endParaRPr 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31893" y="1849039"/>
            <a:ext cx="794487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Uma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proposição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composta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disjuntiva</a:t>
            </a:r>
            <a:r>
              <a:rPr lang="en-US" altLang="pt-BR" sz="24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exclusiva</a:t>
            </a:r>
            <a:r>
              <a:rPr lang="en-US" altLang="pt-BR" sz="24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será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verdadeira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apenas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se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uma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única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das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suas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proposições simples for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verdadeira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. Se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nenhuma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ou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mais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de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uma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das proposições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forem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verdadeiras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, a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proposição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composta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disjuntiva</a:t>
            </a: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exclusiva</a:t>
            </a: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será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falsa 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23" name="Retângulo 22"/>
          <p:cNvSpPr/>
          <p:nvPr/>
        </p:nvSpPr>
        <p:spPr bwMode="auto">
          <a:xfrm>
            <a:off x="2131820" y="419273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2262281" y="3709061"/>
            <a:ext cx="30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P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2771800" y="419273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2895534" y="371765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3564054" y="4204864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3459924" y="3726936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P </a:t>
            </a:r>
            <a:r>
              <a:rPr lang="pt-BR" b="1" u="sng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V</a:t>
            </a:r>
            <a:r>
              <a:rPr lang="pt-BR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 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17" name="Retângulo 16"/>
          <p:cNvSpPr/>
          <p:nvPr/>
        </p:nvSpPr>
        <p:spPr bwMode="auto">
          <a:xfrm>
            <a:off x="2131820" y="4681184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2771800" y="4681184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0" name="Retângulo 19"/>
          <p:cNvSpPr/>
          <p:nvPr/>
        </p:nvSpPr>
        <p:spPr bwMode="auto">
          <a:xfrm>
            <a:off x="3564054" y="4693312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4" name="Retângulo 23"/>
          <p:cNvSpPr/>
          <p:nvPr/>
        </p:nvSpPr>
        <p:spPr bwMode="auto">
          <a:xfrm>
            <a:off x="2146392" y="519290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2786372" y="519290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7" name="Retângulo 26"/>
          <p:cNvSpPr/>
          <p:nvPr/>
        </p:nvSpPr>
        <p:spPr bwMode="auto">
          <a:xfrm>
            <a:off x="3578626" y="520503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9" name="Retângulo 28"/>
          <p:cNvSpPr/>
          <p:nvPr/>
        </p:nvSpPr>
        <p:spPr bwMode="auto">
          <a:xfrm>
            <a:off x="2131820" y="571183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0" name="Retângulo 29"/>
          <p:cNvSpPr/>
          <p:nvPr/>
        </p:nvSpPr>
        <p:spPr bwMode="auto">
          <a:xfrm>
            <a:off x="2771800" y="571183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2" name="Retângulo 31"/>
          <p:cNvSpPr/>
          <p:nvPr/>
        </p:nvSpPr>
        <p:spPr bwMode="auto">
          <a:xfrm>
            <a:off x="3564054" y="5723964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4735361" y="4672930"/>
            <a:ext cx="3970784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pt-BR" sz="2400" b="1" kern="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Ou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eu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Estudo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ou</a:t>
            </a:r>
            <a:r>
              <a:rPr lang="en-US" altLang="pt-BR" sz="24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eu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Trabalho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37" name="Retângulo 36"/>
          <p:cNvSpPr/>
          <p:nvPr/>
        </p:nvSpPr>
        <p:spPr bwMode="auto">
          <a:xfrm>
            <a:off x="773319" y="4192736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01</a:t>
            </a:r>
          </a:p>
        </p:txBody>
      </p:sp>
      <p:sp>
        <p:nvSpPr>
          <p:cNvPr id="38" name="Retângulo 37"/>
          <p:cNvSpPr/>
          <p:nvPr/>
        </p:nvSpPr>
        <p:spPr bwMode="auto">
          <a:xfrm>
            <a:off x="773319" y="4681184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02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787891" y="5192908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03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0" name="Retângulo 39"/>
          <p:cNvSpPr/>
          <p:nvPr/>
        </p:nvSpPr>
        <p:spPr bwMode="auto">
          <a:xfrm>
            <a:off x="773319" y="5711836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04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9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Tipos de raciocínio lógico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18356" y="2276872"/>
            <a:ext cx="8507288" cy="1656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Indução: </a:t>
            </a:r>
            <a:r>
              <a:rPr lang="pt-BR" sz="28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é determinar a regra</a:t>
            </a:r>
            <a:r>
              <a:rPr lang="pt-BR" sz="2800" b="1" kern="0" dirty="0">
                <a:latin typeface="Calibri" panose="020F0502020204030204" pitchFamily="34" charset="0"/>
              </a:rPr>
              <a:t>. É aprender a regra a partir de diversos exemplos de como a conclusão segue da premissa. Exemplo: "A relva ficou molhada em todas as vezes que choveu. Então, se chover amanhã, a relva ficará molhada." É comum associar os cientistas a este estilo de raciocínio.</a:t>
            </a:r>
          </a:p>
          <a:p>
            <a:pPr marL="0" indent="0" algn="ctr">
              <a:buFontTx/>
              <a:buNone/>
            </a:pPr>
            <a:endParaRPr lang="pt-BR" sz="2800" b="1" kern="0" dirty="0">
              <a:latin typeface="Calibri" panose="020F0502020204030204" pitchFamily="34" charset="0"/>
            </a:endParaRP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318356" y="5373216"/>
            <a:ext cx="8507288" cy="9361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8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Ex</a:t>
            </a:r>
            <a:r>
              <a:rPr lang="pt-BR" sz="2800" b="1" kern="0" dirty="0">
                <a:latin typeface="Calibri" panose="020F0502020204030204" pitchFamily="34" charset="0"/>
              </a:rPr>
              <a:t>: Entrada de veteranos e calouros</a:t>
            </a:r>
          </a:p>
        </p:txBody>
      </p:sp>
    </p:spTree>
    <p:extLst>
      <p:ext uri="{BB962C8B-B14F-4D97-AF65-F5344CB8AC3E}">
        <p14:creationId xmlns:p14="http://schemas.microsoft.com/office/powerpoint/2010/main" val="60220170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Exercícios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/>
          <a:srcRect b="79333"/>
          <a:stretch/>
        </p:blipFill>
        <p:spPr>
          <a:xfrm>
            <a:off x="369088" y="1772816"/>
            <a:ext cx="8774912" cy="93610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"/>
          <a:srcRect t="18513" r="86459" b="68769"/>
          <a:stretch/>
        </p:blipFill>
        <p:spPr>
          <a:xfrm>
            <a:off x="935596" y="3538917"/>
            <a:ext cx="1188248" cy="576064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2"/>
          <a:srcRect l="14548" t="19077" r="71911" b="68205"/>
          <a:stretch/>
        </p:blipFill>
        <p:spPr>
          <a:xfrm>
            <a:off x="977679" y="4258090"/>
            <a:ext cx="1188248" cy="57606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 rotWithShape="1">
          <a:blip r:embed="rId2"/>
          <a:srcRect l="28173" t="19077" r="58286" b="68205"/>
          <a:stretch/>
        </p:blipFill>
        <p:spPr>
          <a:xfrm>
            <a:off x="1041546" y="4977263"/>
            <a:ext cx="1188248" cy="576064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2"/>
          <a:srcRect l="41645" t="19077" r="44814" b="68205"/>
          <a:stretch/>
        </p:blipFill>
        <p:spPr>
          <a:xfrm>
            <a:off x="4860032" y="3573016"/>
            <a:ext cx="1188248" cy="576064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 rotWithShape="1">
          <a:blip r:embed="rId2"/>
          <a:srcRect l="55799" t="17487" r="17121" b="69795"/>
          <a:stretch/>
        </p:blipFill>
        <p:spPr>
          <a:xfrm>
            <a:off x="4860148" y="4977263"/>
            <a:ext cx="2376264" cy="57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4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Exercícios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/>
          <a:srcRect b="71053"/>
          <a:stretch/>
        </p:blipFill>
        <p:spPr>
          <a:xfrm>
            <a:off x="345630" y="1700808"/>
            <a:ext cx="8452740" cy="792088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2"/>
          <a:srcRect t="28947" b="57895"/>
          <a:stretch/>
        </p:blipFill>
        <p:spPr>
          <a:xfrm>
            <a:off x="345630" y="2776066"/>
            <a:ext cx="8452740" cy="360040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2"/>
          <a:srcRect l="261" t="42106" r="-261" b="47368"/>
          <a:stretch/>
        </p:blipFill>
        <p:spPr>
          <a:xfrm>
            <a:off x="345630" y="3430037"/>
            <a:ext cx="8452740" cy="288032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 rotWithShape="1">
          <a:blip r:embed="rId2"/>
          <a:srcRect l="261" t="52883" r="-261" b="36591"/>
          <a:stretch/>
        </p:blipFill>
        <p:spPr>
          <a:xfrm>
            <a:off x="345630" y="4084008"/>
            <a:ext cx="8452740" cy="288032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/>
          <a:srcRect l="261" t="63156" r="-261" b="26318"/>
          <a:stretch/>
        </p:blipFill>
        <p:spPr>
          <a:xfrm>
            <a:off x="345630" y="4725144"/>
            <a:ext cx="8452740" cy="288032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 rotWithShape="1">
          <a:blip r:embed="rId2"/>
          <a:srcRect l="261" t="73430" r="-261" b="7895"/>
          <a:stretch/>
        </p:blipFill>
        <p:spPr>
          <a:xfrm>
            <a:off x="345630" y="5229200"/>
            <a:ext cx="8452740" cy="510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9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Matéria: Lógica 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50377" y="2708920"/>
            <a:ext cx="7810055" cy="1656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72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AULA </a:t>
            </a:r>
            <a:r>
              <a:rPr lang="pt-BR" sz="72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04</a:t>
            </a:r>
            <a:endParaRPr lang="pt-BR" sz="72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  <a:p>
            <a:pPr marL="0" indent="0">
              <a:buFontTx/>
              <a:buNone/>
            </a:pPr>
            <a:endParaRPr lang="pt-BR" alt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43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41928" y="1660779"/>
            <a:ext cx="4762872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1) E (^)</a:t>
            </a:r>
            <a:endParaRPr 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41928" y="2064616"/>
            <a:ext cx="794487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Uma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proposição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composta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conjuntiva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será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verdadeira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se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todas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as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suas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proposições simples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forem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verdadeiras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. Se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pelo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menos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umadas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suas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proposições simples for falsa, a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proposição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composta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conjuntiva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será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falsa. 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22" name="Retângulo 21"/>
          <p:cNvSpPr/>
          <p:nvPr/>
        </p:nvSpPr>
        <p:spPr bwMode="auto">
          <a:xfrm>
            <a:off x="774756" y="4130794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01</a:t>
            </a:r>
          </a:p>
        </p:txBody>
      </p:sp>
      <p:sp>
        <p:nvSpPr>
          <p:cNvPr id="23" name="Retângulo 22"/>
          <p:cNvSpPr/>
          <p:nvPr/>
        </p:nvSpPr>
        <p:spPr bwMode="auto">
          <a:xfrm>
            <a:off x="2047928" y="413002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2178389" y="3646345"/>
            <a:ext cx="30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P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2687908" y="413002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2811642" y="365494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3386451" y="3664220"/>
            <a:ext cx="688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P ^ 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16" name="Retângulo 15"/>
          <p:cNvSpPr/>
          <p:nvPr/>
        </p:nvSpPr>
        <p:spPr bwMode="auto">
          <a:xfrm>
            <a:off x="774756" y="4619242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02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7" name="Retângulo 16"/>
          <p:cNvSpPr/>
          <p:nvPr/>
        </p:nvSpPr>
        <p:spPr bwMode="auto">
          <a:xfrm>
            <a:off x="2047928" y="461846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2687908" y="461846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1" name="Retângulo 20"/>
          <p:cNvSpPr/>
          <p:nvPr/>
        </p:nvSpPr>
        <p:spPr bwMode="auto">
          <a:xfrm>
            <a:off x="789328" y="5130966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03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4" name="Retângulo 23"/>
          <p:cNvSpPr/>
          <p:nvPr/>
        </p:nvSpPr>
        <p:spPr bwMode="auto">
          <a:xfrm>
            <a:off x="2062500" y="5130192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2702480" y="5130192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8" name="Retângulo 27"/>
          <p:cNvSpPr/>
          <p:nvPr/>
        </p:nvSpPr>
        <p:spPr bwMode="auto">
          <a:xfrm>
            <a:off x="774756" y="5649894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04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9" name="Retângulo 28"/>
          <p:cNvSpPr/>
          <p:nvPr/>
        </p:nvSpPr>
        <p:spPr bwMode="auto">
          <a:xfrm>
            <a:off x="2047928" y="564912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0" name="Retângulo 29"/>
          <p:cNvSpPr/>
          <p:nvPr/>
        </p:nvSpPr>
        <p:spPr bwMode="auto">
          <a:xfrm>
            <a:off x="2687908" y="564912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4920798" y="4595243"/>
            <a:ext cx="3398715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pt-BR" sz="2400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Eu</a:t>
            </a:r>
            <a:r>
              <a:rPr lang="en-US" altLang="pt-BR" sz="24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Estudo</a:t>
            </a:r>
            <a:r>
              <a:rPr lang="en-US" altLang="pt-BR" sz="24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smtClean="0">
                <a:solidFill>
                  <a:srgbClr val="00B050"/>
                </a:solidFill>
                <a:latin typeface="Calibri" panose="020F0502020204030204" pitchFamily="34" charset="0"/>
              </a:rPr>
              <a:t>e</a:t>
            </a:r>
            <a:r>
              <a:rPr lang="en-US" altLang="pt-BR" sz="24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Trabalho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31" name="Retângulo 30"/>
          <p:cNvSpPr/>
          <p:nvPr/>
        </p:nvSpPr>
        <p:spPr bwMode="auto">
          <a:xfrm>
            <a:off x="3480162" y="414214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3480162" y="463059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35" name="Retângulo 34"/>
          <p:cNvSpPr/>
          <p:nvPr/>
        </p:nvSpPr>
        <p:spPr bwMode="auto">
          <a:xfrm>
            <a:off x="3494734" y="514232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36" name="Retângulo 35"/>
          <p:cNvSpPr/>
          <p:nvPr/>
        </p:nvSpPr>
        <p:spPr bwMode="auto">
          <a:xfrm>
            <a:off x="3480162" y="566124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72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41928" y="1660779"/>
            <a:ext cx="4762872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2</a:t>
            </a: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) OU (V)</a:t>
            </a:r>
            <a:endParaRPr 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41928" y="2064616"/>
            <a:ext cx="794487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Uma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proposição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composta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disjuntiva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será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verdadeira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se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pelo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menos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uma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das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suas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proposições simples for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verdadeira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. Se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todas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as proposições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forem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falsas, a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proposição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composta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será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falsa 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23" name="Retângulo 22"/>
          <p:cNvSpPr/>
          <p:nvPr/>
        </p:nvSpPr>
        <p:spPr bwMode="auto">
          <a:xfrm>
            <a:off x="2047928" y="413002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2178389" y="3646345"/>
            <a:ext cx="30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P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2687908" y="413002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2811642" y="3654940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3480162" y="414214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68" name="Retângulo 67"/>
          <p:cNvSpPr/>
          <p:nvPr/>
        </p:nvSpPr>
        <p:spPr>
          <a:xfrm>
            <a:off x="3389657" y="3664220"/>
            <a:ext cx="681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P v 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17" name="Retângulo 16"/>
          <p:cNvSpPr/>
          <p:nvPr/>
        </p:nvSpPr>
        <p:spPr bwMode="auto">
          <a:xfrm>
            <a:off x="2047928" y="461846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2687908" y="461846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0" name="Retângulo 19"/>
          <p:cNvSpPr/>
          <p:nvPr/>
        </p:nvSpPr>
        <p:spPr bwMode="auto">
          <a:xfrm>
            <a:off x="3480162" y="463059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4" name="Retângulo 23"/>
          <p:cNvSpPr/>
          <p:nvPr/>
        </p:nvSpPr>
        <p:spPr bwMode="auto">
          <a:xfrm>
            <a:off x="2062500" y="5130192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2702480" y="5130192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7" name="Retângulo 26"/>
          <p:cNvSpPr/>
          <p:nvPr/>
        </p:nvSpPr>
        <p:spPr bwMode="auto">
          <a:xfrm>
            <a:off x="3494734" y="514232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9" name="Retângulo 28"/>
          <p:cNvSpPr/>
          <p:nvPr/>
        </p:nvSpPr>
        <p:spPr bwMode="auto">
          <a:xfrm>
            <a:off x="2047928" y="564912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0" name="Retângulo 29"/>
          <p:cNvSpPr/>
          <p:nvPr/>
        </p:nvSpPr>
        <p:spPr bwMode="auto">
          <a:xfrm>
            <a:off x="2687908" y="564912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2" name="Retângulo 31"/>
          <p:cNvSpPr/>
          <p:nvPr/>
        </p:nvSpPr>
        <p:spPr bwMode="auto">
          <a:xfrm>
            <a:off x="3480162" y="566124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4920798" y="4595243"/>
            <a:ext cx="3398715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pt-BR" sz="2400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Eu</a:t>
            </a:r>
            <a:r>
              <a:rPr lang="en-US" altLang="pt-BR" sz="24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Estudo</a:t>
            </a:r>
            <a:r>
              <a:rPr lang="en-US" altLang="pt-BR" sz="24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B050"/>
                </a:solidFill>
                <a:latin typeface="Calibri" panose="020F0502020204030204" pitchFamily="34" charset="0"/>
              </a:rPr>
              <a:t>ou</a:t>
            </a:r>
            <a:r>
              <a:rPr lang="en-US" altLang="pt-BR" sz="2400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Trabalho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31" name="Retângulo 30"/>
          <p:cNvSpPr/>
          <p:nvPr/>
        </p:nvSpPr>
        <p:spPr bwMode="auto">
          <a:xfrm>
            <a:off x="774756" y="4130794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01</a:t>
            </a:r>
          </a:p>
        </p:txBody>
      </p:sp>
      <p:sp>
        <p:nvSpPr>
          <p:cNvPr id="34" name="Retângulo 33"/>
          <p:cNvSpPr/>
          <p:nvPr/>
        </p:nvSpPr>
        <p:spPr bwMode="auto">
          <a:xfrm>
            <a:off x="774756" y="4619242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02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5" name="Retângulo 34"/>
          <p:cNvSpPr/>
          <p:nvPr/>
        </p:nvSpPr>
        <p:spPr bwMode="auto">
          <a:xfrm>
            <a:off x="789328" y="5130966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03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6" name="Retângulo 35"/>
          <p:cNvSpPr/>
          <p:nvPr/>
        </p:nvSpPr>
        <p:spPr bwMode="auto">
          <a:xfrm>
            <a:off x="774756" y="5649894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04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0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31893" y="1445202"/>
            <a:ext cx="4762872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3</a:t>
            </a: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) OU ... OU  (</a:t>
            </a:r>
            <a:r>
              <a:rPr lang="pt-BR" sz="2800" b="1" u="sng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)</a:t>
            </a:r>
            <a:endParaRPr 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31893" y="1849039"/>
            <a:ext cx="794487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Uma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proposição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composta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disjuntiva</a:t>
            </a:r>
            <a:r>
              <a:rPr lang="en-US" altLang="pt-BR" sz="24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exclusiva</a:t>
            </a:r>
            <a:r>
              <a:rPr lang="en-US" altLang="pt-BR" sz="24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será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verdadeira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apenas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se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uma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única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das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suas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proposições simples for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verdadeira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. Se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nenhuma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ou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mais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de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uma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das proposições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forem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verdadeiras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, a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proposição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composta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disjuntiva</a:t>
            </a: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exclusiva</a:t>
            </a:r>
            <a:r>
              <a:rPr lang="en-US" altLang="pt-BR" sz="24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será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falsa 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23" name="Retângulo 22"/>
          <p:cNvSpPr/>
          <p:nvPr/>
        </p:nvSpPr>
        <p:spPr bwMode="auto">
          <a:xfrm>
            <a:off x="2131820" y="419273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2262281" y="3709061"/>
            <a:ext cx="30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P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2771800" y="419273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2895534" y="3717656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3564054" y="4204864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3459924" y="3726936"/>
            <a:ext cx="7088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P </a:t>
            </a:r>
            <a:r>
              <a:rPr lang="pt-BR" b="1" u="sng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V</a:t>
            </a:r>
            <a:r>
              <a:rPr lang="pt-BR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 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17" name="Retângulo 16"/>
          <p:cNvSpPr/>
          <p:nvPr/>
        </p:nvSpPr>
        <p:spPr bwMode="auto">
          <a:xfrm>
            <a:off x="2131820" y="4681184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2771800" y="4681184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0" name="Retângulo 19"/>
          <p:cNvSpPr/>
          <p:nvPr/>
        </p:nvSpPr>
        <p:spPr bwMode="auto">
          <a:xfrm>
            <a:off x="3564054" y="4693312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4" name="Retângulo 23"/>
          <p:cNvSpPr/>
          <p:nvPr/>
        </p:nvSpPr>
        <p:spPr bwMode="auto">
          <a:xfrm>
            <a:off x="2146392" y="519290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2786372" y="519290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7" name="Retângulo 26"/>
          <p:cNvSpPr/>
          <p:nvPr/>
        </p:nvSpPr>
        <p:spPr bwMode="auto">
          <a:xfrm>
            <a:off x="3578626" y="520503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9" name="Retângulo 28"/>
          <p:cNvSpPr/>
          <p:nvPr/>
        </p:nvSpPr>
        <p:spPr bwMode="auto">
          <a:xfrm>
            <a:off x="2131820" y="571183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0" name="Retângulo 29"/>
          <p:cNvSpPr/>
          <p:nvPr/>
        </p:nvSpPr>
        <p:spPr bwMode="auto">
          <a:xfrm>
            <a:off x="2771800" y="571183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2" name="Retângulo 31"/>
          <p:cNvSpPr/>
          <p:nvPr/>
        </p:nvSpPr>
        <p:spPr bwMode="auto">
          <a:xfrm>
            <a:off x="3564054" y="5723964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4735361" y="4672930"/>
            <a:ext cx="3970784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pt-BR" sz="2400" b="1" kern="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Ou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eu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Estudo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ou</a:t>
            </a:r>
            <a:r>
              <a:rPr lang="en-US" altLang="pt-BR" sz="2400" b="1" kern="0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eu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Trabalho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37" name="Retângulo 36"/>
          <p:cNvSpPr/>
          <p:nvPr/>
        </p:nvSpPr>
        <p:spPr bwMode="auto">
          <a:xfrm>
            <a:off x="773319" y="4192736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01</a:t>
            </a:r>
          </a:p>
        </p:txBody>
      </p:sp>
      <p:sp>
        <p:nvSpPr>
          <p:cNvPr id="38" name="Retângulo 37"/>
          <p:cNvSpPr/>
          <p:nvPr/>
        </p:nvSpPr>
        <p:spPr bwMode="auto">
          <a:xfrm>
            <a:off x="773319" y="4681184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02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787891" y="5192908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03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0" name="Retângulo 39"/>
          <p:cNvSpPr/>
          <p:nvPr/>
        </p:nvSpPr>
        <p:spPr bwMode="auto">
          <a:xfrm>
            <a:off x="773319" y="5711836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04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85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31893" y="1445202"/>
            <a:ext cx="4762872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4</a:t>
            </a: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) SE ... ENTÃO  (     )</a:t>
            </a:r>
            <a:endParaRPr 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31893" y="1849039"/>
            <a:ext cx="794487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Uma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proposição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composta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CONDICIONAL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só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será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falsa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quando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a </a:t>
            </a:r>
            <a:r>
              <a:rPr lang="en-US" altLang="pt-BR" sz="2400" b="1" kern="0" dirty="0" err="1" smtClean="0">
                <a:solidFill>
                  <a:srgbClr val="92D050"/>
                </a:solidFill>
                <a:latin typeface="Calibri" panose="020F0502020204030204" pitchFamily="34" charset="0"/>
              </a:rPr>
              <a:t>proposição</a:t>
            </a:r>
            <a:r>
              <a:rPr lang="en-US" altLang="pt-BR" sz="2400" b="1" kern="0" dirty="0" smtClean="0">
                <a:solidFill>
                  <a:srgbClr val="92D05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92D050"/>
                </a:solidFill>
                <a:latin typeface="Calibri" panose="020F0502020204030204" pitchFamily="34" charset="0"/>
              </a:rPr>
              <a:t>antecedente</a:t>
            </a:r>
            <a:r>
              <a:rPr lang="en-US" altLang="pt-BR" sz="2400" b="1" kern="0" dirty="0" smtClean="0">
                <a:solidFill>
                  <a:srgbClr val="92D05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(à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esquerda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) do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conectivo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for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verdadeira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e a </a:t>
            </a:r>
            <a:r>
              <a:rPr lang="en-US" altLang="pt-BR" sz="2400" b="1" kern="0" dirty="0" err="1" smtClean="0">
                <a:solidFill>
                  <a:srgbClr val="92D050"/>
                </a:solidFill>
                <a:latin typeface="Calibri" panose="020F0502020204030204" pitchFamily="34" charset="0"/>
              </a:rPr>
              <a:t>proposição</a:t>
            </a:r>
            <a:r>
              <a:rPr lang="en-US" altLang="pt-BR" sz="2400" b="1" kern="0" dirty="0" smtClean="0">
                <a:solidFill>
                  <a:srgbClr val="92D05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92D050"/>
                </a:solidFill>
                <a:latin typeface="Calibri" panose="020F0502020204030204" pitchFamily="34" charset="0"/>
              </a:rPr>
              <a:t>consequente</a:t>
            </a:r>
            <a:r>
              <a:rPr lang="en-US" altLang="pt-BR" sz="2400" b="1" kern="0" dirty="0" smtClean="0">
                <a:solidFill>
                  <a:srgbClr val="92D05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(à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direita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) do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conectivo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for falsa 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23" name="Retângulo 22"/>
          <p:cNvSpPr/>
          <p:nvPr/>
        </p:nvSpPr>
        <p:spPr bwMode="auto">
          <a:xfrm>
            <a:off x="2258093" y="386104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2388554" y="3377373"/>
            <a:ext cx="30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P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2898073" y="386104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3021807" y="338596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3690327" y="387317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3546275" y="3377373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P         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17" name="Retângulo 16"/>
          <p:cNvSpPr/>
          <p:nvPr/>
        </p:nvSpPr>
        <p:spPr bwMode="auto">
          <a:xfrm>
            <a:off x="2258093" y="434949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2898073" y="434949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0" name="Retângulo 19"/>
          <p:cNvSpPr/>
          <p:nvPr/>
        </p:nvSpPr>
        <p:spPr bwMode="auto">
          <a:xfrm>
            <a:off x="3690327" y="4361624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4" name="Retângulo 23"/>
          <p:cNvSpPr/>
          <p:nvPr/>
        </p:nvSpPr>
        <p:spPr bwMode="auto">
          <a:xfrm>
            <a:off x="2272665" y="486122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2912645" y="486122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7" name="Retângulo 26"/>
          <p:cNvSpPr/>
          <p:nvPr/>
        </p:nvSpPr>
        <p:spPr bwMode="auto">
          <a:xfrm>
            <a:off x="3704899" y="487334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9" name="Retângulo 28"/>
          <p:cNvSpPr/>
          <p:nvPr/>
        </p:nvSpPr>
        <p:spPr bwMode="auto">
          <a:xfrm>
            <a:off x="2258093" y="538014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0" name="Retângulo 29"/>
          <p:cNvSpPr/>
          <p:nvPr/>
        </p:nvSpPr>
        <p:spPr bwMode="auto">
          <a:xfrm>
            <a:off x="2898073" y="538014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2" name="Retângulo 31"/>
          <p:cNvSpPr/>
          <p:nvPr/>
        </p:nvSpPr>
        <p:spPr bwMode="auto">
          <a:xfrm>
            <a:off x="3690327" y="539227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1619673" y="6298926"/>
            <a:ext cx="6840760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pt-BR" sz="2400" b="1" kern="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Se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eu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sou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nordestino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, </a:t>
            </a:r>
            <a:r>
              <a:rPr lang="en-US" altLang="pt-BR" sz="2400" b="1" kern="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então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eu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Sou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Brasileiro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37" name="Retângulo 36"/>
          <p:cNvSpPr/>
          <p:nvPr/>
        </p:nvSpPr>
        <p:spPr bwMode="auto">
          <a:xfrm>
            <a:off x="899592" y="3861048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01</a:t>
            </a:r>
          </a:p>
        </p:txBody>
      </p:sp>
      <p:sp>
        <p:nvSpPr>
          <p:cNvPr id="38" name="Retângulo 37"/>
          <p:cNvSpPr/>
          <p:nvPr/>
        </p:nvSpPr>
        <p:spPr bwMode="auto">
          <a:xfrm>
            <a:off x="899592" y="4349496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02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914164" y="4861220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03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0" name="Retângulo 39"/>
          <p:cNvSpPr/>
          <p:nvPr/>
        </p:nvSpPr>
        <p:spPr bwMode="auto">
          <a:xfrm>
            <a:off x="899592" y="5380148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04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3" name="Conector de Seta Reta 2"/>
          <p:cNvCxnSpPr/>
          <p:nvPr/>
        </p:nvCxnSpPr>
        <p:spPr bwMode="auto">
          <a:xfrm>
            <a:off x="3340820" y="1700808"/>
            <a:ext cx="367084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 bwMode="auto">
          <a:xfrm>
            <a:off x="3834177" y="3570634"/>
            <a:ext cx="367084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tângulo 30"/>
          <p:cNvSpPr/>
          <p:nvPr/>
        </p:nvSpPr>
        <p:spPr bwMode="auto">
          <a:xfrm>
            <a:off x="4982038" y="3893934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837986" y="3398131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Q         P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35" name="Retângulo 34"/>
          <p:cNvSpPr/>
          <p:nvPr/>
        </p:nvSpPr>
        <p:spPr bwMode="auto">
          <a:xfrm>
            <a:off x="4982038" y="4382382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>
                <a:solidFill>
                  <a:srgbClr val="006600"/>
                </a:solidFill>
                <a:latin typeface="Calibri" panose="020F0502020204030204" pitchFamily="34" charset="0"/>
              </a:rPr>
              <a:t>V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6" name="Retângulo 35"/>
          <p:cNvSpPr/>
          <p:nvPr/>
        </p:nvSpPr>
        <p:spPr bwMode="auto">
          <a:xfrm>
            <a:off x="4996610" y="489410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4982038" y="5413034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42" name="Conector de Seta Reta 41"/>
          <p:cNvCxnSpPr/>
          <p:nvPr/>
        </p:nvCxnSpPr>
        <p:spPr bwMode="auto">
          <a:xfrm>
            <a:off x="5148064" y="3591392"/>
            <a:ext cx="367084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 bwMode="auto">
          <a:xfrm>
            <a:off x="2195736" y="4293096"/>
            <a:ext cx="1346428" cy="488448"/>
          </a:xfrm>
          <a:prstGeom prst="rect">
            <a:avLst/>
          </a:prstGeom>
          <a:noFill/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86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31893" y="1445202"/>
            <a:ext cx="4762872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4</a:t>
            </a: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) SE ... ENTÃO  (     )</a:t>
            </a:r>
            <a:endParaRPr 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31893" y="1849039"/>
            <a:ext cx="794487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Expressões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equivalents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ao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SE… ENTÃO: </a:t>
            </a:r>
            <a:r>
              <a:rPr lang="en-US" altLang="pt-BR" sz="2400" b="1" kern="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Quando</a:t>
            </a:r>
            <a:r>
              <a:rPr lang="en-US" altLang="pt-BR" sz="2400" b="1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, </a:t>
            </a:r>
            <a:r>
              <a:rPr lang="en-US" altLang="pt-BR" sz="2400" b="1" kern="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Todo</a:t>
            </a:r>
            <a:r>
              <a:rPr lang="en-US" altLang="pt-BR" sz="2400" b="1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, </a:t>
            </a:r>
            <a:r>
              <a:rPr lang="en-US" altLang="pt-BR" sz="2400" b="1" kern="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Quem</a:t>
            </a:r>
            <a:r>
              <a:rPr lang="en-US" altLang="pt-BR" sz="2400" b="1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, </a:t>
            </a:r>
            <a:r>
              <a:rPr lang="en-US" altLang="pt-BR" sz="2400" b="1" kern="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Caso</a:t>
            </a:r>
            <a:r>
              <a:rPr lang="en-US" altLang="pt-BR" sz="2400" b="1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, *</a:t>
            </a:r>
            <a:r>
              <a:rPr lang="en-US" altLang="pt-BR" sz="2400" b="1" kern="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Pois</a:t>
            </a:r>
            <a:r>
              <a:rPr lang="en-US" altLang="pt-BR" sz="2400" b="1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</a:p>
          <a:p>
            <a:pPr marL="0" indent="0" algn="just" eaLnBrk="1" hangingPunct="1">
              <a:buNone/>
            </a:pPr>
            <a:endParaRPr lang="en-US" altLang="pt-BR" sz="2400" kern="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Ex:</a:t>
            </a:r>
          </a:p>
          <a:p>
            <a:pPr marL="0" indent="0" algn="just" eaLnBrk="1" hangingPunct="1">
              <a:buNone/>
            </a:pP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Quem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estuda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,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passa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.</a:t>
            </a:r>
          </a:p>
          <a:p>
            <a:pPr marL="0" indent="0" algn="just" eaLnBrk="1" hangingPunct="1">
              <a:buNone/>
            </a:pP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Todo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paraense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gosta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de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açaí</a:t>
            </a:r>
            <a:endParaRPr lang="en-US" altLang="pt-BR" sz="2400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Quando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chove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não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saio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de casa</a:t>
            </a:r>
          </a:p>
          <a:p>
            <a:pPr marL="0" indent="0" algn="just" eaLnBrk="1" hangingPunct="1">
              <a:buNone/>
            </a:pP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Não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tenho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sálário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,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pois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não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trabalho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smtClean="0">
                <a:solidFill>
                  <a:srgbClr val="92D050"/>
                </a:solidFill>
                <a:latin typeface="Calibri" panose="020F0502020204030204" pitchFamily="34" charset="0"/>
              </a:rPr>
              <a:t>(</a:t>
            </a:r>
            <a:r>
              <a:rPr lang="en-US" altLang="pt-BR" sz="2400" b="1" kern="0" dirty="0" err="1" smtClean="0">
                <a:solidFill>
                  <a:srgbClr val="92D050"/>
                </a:solidFill>
                <a:latin typeface="Calibri" panose="020F0502020204030204" pitchFamily="34" charset="0"/>
              </a:rPr>
              <a:t>troca</a:t>
            </a:r>
            <a:r>
              <a:rPr lang="en-US" altLang="pt-BR" sz="2400" b="1" kern="0" dirty="0" smtClean="0">
                <a:solidFill>
                  <a:srgbClr val="92D050"/>
                </a:solidFill>
                <a:latin typeface="Calibri" panose="020F0502020204030204" pitchFamily="34" charset="0"/>
              </a:rPr>
              <a:t> causa e </a:t>
            </a:r>
            <a:r>
              <a:rPr lang="en-US" altLang="pt-BR" sz="2400" b="1" kern="0" dirty="0" err="1" smtClean="0">
                <a:solidFill>
                  <a:srgbClr val="92D050"/>
                </a:solidFill>
                <a:latin typeface="Calibri" panose="020F0502020204030204" pitchFamily="34" charset="0"/>
              </a:rPr>
              <a:t>consequência</a:t>
            </a:r>
            <a:r>
              <a:rPr lang="en-US" altLang="pt-BR" sz="2400" b="1" kern="0" dirty="0" smtClean="0">
                <a:solidFill>
                  <a:srgbClr val="92D050"/>
                </a:solidFill>
                <a:latin typeface="Calibri" panose="020F0502020204030204" pitchFamily="34" charset="0"/>
              </a:rPr>
              <a:t> )</a:t>
            </a:r>
            <a:endParaRPr lang="en-US" altLang="pt-BR" sz="2400" b="1" kern="0" dirty="0">
              <a:solidFill>
                <a:srgbClr val="92D050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Conector de Seta Reta 2"/>
          <p:cNvCxnSpPr/>
          <p:nvPr/>
        </p:nvCxnSpPr>
        <p:spPr bwMode="auto">
          <a:xfrm>
            <a:off x="3340820" y="1700808"/>
            <a:ext cx="367084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67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251520" y="2852936"/>
            <a:ext cx="8229600" cy="926228"/>
          </a:xfrm>
        </p:spPr>
        <p:txBody>
          <a:bodyPr/>
          <a:lstStyle/>
          <a:p>
            <a:r>
              <a:rPr lang="pt-BR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Questões GRAN</a:t>
            </a:r>
            <a:endParaRPr lang="pt-BR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9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28332" y="1239018"/>
            <a:ext cx="6576411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4</a:t>
            </a: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) SE ... ENTÃO  (     ) – Questão.</a:t>
            </a:r>
            <a:endParaRPr 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28332" y="1686211"/>
            <a:ext cx="794487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Questionados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sobre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a </a:t>
            </a: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falta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no </a:t>
            </a: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trabalho</a:t>
            </a:r>
            <a:r>
              <a:rPr lang="en-US" altLang="pt-BR" sz="2000" kern="0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no </a:t>
            </a: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dia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anterior, </a:t>
            </a: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três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funcionários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responderam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o </a:t>
            </a: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seguinte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:</a:t>
            </a:r>
          </a:p>
          <a:p>
            <a:pPr algn="just" eaLnBrk="1" hangingPunct="1">
              <a:buFontTx/>
              <a:buChar char="-"/>
            </a:pP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César: 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“Se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Márcio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faltou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,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então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Paulo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compareceu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”</a:t>
            </a:r>
          </a:p>
          <a:p>
            <a:pPr algn="just" eaLnBrk="1" hangingPunct="1">
              <a:buFontTx/>
              <a:buChar char="-"/>
            </a:pP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Márcio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: 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“César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compareceu</a:t>
            </a:r>
            <a:r>
              <a:rPr lang="en-US" altLang="pt-BR" sz="2000" i="1" kern="0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e Paulo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faltou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”</a:t>
            </a:r>
          </a:p>
          <a:p>
            <a:pPr algn="just" eaLnBrk="1" hangingPunct="1">
              <a:buFontTx/>
              <a:buChar char="-"/>
            </a:pP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Paulo: 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“Com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certeza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eu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compareci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, mas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pelo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menos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um dos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outrou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faltou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”</a:t>
            </a:r>
            <a:endParaRPr lang="en-US" altLang="pt-BR" sz="2000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r>
              <a:rPr lang="en-US" altLang="pt-BR" sz="20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Admitindo</a:t>
            </a:r>
            <a:r>
              <a:rPr lang="en-US" altLang="pt-BR" sz="20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que </a:t>
            </a:r>
            <a:r>
              <a:rPr lang="en-US" altLang="pt-BR" sz="20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os</a:t>
            </a:r>
            <a:r>
              <a:rPr lang="en-US" altLang="pt-BR" sz="20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>
                <a:solidFill>
                  <a:srgbClr val="FF6600"/>
                </a:solidFill>
                <a:latin typeface="Calibri" panose="020F0502020204030204" pitchFamily="34" charset="0"/>
              </a:rPr>
              <a:t>três</a:t>
            </a:r>
            <a:r>
              <a:rPr lang="en-US" altLang="pt-BR" sz="2000" b="1" kern="0" dirty="0">
                <a:solidFill>
                  <a:srgbClr val="FF660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>
                <a:solidFill>
                  <a:srgbClr val="FF6600"/>
                </a:solidFill>
                <a:latin typeface="Calibri" panose="020F0502020204030204" pitchFamily="34" charset="0"/>
              </a:rPr>
              <a:t>compareceram</a:t>
            </a:r>
            <a:r>
              <a:rPr lang="en-US" altLang="pt-BR" sz="2000" b="1" kern="0" dirty="0">
                <a:solidFill>
                  <a:srgbClr val="FF660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ao</a:t>
            </a:r>
            <a:r>
              <a:rPr lang="en-US" altLang="pt-BR" sz="20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trabalho</a:t>
            </a:r>
            <a:r>
              <a:rPr lang="en-US" altLang="pt-BR" sz="20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, é </a:t>
            </a:r>
            <a:r>
              <a:rPr lang="en-US" altLang="pt-BR" sz="20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correto</a:t>
            </a:r>
            <a:r>
              <a:rPr lang="en-US" altLang="pt-BR" sz="20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afirmar</a:t>
            </a:r>
            <a:r>
              <a:rPr lang="en-US" altLang="pt-BR" sz="20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que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:</a:t>
            </a:r>
          </a:p>
          <a:p>
            <a:pPr marL="457200" indent="-457200" algn="just" eaLnBrk="1" hangingPunct="1">
              <a:buAutoNum type="alphaUcParenBoth"/>
            </a:pP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– César e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Márcio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mentiram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.</a:t>
            </a:r>
          </a:p>
          <a:p>
            <a:pPr marL="457200" indent="-457200" algn="just" eaLnBrk="1" hangingPunct="1">
              <a:buAutoNum type="alphaUcParenBoth"/>
            </a:pP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-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Os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três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depoimentos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foram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verdadeiros</a:t>
            </a:r>
            <a:endParaRPr lang="en-US" altLang="pt-BR" sz="2000" b="1" kern="0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457200" indent="-457200" algn="just" eaLnBrk="1" hangingPunct="1">
              <a:buAutoNum type="alphaUcParenBoth"/>
            </a:pP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-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Apenas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Paulo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mentiu</a:t>
            </a:r>
            <a:endParaRPr lang="en-US" altLang="pt-BR" sz="2000" b="1" kern="0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457200" indent="-457200" algn="just" eaLnBrk="1" hangingPunct="1">
              <a:buAutoNum type="alphaUcParenBoth"/>
            </a:pP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-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Apenas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César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falou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a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verdade</a:t>
            </a:r>
            <a:endParaRPr lang="en-US" altLang="pt-BR" sz="2000" b="1" kern="0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457200" indent="-457200" algn="just" eaLnBrk="1" hangingPunct="1">
              <a:buAutoNum type="alphaUcParenBoth"/>
            </a:pP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-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Apenas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César e Paulo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falaram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a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verdade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.</a:t>
            </a:r>
            <a:endParaRPr lang="en-US" altLang="pt-BR" sz="2000" kern="0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Conector de Seta Reta 2"/>
          <p:cNvCxnSpPr/>
          <p:nvPr/>
        </p:nvCxnSpPr>
        <p:spPr bwMode="auto">
          <a:xfrm>
            <a:off x="3340820" y="1484784"/>
            <a:ext cx="367084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72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Tipos de raciocínio lógico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18356" y="2636912"/>
            <a:ext cx="8507288" cy="1656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Dedução: </a:t>
            </a:r>
            <a:r>
              <a:rPr lang="pt-BR" sz="2800" b="1" kern="0" dirty="0">
                <a:latin typeface="Calibri" panose="020F0502020204030204" pitchFamily="34" charset="0"/>
              </a:rPr>
              <a:t>corresponde a </a:t>
            </a:r>
            <a:r>
              <a:rPr lang="pt-BR" sz="28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determinar a conclusão</a:t>
            </a:r>
            <a:r>
              <a:rPr lang="pt-BR" sz="2800" b="1" kern="0" dirty="0">
                <a:latin typeface="Calibri" panose="020F0502020204030204" pitchFamily="34" charset="0"/>
              </a:rPr>
              <a:t>. Utiliza-se a regra e a sua premissa para chegar a uma conclusão, por exemplo: "Quando chove, a relva fica molhada. Hoje choveu, portanto a relva está molhada." É comum associar-se os matemáticos a este tipo de raciocínio.</a:t>
            </a: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18356" y="5373216"/>
            <a:ext cx="8507288" cy="9361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8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Ex</a:t>
            </a:r>
            <a:r>
              <a:rPr lang="pt-BR" sz="2800" b="1" kern="0" dirty="0">
                <a:latin typeface="Calibri" panose="020F0502020204030204" pitchFamily="34" charset="0"/>
              </a:rPr>
              <a:t>: Entrada de veteranos e calouros</a:t>
            </a:r>
          </a:p>
        </p:txBody>
      </p:sp>
    </p:spTree>
    <p:extLst>
      <p:ext uri="{BB962C8B-B14F-4D97-AF65-F5344CB8AC3E}">
        <p14:creationId xmlns:p14="http://schemas.microsoft.com/office/powerpoint/2010/main" val="16214249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28332" y="1239018"/>
            <a:ext cx="6576411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4</a:t>
            </a: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) SE ... ENTÃO  (     ) – Questão.</a:t>
            </a:r>
            <a:endParaRPr 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28332" y="1686211"/>
            <a:ext cx="794487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Questionados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sobre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a </a:t>
            </a: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falta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no </a:t>
            </a: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trabalho</a:t>
            </a:r>
            <a:r>
              <a:rPr lang="en-US" altLang="pt-BR" sz="2000" kern="0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no </a:t>
            </a: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dia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anterior, </a:t>
            </a: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três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funcionários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responderam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o </a:t>
            </a: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seguinte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:</a:t>
            </a:r>
          </a:p>
          <a:p>
            <a:pPr algn="just" eaLnBrk="1" hangingPunct="1">
              <a:buFontTx/>
              <a:buChar char="-"/>
            </a:pP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César: 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“Se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Márcio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faltou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,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então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Paulo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compareceu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”</a:t>
            </a:r>
          </a:p>
          <a:p>
            <a:pPr algn="just" eaLnBrk="1" hangingPunct="1">
              <a:buFontTx/>
              <a:buChar char="-"/>
            </a:pP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Márcio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: 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“César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compareceu</a:t>
            </a:r>
            <a:r>
              <a:rPr lang="en-US" altLang="pt-BR" sz="2000" i="1" kern="0" dirty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e Paulo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faltou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”</a:t>
            </a:r>
          </a:p>
          <a:p>
            <a:pPr algn="just" eaLnBrk="1" hangingPunct="1">
              <a:buFontTx/>
              <a:buChar char="-"/>
            </a:pP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Paulo: 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“Com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certeza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eu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compareci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, mas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pelo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menos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um dos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outrou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i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faltou</a:t>
            </a:r>
            <a:r>
              <a:rPr lang="en-US" altLang="pt-BR" sz="2000" i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”</a:t>
            </a:r>
            <a:endParaRPr lang="en-US" altLang="pt-BR" sz="2000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r>
              <a:rPr lang="en-US" altLang="pt-BR" sz="20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Admitindo</a:t>
            </a:r>
            <a:r>
              <a:rPr lang="en-US" altLang="pt-BR" sz="20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que </a:t>
            </a:r>
            <a:r>
              <a:rPr lang="en-US" altLang="pt-BR" sz="20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os</a:t>
            </a:r>
            <a:r>
              <a:rPr lang="en-US" altLang="pt-BR" sz="20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>
                <a:solidFill>
                  <a:srgbClr val="FF6600"/>
                </a:solidFill>
                <a:latin typeface="Calibri" panose="020F0502020204030204" pitchFamily="34" charset="0"/>
              </a:rPr>
              <a:t>três</a:t>
            </a:r>
            <a:r>
              <a:rPr lang="en-US" altLang="pt-BR" sz="2000" b="1" kern="0" dirty="0">
                <a:solidFill>
                  <a:srgbClr val="FF660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>
                <a:solidFill>
                  <a:srgbClr val="FF6600"/>
                </a:solidFill>
                <a:latin typeface="Calibri" panose="020F0502020204030204" pitchFamily="34" charset="0"/>
              </a:rPr>
              <a:t>compareceram</a:t>
            </a:r>
            <a:r>
              <a:rPr lang="en-US" altLang="pt-BR" sz="2000" b="1" kern="0" dirty="0">
                <a:solidFill>
                  <a:srgbClr val="FF660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ao</a:t>
            </a:r>
            <a:r>
              <a:rPr lang="en-US" altLang="pt-BR" sz="20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trabalho</a:t>
            </a:r>
            <a:r>
              <a:rPr lang="en-US" altLang="pt-BR" sz="20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, é </a:t>
            </a:r>
            <a:r>
              <a:rPr lang="en-US" altLang="pt-BR" sz="20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correto</a:t>
            </a:r>
            <a:r>
              <a:rPr lang="en-US" altLang="pt-BR" sz="20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afirmar</a:t>
            </a:r>
            <a:r>
              <a:rPr lang="en-US" altLang="pt-BR" sz="20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 que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:</a:t>
            </a:r>
          </a:p>
          <a:p>
            <a:pPr marL="457200" indent="-457200" algn="just" eaLnBrk="1" hangingPunct="1">
              <a:buAutoNum type="alphaUcParenBoth"/>
            </a:pP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– César e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Márcio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mentiram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.</a:t>
            </a:r>
          </a:p>
          <a:p>
            <a:pPr marL="457200" indent="-457200" algn="just" eaLnBrk="1" hangingPunct="1">
              <a:buAutoNum type="alphaUcParenBoth"/>
            </a:pP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-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Os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três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depoimentos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foram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verdadeiros</a:t>
            </a:r>
            <a:endParaRPr lang="en-US" altLang="pt-BR" sz="2000" b="1" kern="0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457200" indent="-457200" algn="just" eaLnBrk="1" hangingPunct="1">
              <a:buAutoNum type="alphaUcParenBoth"/>
            </a:pP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-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Apenas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Paulo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mentiu</a:t>
            </a:r>
            <a:endParaRPr lang="en-US" altLang="pt-BR" sz="2000" b="1" kern="0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457200" indent="-457200" algn="just" eaLnBrk="1" hangingPunct="1">
              <a:buAutoNum type="alphaUcParenBoth"/>
            </a:pP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-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Apenas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César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falou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a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verdade</a:t>
            </a:r>
            <a:endParaRPr lang="en-US" altLang="pt-BR" sz="2000" b="1" kern="0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457200" indent="-457200" algn="just" eaLnBrk="1" hangingPunct="1">
              <a:buAutoNum type="alphaUcParenBoth"/>
            </a:pP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-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Apenas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César e Paulo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falaram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a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verdade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.</a:t>
            </a:r>
            <a:endParaRPr lang="en-US" altLang="pt-BR" sz="2000" kern="0" dirty="0">
              <a:solidFill>
                <a:srgbClr val="002060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Conector de Seta Reta 2"/>
          <p:cNvCxnSpPr/>
          <p:nvPr/>
        </p:nvCxnSpPr>
        <p:spPr bwMode="auto">
          <a:xfrm>
            <a:off x="3340820" y="1484784"/>
            <a:ext cx="367084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tângulo 6"/>
          <p:cNvSpPr/>
          <p:nvPr/>
        </p:nvSpPr>
        <p:spPr bwMode="auto">
          <a:xfrm>
            <a:off x="728333" y="5229200"/>
            <a:ext cx="4131700" cy="432048"/>
          </a:xfrm>
          <a:prstGeom prst="rect">
            <a:avLst/>
          </a:prstGeom>
          <a:noFill/>
          <a:ln w="3175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93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31893" y="1445202"/>
            <a:ext cx="4762872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4</a:t>
            </a: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) SE SOMENTE SE (     )</a:t>
            </a:r>
            <a:endParaRPr 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31893" y="1849039"/>
            <a:ext cx="794487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Uma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proposição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composta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BICONDICIONAL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será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verdadeira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quando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todas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as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suas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proposições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simples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tiverem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o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mesmo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valor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lógico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(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verdadeiro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ou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falso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). Se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pelo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menos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uma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das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proposições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simples for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diferente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das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outras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proposições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, a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proposição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BICONDICIONAL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será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falsa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23" name="Retângulo 22"/>
          <p:cNvSpPr/>
          <p:nvPr/>
        </p:nvSpPr>
        <p:spPr bwMode="auto">
          <a:xfrm>
            <a:off x="2345364" y="417197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2475825" y="3688303"/>
            <a:ext cx="30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P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2985344" y="417197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3109078" y="3696898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3777598" y="418410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3633546" y="3688303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P         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17" name="Retângulo 16"/>
          <p:cNvSpPr/>
          <p:nvPr/>
        </p:nvSpPr>
        <p:spPr bwMode="auto">
          <a:xfrm>
            <a:off x="2345364" y="466042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2985344" y="466042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0" name="Retângulo 19"/>
          <p:cNvSpPr/>
          <p:nvPr/>
        </p:nvSpPr>
        <p:spPr bwMode="auto">
          <a:xfrm>
            <a:off x="3777598" y="4672554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4" name="Retângulo 23"/>
          <p:cNvSpPr/>
          <p:nvPr/>
        </p:nvSpPr>
        <p:spPr bwMode="auto">
          <a:xfrm>
            <a:off x="2359936" y="517215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2999916" y="5172150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7" name="Retângulo 26"/>
          <p:cNvSpPr/>
          <p:nvPr/>
        </p:nvSpPr>
        <p:spPr bwMode="auto">
          <a:xfrm>
            <a:off x="3792170" y="518427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9" name="Retângulo 28"/>
          <p:cNvSpPr/>
          <p:nvPr/>
        </p:nvSpPr>
        <p:spPr bwMode="auto">
          <a:xfrm>
            <a:off x="2345364" y="569107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0" name="Retângulo 29"/>
          <p:cNvSpPr/>
          <p:nvPr/>
        </p:nvSpPr>
        <p:spPr bwMode="auto">
          <a:xfrm>
            <a:off x="2985344" y="5691078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2" name="Retângulo 31"/>
          <p:cNvSpPr/>
          <p:nvPr/>
        </p:nvSpPr>
        <p:spPr bwMode="auto">
          <a:xfrm>
            <a:off x="3777598" y="570320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1619673" y="6298926"/>
            <a:ext cx="6840760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O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Brasil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será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exa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, </a:t>
            </a:r>
            <a:r>
              <a:rPr lang="en-US" altLang="pt-BR" sz="2400" b="1" kern="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se </a:t>
            </a:r>
            <a:r>
              <a:rPr lang="en-US" altLang="pt-BR" sz="2400" b="1" kern="0" dirty="0" err="1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somente</a:t>
            </a:r>
            <a:r>
              <a:rPr lang="en-US" altLang="pt-BR" sz="2400" b="1" kern="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se,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g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anhar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a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copa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37" name="Retângulo 36"/>
          <p:cNvSpPr/>
          <p:nvPr/>
        </p:nvSpPr>
        <p:spPr bwMode="auto">
          <a:xfrm>
            <a:off x="986863" y="4171978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01</a:t>
            </a:r>
          </a:p>
        </p:txBody>
      </p:sp>
      <p:sp>
        <p:nvSpPr>
          <p:cNvPr id="38" name="Retângulo 37"/>
          <p:cNvSpPr/>
          <p:nvPr/>
        </p:nvSpPr>
        <p:spPr bwMode="auto">
          <a:xfrm>
            <a:off x="986863" y="4660426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02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1001435" y="5172150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03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0" name="Retângulo 39"/>
          <p:cNvSpPr/>
          <p:nvPr/>
        </p:nvSpPr>
        <p:spPr bwMode="auto">
          <a:xfrm>
            <a:off x="986863" y="5691078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04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1" name="Retângulo 30"/>
          <p:cNvSpPr/>
          <p:nvPr/>
        </p:nvSpPr>
        <p:spPr bwMode="auto">
          <a:xfrm>
            <a:off x="5069309" y="4204864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4" name="Retângulo 33"/>
          <p:cNvSpPr/>
          <p:nvPr/>
        </p:nvSpPr>
        <p:spPr>
          <a:xfrm>
            <a:off x="4925257" y="3709061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Q         P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35" name="Retângulo 34"/>
          <p:cNvSpPr/>
          <p:nvPr/>
        </p:nvSpPr>
        <p:spPr bwMode="auto">
          <a:xfrm>
            <a:off x="5069309" y="4693312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 smtClean="0">
                <a:solidFill>
                  <a:srgbClr val="006600"/>
                </a:solidFill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6" name="Retângulo 35"/>
          <p:cNvSpPr/>
          <p:nvPr/>
        </p:nvSpPr>
        <p:spPr bwMode="auto">
          <a:xfrm>
            <a:off x="5083881" y="5205036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1" name="Retângulo 40"/>
          <p:cNvSpPr/>
          <p:nvPr/>
        </p:nvSpPr>
        <p:spPr bwMode="auto">
          <a:xfrm>
            <a:off x="5069309" y="5723964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9" name="Conector de Seta Reta 8"/>
          <p:cNvCxnSpPr/>
          <p:nvPr/>
        </p:nvCxnSpPr>
        <p:spPr bwMode="auto">
          <a:xfrm>
            <a:off x="3707904" y="1700808"/>
            <a:ext cx="36304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/>
          <p:nvPr/>
        </p:nvCxnSpPr>
        <p:spPr bwMode="auto">
          <a:xfrm>
            <a:off x="5220072" y="3861048"/>
            <a:ext cx="36304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/>
          <p:nvPr/>
        </p:nvCxnSpPr>
        <p:spPr bwMode="auto">
          <a:xfrm>
            <a:off x="3898152" y="3861048"/>
            <a:ext cx="36304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11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31893" y="1445202"/>
            <a:ext cx="4762872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4</a:t>
            </a: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) SE SOMENTE SE (     )</a:t>
            </a:r>
            <a:endParaRPr 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31893" y="1849039"/>
            <a:ext cx="794487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A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bicondicional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significa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duas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condicionais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simultaneamente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:</a:t>
            </a:r>
          </a:p>
          <a:p>
            <a:pPr marL="0" indent="0" algn="just" eaLnBrk="1" hangingPunct="1">
              <a:buNone/>
            </a:pP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P         Q</a:t>
            </a:r>
          </a:p>
          <a:p>
            <a:pPr marL="0" indent="0" algn="just" eaLnBrk="1" hangingPunct="1">
              <a:buNone/>
            </a:pP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     e         = P          Q</a:t>
            </a:r>
          </a:p>
          <a:p>
            <a:pPr marL="0" indent="0" algn="just" eaLnBrk="1" hangingPunct="1">
              <a:buNone/>
            </a:pP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Q         P</a:t>
            </a:r>
          </a:p>
          <a:p>
            <a:pPr marL="0" indent="0" algn="just" eaLnBrk="1" hangingPunct="1">
              <a:buNone/>
            </a:pPr>
            <a:endParaRPr lang="en-US" altLang="pt-BR" sz="2400" kern="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Ex: O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Brasil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foi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campeão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se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somente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se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jogou</a:t>
            </a:r>
            <a:r>
              <a:rPr lang="en-US" altLang="pt-BR" sz="24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bem</a:t>
            </a:r>
            <a:endParaRPr lang="en-US" altLang="pt-BR" sz="2400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r>
              <a:rPr lang="en-US" altLang="pt-BR" sz="2400" b="1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Significa</a:t>
            </a:r>
            <a:r>
              <a:rPr lang="en-US" altLang="pt-BR" sz="2400" b="1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que:</a:t>
            </a:r>
          </a:p>
          <a:p>
            <a:pPr algn="just" eaLnBrk="1" hangingPunct="1"/>
            <a:r>
              <a:rPr lang="en-US" altLang="pt-BR" sz="2400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1 - Se o </a:t>
            </a:r>
            <a:r>
              <a:rPr lang="en-US" altLang="pt-BR" sz="2400" kern="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Brasil</a:t>
            </a:r>
            <a:r>
              <a:rPr lang="en-US" altLang="pt-BR" sz="2400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jogou</a:t>
            </a:r>
            <a:r>
              <a:rPr lang="en-US" altLang="pt-BR" sz="2400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bem</a:t>
            </a:r>
            <a:r>
              <a:rPr lang="en-US" altLang="pt-BR" sz="2400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, </a:t>
            </a:r>
            <a:r>
              <a:rPr lang="en-US" altLang="pt-BR" sz="2400" kern="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então</a:t>
            </a:r>
            <a:r>
              <a:rPr lang="en-US" altLang="pt-BR" sz="2400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foi</a:t>
            </a:r>
            <a:r>
              <a:rPr lang="en-US" altLang="pt-BR" sz="2400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campeão</a:t>
            </a:r>
            <a:endParaRPr lang="en-US" altLang="pt-BR" sz="2400" kern="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algn="just" eaLnBrk="1" hangingPunct="1"/>
            <a:r>
              <a:rPr lang="en-US" altLang="pt-BR" sz="2400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2 - Se o </a:t>
            </a:r>
            <a:r>
              <a:rPr lang="en-US" altLang="pt-BR" sz="2400" kern="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Brasil</a:t>
            </a:r>
            <a:r>
              <a:rPr lang="en-US" altLang="pt-BR" sz="2400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foi</a:t>
            </a:r>
            <a:r>
              <a:rPr lang="en-US" altLang="pt-BR" sz="2400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campeão</a:t>
            </a:r>
            <a:r>
              <a:rPr lang="en-US" altLang="pt-BR" sz="2400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, </a:t>
            </a:r>
            <a:r>
              <a:rPr lang="en-US" altLang="pt-BR" sz="2400" kern="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então</a:t>
            </a:r>
            <a:r>
              <a:rPr lang="en-US" altLang="pt-BR" sz="2400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jogou</a:t>
            </a:r>
            <a:r>
              <a:rPr lang="en-US" altLang="pt-BR" sz="2400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400" kern="0" dirty="0" err="1" smtClean="0">
                <a:solidFill>
                  <a:srgbClr val="FF0000"/>
                </a:solidFill>
                <a:latin typeface="Calibri" panose="020F0502020204030204" pitchFamily="34" charset="0"/>
              </a:rPr>
              <a:t>bem</a:t>
            </a:r>
            <a:r>
              <a:rPr lang="en-US" altLang="pt-BR" sz="2400" kern="0" dirty="0" smtClean="0">
                <a:solidFill>
                  <a:srgbClr val="FF0000"/>
                </a:solidFill>
                <a:latin typeface="Calibri" panose="020F0502020204030204" pitchFamily="34" charset="0"/>
              </a:rPr>
              <a:t>.</a:t>
            </a:r>
            <a:endParaRPr lang="en-US" altLang="pt-BR" sz="2400" kern="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Conector de Seta Reta 8"/>
          <p:cNvCxnSpPr/>
          <p:nvPr/>
        </p:nvCxnSpPr>
        <p:spPr bwMode="auto">
          <a:xfrm>
            <a:off x="3707904" y="1700808"/>
            <a:ext cx="36304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 bwMode="auto">
          <a:xfrm>
            <a:off x="1115616" y="2564904"/>
            <a:ext cx="367084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 bwMode="auto">
          <a:xfrm>
            <a:off x="2555776" y="2996952"/>
            <a:ext cx="36304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/>
          <p:nvPr/>
        </p:nvCxnSpPr>
        <p:spPr bwMode="auto">
          <a:xfrm>
            <a:off x="1115616" y="3429000"/>
            <a:ext cx="367084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31893" y="1445202"/>
            <a:ext cx="4762872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RESUMÃO</a:t>
            </a:r>
            <a:endParaRPr 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31893" y="1849039"/>
            <a:ext cx="794487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23" name="Retângulo 22"/>
          <p:cNvSpPr/>
          <p:nvPr/>
        </p:nvSpPr>
        <p:spPr bwMode="auto">
          <a:xfrm>
            <a:off x="2186085" y="2720293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33" name="Retângulo 32"/>
          <p:cNvSpPr/>
          <p:nvPr/>
        </p:nvSpPr>
        <p:spPr>
          <a:xfrm>
            <a:off x="2316546" y="2236618"/>
            <a:ext cx="3080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P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2" name="Retângulo 51"/>
          <p:cNvSpPr/>
          <p:nvPr/>
        </p:nvSpPr>
        <p:spPr bwMode="auto">
          <a:xfrm>
            <a:off x="2826065" y="2720293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2949799" y="2245213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0" name="Retângulo 49"/>
          <p:cNvSpPr/>
          <p:nvPr/>
        </p:nvSpPr>
        <p:spPr bwMode="auto">
          <a:xfrm>
            <a:off x="3618319" y="2732421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8" name="Retângulo 67"/>
          <p:cNvSpPr/>
          <p:nvPr/>
        </p:nvSpPr>
        <p:spPr>
          <a:xfrm>
            <a:off x="3548805" y="2236618"/>
            <a:ext cx="7938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P  ^  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17" name="Retângulo 16"/>
          <p:cNvSpPr/>
          <p:nvPr/>
        </p:nvSpPr>
        <p:spPr bwMode="auto">
          <a:xfrm>
            <a:off x="2186085" y="3208741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18" name="Retângulo 17"/>
          <p:cNvSpPr/>
          <p:nvPr/>
        </p:nvSpPr>
        <p:spPr bwMode="auto">
          <a:xfrm>
            <a:off x="2826065" y="3208741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0" name="Retângulo 19"/>
          <p:cNvSpPr/>
          <p:nvPr/>
        </p:nvSpPr>
        <p:spPr bwMode="auto">
          <a:xfrm>
            <a:off x="3618319" y="3220869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4" name="Retângulo 23"/>
          <p:cNvSpPr/>
          <p:nvPr/>
        </p:nvSpPr>
        <p:spPr bwMode="auto">
          <a:xfrm>
            <a:off x="2200657" y="3720465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5" name="Retângulo 24"/>
          <p:cNvSpPr/>
          <p:nvPr/>
        </p:nvSpPr>
        <p:spPr bwMode="auto">
          <a:xfrm>
            <a:off x="2840637" y="3720465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27" name="Retângulo 26"/>
          <p:cNvSpPr/>
          <p:nvPr/>
        </p:nvSpPr>
        <p:spPr bwMode="auto">
          <a:xfrm>
            <a:off x="3632891" y="3732593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9" name="Retângulo 28"/>
          <p:cNvSpPr/>
          <p:nvPr/>
        </p:nvSpPr>
        <p:spPr bwMode="auto">
          <a:xfrm>
            <a:off x="2186085" y="4239393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0" name="Retângulo 29"/>
          <p:cNvSpPr/>
          <p:nvPr/>
        </p:nvSpPr>
        <p:spPr bwMode="auto">
          <a:xfrm>
            <a:off x="2826065" y="4239393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2" name="Retângulo 31"/>
          <p:cNvSpPr/>
          <p:nvPr/>
        </p:nvSpPr>
        <p:spPr bwMode="auto">
          <a:xfrm>
            <a:off x="3618319" y="4251521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b="1" dirty="0">
                <a:solidFill>
                  <a:srgbClr val="006600"/>
                </a:solidFill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6" name="Espaço Reservado para Conteúdo 2"/>
          <p:cNvSpPr txBox="1">
            <a:spLocks/>
          </p:cNvSpPr>
          <p:nvPr/>
        </p:nvSpPr>
        <p:spPr>
          <a:xfrm>
            <a:off x="1615817" y="5251061"/>
            <a:ext cx="6840760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 - O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pai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dará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ao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filho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uma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bola </a:t>
            </a:r>
          </a:p>
          <a:p>
            <a:pPr marL="0" indent="0" eaLnBrk="1" hangingPunct="1">
              <a:buNone/>
            </a:pP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Q - O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pai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dará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ao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filho</a:t>
            </a:r>
            <a:r>
              <a:rPr lang="en-US" altLang="pt-BR" sz="2400" b="1" kern="0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 um </a:t>
            </a:r>
            <a:r>
              <a:rPr lang="en-US" altLang="pt-BR" sz="2400" b="1" kern="0" dirty="0" err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carrinho</a:t>
            </a:r>
            <a:endParaRPr lang="en-US" altLang="pt-BR" sz="2400" kern="0" dirty="0">
              <a:latin typeface="Calibri" panose="020F0502020204030204" pitchFamily="34" charset="0"/>
            </a:endParaRPr>
          </a:p>
        </p:txBody>
      </p:sp>
      <p:sp>
        <p:nvSpPr>
          <p:cNvPr id="37" name="Retângulo 36"/>
          <p:cNvSpPr/>
          <p:nvPr/>
        </p:nvSpPr>
        <p:spPr bwMode="auto">
          <a:xfrm>
            <a:off x="827584" y="2720293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01</a:t>
            </a:r>
          </a:p>
        </p:txBody>
      </p:sp>
      <p:sp>
        <p:nvSpPr>
          <p:cNvPr id="38" name="Retângulo 37"/>
          <p:cNvSpPr/>
          <p:nvPr/>
        </p:nvSpPr>
        <p:spPr bwMode="auto">
          <a:xfrm>
            <a:off x="827584" y="3208741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02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9" name="Retângulo 38"/>
          <p:cNvSpPr/>
          <p:nvPr/>
        </p:nvSpPr>
        <p:spPr bwMode="auto">
          <a:xfrm>
            <a:off x="842156" y="3720465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03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0" name="Retângulo 39"/>
          <p:cNvSpPr/>
          <p:nvPr/>
        </p:nvSpPr>
        <p:spPr bwMode="auto">
          <a:xfrm>
            <a:off x="827584" y="4239393"/>
            <a:ext cx="1173868" cy="369332"/>
          </a:xfrm>
          <a:prstGeom prst="rect">
            <a:avLst/>
          </a:prstGeom>
          <a:noFill/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Linha </a:t>
            </a: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</a:rPr>
              <a:t>04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5" name="Retângulo 44"/>
          <p:cNvSpPr/>
          <p:nvPr/>
        </p:nvSpPr>
        <p:spPr bwMode="auto">
          <a:xfrm>
            <a:off x="4452605" y="2744731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47" name="Retângulo 46"/>
          <p:cNvSpPr/>
          <p:nvPr/>
        </p:nvSpPr>
        <p:spPr bwMode="auto">
          <a:xfrm>
            <a:off x="5308831" y="2742699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9" name="Retângulo 48"/>
          <p:cNvSpPr/>
          <p:nvPr/>
        </p:nvSpPr>
        <p:spPr bwMode="auto">
          <a:xfrm>
            <a:off x="6101085" y="2754827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5957033" y="2259024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P         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53" name="Retângulo 52"/>
          <p:cNvSpPr/>
          <p:nvPr/>
        </p:nvSpPr>
        <p:spPr bwMode="auto">
          <a:xfrm>
            <a:off x="4452605" y="3233179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54" name="Retângulo 53"/>
          <p:cNvSpPr/>
          <p:nvPr/>
        </p:nvSpPr>
        <p:spPr bwMode="auto">
          <a:xfrm>
            <a:off x="5308831" y="3231147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5" name="Retângulo 54"/>
          <p:cNvSpPr/>
          <p:nvPr/>
        </p:nvSpPr>
        <p:spPr bwMode="auto">
          <a:xfrm>
            <a:off x="6101085" y="3243275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6" name="Retângulo 55"/>
          <p:cNvSpPr/>
          <p:nvPr/>
        </p:nvSpPr>
        <p:spPr bwMode="auto">
          <a:xfrm>
            <a:off x="4467177" y="3744903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58" name="Retângulo 57"/>
          <p:cNvSpPr/>
          <p:nvPr/>
        </p:nvSpPr>
        <p:spPr bwMode="auto">
          <a:xfrm>
            <a:off x="5323403" y="3742871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</a:p>
        </p:txBody>
      </p:sp>
      <p:sp>
        <p:nvSpPr>
          <p:cNvPr id="59" name="Retângulo 58"/>
          <p:cNvSpPr/>
          <p:nvPr/>
        </p:nvSpPr>
        <p:spPr bwMode="auto">
          <a:xfrm>
            <a:off x="6115657" y="3754999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0" name="Retângulo 59"/>
          <p:cNvSpPr/>
          <p:nvPr/>
        </p:nvSpPr>
        <p:spPr bwMode="auto">
          <a:xfrm>
            <a:off x="4452605" y="4263831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1" name="Retângulo 60"/>
          <p:cNvSpPr/>
          <p:nvPr/>
        </p:nvSpPr>
        <p:spPr bwMode="auto">
          <a:xfrm>
            <a:off x="5308831" y="4261799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2" name="Retângulo 61"/>
          <p:cNvSpPr/>
          <p:nvPr/>
        </p:nvSpPr>
        <p:spPr bwMode="auto">
          <a:xfrm>
            <a:off x="6101085" y="4273927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4" name="Retângulo 63"/>
          <p:cNvSpPr/>
          <p:nvPr/>
        </p:nvSpPr>
        <p:spPr>
          <a:xfrm>
            <a:off x="4357989" y="2245213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P  v  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5214215" y="2246587"/>
            <a:ext cx="787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P  </a:t>
            </a:r>
            <a:r>
              <a:rPr lang="pt-BR" b="1" u="sng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v</a:t>
            </a:r>
            <a:r>
              <a:rPr lang="pt-BR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  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66" name="Retângulo 65"/>
          <p:cNvSpPr/>
          <p:nvPr/>
        </p:nvSpPr>
        <p:spPr bwMode="auto">
          <a:xfrm>
            <a:off x="6999343" y="2754827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6855291" y="2259024"/>
            <a:ext cx="942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kern="0" dirty="0" smtClean="0">
                <a:solidFill>
                  <a:srgbClr val="C00000"/>
                </a:solidFill>
                <a:latin typeface="Calibri" panose="020F0502020204030204" pitchFamily="34" charset="0"/>
              </a:rPr>
              <a:t>P         Q</a:t>
            </a:r>
            <a:endParaRPr lang="pt-BR" b="1" dirty="0">
              <a:solidFill>
                <a:srgbClr val="C00000"/>
              </a:solidFill>
            </a:endParaRPr>
          </a:p>
        </p:txBody>
      </p:sp>
      <p:sp>
        <p:nvSpPr>
          <p:cNvPr id="69" name="Retângulo 68"/>
          <p:cNvSpPr/>
          <p:nvPr/>
        </p:nvSpPr>
        <p:spPr bwMode="auto">
          <a:xfrm>
            <a:off x="6999343" y="3243275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0" name="Retângulo 69"/>
          <p:cNvSpPr/>
          <p:nvPr/>
        </p:nvSpPr>
        <p:spPr bwMode="auto">
          <a:xfrm>
            <a:off x="7013915" y="3754999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F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71" name="Retângulo 70"/>
          <p:cNvSpPr/>
          <p:nvPr/>
        </p:nvSpPr>
        <p:spPr bwMode="auto">
          <a:xfrm>
            <a:off x="6999343" y="4273927"/>
            <a:ext cx="569020" cy="369332"/>
          </a:xfrm>
          <a:prstGeom prst="rect">
            <a:avLst/>
          </a:prstGeom>
          <a:solidFill>
            <a:srgbClr val="FFFF99"/>
          </a:solidFill>
          <a:ln w="63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1800" b="1" i="0" u="none" strike="noStrike" cap="none" normalizeH="0" baseline="0" dirty="0" smtClean="0">
                <a:ln>
                  <a:noFill/>
                </a:ln>
                <a:solidFill>
                  <a:srgbClr val="006600"/>
                </a:solidFill>
                <a:effectLst/>
                <a:latin typeface="Calibri" panose="020F0502020204030204" pitchFamily="34" charset="0"/>
              </a:rPr>
              <a:t>V</a:t>
            </a:r>
            <a:endParaRPr kumimoji="0" lang="pt-BR" sz="1800" b="1" i="0" u="none" strike="noStrike" cap="none" normalizeH="0" baseline="0" dirty="0">
              <a:ln>
                <a:noFill/>
              </a:ln>
              <a:solidFill>
                <a:srgbClr val="0066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72" name="Conector de Seta Reta 71"/>
          <p:cNvCxnSpPr/>
          <p:nvPr/>
        </p:nvCxnSpPr>
        <p:spPr bwMode="auto">
          <a:xfrm>
            <a:off x="7119897" y="2431769"/>
            <a:ext cx="363045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 bwMode="auto">
          <a:xfrm>
            <a:off x="6228184" y="2445179"/>
            <a:ext cx="367084" cy="0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88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28332" y="1239018"/>
            <a:ext cx="6576411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QUESTÃO</a:t>
            </a:r>
            <a:endParaRPr 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28332" y="1686211"/>
            <a:ext cx="794487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Dentre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as </a:t>
            </a: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alternativas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, a </a:t>
            </a: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única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correta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é:</a:t>
            </a:r>
          </a:p>
          <a:p>
            <a:pPr marL="0" indent="0" algn="just" eaLnBrk="1" hangingPunct="1">
              <a:buNone/>
            </a:pPr>
            <a:endParaRPr lang="en-US" altLang="pt-BR" sz="2000" kern="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endParaRPr lang="en-US" altLang="pt-BR" sz="2000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457200" indent="-457200" algn="just" eaLnBrk="1" hangingPunct="1">
              <a:buAutoNum type="alphaUcParenBoth"/>
            </a:pPr>
            <a:r>
              <a:rPr lang="en-US" altLang="pt-BR" sz="20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-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O valor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lógico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da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conjunção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entre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duas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proposições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é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verdade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se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os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valores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lógicos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das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duas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proposições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forem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falsos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.</a:t>
            </a:r>
            <a:endParaRPr lang="en-US" altLang="pt-BR" sz="2000" b="1" kern="0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457200" indent="-457200" algn="just" eaLnBrk="1" hangingPunct="1">
              <a:buAutoNum type="alphaUcParenBoth"/>
            </a:pP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- O valor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lógico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da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bicondicional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entre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duas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proposições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é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verdade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se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os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valores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lógicos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das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duas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proposições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forem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falsos</a:t>
            </a:r>
            <a:endParaRPr lang="en-US" altLang="pt-BR" sz="2000" b="1" kern="0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457200" indent="-457200" algn="just" eaLnBrk="1" hangingPunct="1">
              <a:buAutoNum type="alphaUcParenBoth"/>
            </a:pP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- 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O valor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lógico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da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disjunção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entre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duas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proposições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é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verdade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se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os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valores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lógicos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das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duas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proposições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forem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falsos</a:t>
            </a:r>
            <a:endParaRPr lang="en-US" altLang="pt-BR" sz="2000" b="1" kern="0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457200" indent="-457200" algn="just" eaLnBrk="1" hangingPunct="1">
              <a:buAutoNum type="alphaUcParenBoth"/>
            </a:pP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- 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O valor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lógico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do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condicional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ente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duas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proposições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é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falso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se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os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valores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lógicos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das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duas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proposições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forem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falsos</a:t>
            </a:r>
            <a:endParaRPr lang="en-US" altLang="pt-BR" sz="2000" b="1" kern="0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Proposição e conectivos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728332" y="1239018"/>
            <a:ext cx="6576411" cy="553377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>
              <a:buFontTx/>
              <a:buNone/>
            </a:pPr>
            <a:r>
              <a:rPr lang="pt-BR" sz="2800" b="1" kern="0" dirty="0" smtClean="0">
                <a:solidFill>
                  <a:srgbClr val="006600"/>
                </a:solidFill>
                <a:latin typeface="Calibri" panose="020F0502020204030204" pitchFamily="34" charset="0"/>
              </a:rPr>
              <a:t>QUESTÃO</a:t>
            </a:r>
            <a:endParaRPr lang="pt-BR" sz="2800" b="1" kern="0" dirty="0">
              <a:solidFill>
                <a:srgbClr val="0066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728332" y="1686211"/>
            <a:ext cx="7944872" cy="51997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just" eaLnBrk="1" hangingPunct="1">
              <a:buNone/>
            </a:pP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Dentre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as </a:t>
            </a: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alternativas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, a </a:t>
            </a: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única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kern="0" dirty="0" err="1" smtClean="0">
                <a:solidFill>
                  <a:srgbClr val="002060"/>
                </a:solidFill>
                <a:latin typeface="Calibri" panose="020F0502020204030204" pitchFamily="34" charset="0"/>
              </a:rPr>
              <a:t>correta</a:t>
            </a:r>
            <a:r>
              <a:rPr lang="en-US" altLang="pt-BR" sz="2000" kern="0" dirty="0" smtClean="0">
                <a:solidFill>
                  <a:srgbClr val="002060"/>
                </a:solidFill>
                <a:latin typeface="Calibri" panose="020F0502020204030204" pitchFamily="34" charset="0"/>
              </a:rPr>
              <a:t> é:</a:t>
            </a:r>
          </a:p>
          <a:p>
            <a:pPr marL="0" indent="0" algn="just" eaLnBrk="1" hangingPunct="1">
              <a:buNone/>
            </a:pPr>
            <a:endParaRPr lang="en-US" altLang="pt-BR" sz="2000" kern="0" dirty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0" indent="0" algn="just" eaLnBrk="1" hangingPunct="1">
              <a:buNone/>
            </a:pPr>
            <a:endParaRPr lang="en-US" altLang="pt-BR" sz="2000" kern="0" dirty="0" smtClean="0">
              <a:solidFill>
                <a:srgbClr val="002060"/>
              </a:solidFill>
              <a:latin typeface="Calibri" panose="020F0502020204030204" pitchFamily="34" charset="0"/>
            </a:endParaRPr>
          </a:p>
          <a:p>
            <a:pPr marL="457200" indent="-457200" algn="just" eaLnBrk="1" hangingPunct="1">
              <a:buAutoNum type="alphaUcParenBoth"/>
            </a:pPr>
            <a:r>
              <a:rPr lang="en-US" altLang="pt-BR" sz="2000" b="1" kern="0" dirty="0">
                <a:solidFill>
                  <a:srgbClr val="0070C0"/>
                </a:solidFill>
                <a:latin typeface="Calibri" panose="020F0502020204030204" pitchFamily="34" charset="0"/>
              </a:rPr>
              <a:t>-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O valor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lógico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da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conjunção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entre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duas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proposições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é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verdade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se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os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valores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lógicos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das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duas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proposições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forem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falsos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.</a:t>
            </a:r>
            <a:endParaRPr lang="en-US" altLang="pt-BR" sz="2000" b="1" kern="0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457200" indent="-457200" algn="just" eaLnBrk="1" hangingPunct="1">
              <a:buAutoNum type="alphaUcParenBoth"/>
            </a:pP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- O valor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lógico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da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bicondicional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entre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duas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proposições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é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verdade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se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os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valores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lógicos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das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duas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proposições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forem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falsos</a:t>
            </a:r>
            <a:endParaRPr lang="en-US" altLang="pt-BR" sz="2000" b="1" kern="0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457200" indent="-457200" algn="just" eaLnBrk="1" hangingPunct="1">
              <a:buAutoNum type="alphaUcParenBoth"/>
            </a:pP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- 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O valor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lógico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da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disjunção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entre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duas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proposições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é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verdade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se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os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valores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lógicos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das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duas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proposições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forem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falsos</a:t>
            </a:r>
            <a:endParaRPr lang="en-US" altLang="pt-BR" sz="2000" b="1" kern="0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  <a:p>
            <a:pPr marL="457200" indent="-457200" algn="just" eaLnBrk="1" hangingPunct="1">
              <a:buAutoNum type="alphaUcParenBoth"/>
            </a:pP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- 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O valor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lógico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do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condicional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ente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duas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proposições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é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falso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se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os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valores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lógicos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das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duas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proposições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forem</a:t>
            </a:r>
            <a:r>
              <a:rPr lang="en-US" altLang="pt-BR" sz="2000" b="1" kern="0" dirty="0" smtClean="0">
                <a:solidFill>
                  <a:srgbClr val="0070C0"/>
                </a:solidFill>
                <a:latin typeface="Calibri" panose="020F0502020204030204" pitchFamily="34" charset="0"/>
              </a:rPr>
              <a:t> </a:t>
            </a:r>
            <a:r>
              <a:rPr lang="en-US" altLang="pt-BR" sz="2000" b="1" kern="0" dirty="0" err="1" smtClean="0">
                <a:solidFill>
                  <a:srgbClr val="0070C0"/>
                </a:solidFill>
                <a:latin typeface="Calibri" panose="020F0502020204030204" pitchFamily="34" charset="0"/>
              </a:rPr>
              <a:t>falsos</a:t>
            </a:r>
            <a:endParaRPr lang="en-US" altLang="pt-BR" sz="2000" b="1" kern="0" dirty="0" smtClean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Retângulo 1"/>
          <p:cNvSpPr/>
          <p:nvPr/>
        </p:nvSpPr>
        <p:spPr bwMode="auto">
          <a:xfrm>
            <a:off x="728332" y="3501008"/>
            <a:ext cx="8020132" cy="720080"/>
          </a:xfrm>
          <a:prstGeom prst="rect">
            <a:avLst/>
          </a:prstGeom>
          <a:noFill/>
          <a:ln w="3175"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smtClean="0">
              <a:ln>
                <a:noFill/>
              </a:ln>
              <a:solidFill>
                <a:srgbClr val="000066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Tipos de raciocínio lógico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18356" y="2276872"/>
            <a:ext cx="8507288" cy="1656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Abdução: </a:t>
            </a:r>
            <a:r>
              <a:rPr lang="pt-BR" sz="2800" b="1" kern="0" dirty="0">
                <a:latin typeface="Calibri" panose="020F0502020204030204" pitchFamily="34" charset="0"/>
              </a:rPr>
              <a:t>significa determinar a premissa. Usa-se a conclusão e a regra para defender que a premissa poderia explicar a conclusão. Exemplo: "Quando chove, a relva fica molhada. A relva está molhada, então deve ter chovido." Associa-se este tipo de raciocínio aos médicos e detetives etc.</a:t>
            </a:r>
            <a:endParaRPr lang="pt-BR" altLang="pt-BR" sz="2800" b="1" kern="0" dirty="0">
              <a:latin typeface="Calibri" panose="020F0502020204030204" pitchFamily="34" charset="0"/>
            </a:endParaRPr>
          </a:p>
        </p:txBody>
      </p:sp>
      <p:sp>
        <p:nvSpPr>
          <p:cNvPr id="7" name="Espaço Reservado para Conteúdo 2"/>
          <p:cNvSpPr txBox="1">
            <a:spLocks/>
          </p:cNvSpPr>
          <p:nvPr/>
        </p:nvSpPr>
        <p:spPr>
          <a:xfrm>
            <a:off x="318356" y="5373216"/>
            <a:ext cx="8507288" cy="93610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sz="2800" b="1" kern="0" dirty="0" err="1">
                <a:solidFill>
                  <a:srgbClr val="0070C0"/>
                </a:solidFill>
                <a:latin typeface="Calibri" panose="020F0502020204030204" pitchFamily="34" charset="0"/>
              </a:rPr>
              <a:t>Ex</a:t>
            </a:r>
            <a:r>
              <a:rPr lang="pt-BR" sz="2800" b="1" kern="0" dirty="0">
                <a:latin typeface="Calibri" panose="020F0502020204030204" pitchFamily="34" charset="0"/>
              </a:rPr>
              <a:t>: Entrada de veteranos e calouros</a:t>
            </a:r>
          </a:p>
        </p:txBody>
      </p:sp>
    </p:spTree>
    <p:extLst>
      <p:ext uri="{BB962C8B-B14F-4D97-AF65-F5344CB8AC3E}">
        <p14:creationId xmlns:p14="http://schemas.microsoft.com/office/powerpoint/2010/main" val="3577368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83868"/>
              </p:ext>
            </p:extLst>
          </p:nvPr>
        </p:nvGraphicFramePr>
        <p:xfrm>
          <a:off x="251520" y="1268760"/>
          <a:ext cx="8646132" cy="50468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5292">
                  <a:extLst>
                    <a:ext uri="{9D8B030D-6E8A-4147-A177-3AD203B41FA5}">
                      <a16:colId xmlns:a16="http://schemas.microsoft.com/office/drawing/2014/main" val="2217993792"/>
                    </a:ext>
                  </a:extLst>
                </a:gridCol>
                <a:gridCol w="2463493">
                  <a:extLst>
                    <a:ext uri="{9D8B030D-6E8A-4147-A177-3AD203B41FA5}">
                      <a16:colId xmlns:a16="http://schemas.microsoft.com/office/drawing/2014/main" val="1308673869"/>
                    </a:ext>
                  </a:extLst>
                </a:gridCol>
                <a:gridCol w="1948606">
                  <a:extLst>
                    <a:ext uri="{9D8B030D-6E8A-4147-A177-3AD203B41FA5}">
                      <a16:colId xmlns:a16="http://schemas.microsoft.com/office/drawing/2014/main" val="2552430851"/>
                    </a:ext>
                  </a:extLst>
                </a:gridCol>
                <a:gridCol w="1948606">
                  <a:extLst>
                    <a:ext uri="{9D8B030D-6E8A-4147-A177-3AD203B41FA5}">
                      <a16:colId xmlns:a16="http://schemas.microsoft.com/office/drawing/2014/main" val="2012476472"/>
                    </a:ext>
                  </a:extLst>
                </a:gridCol>
                <a:gridCol w="1200135">
                  <a:extLst>
                    <a:ext uri="{9D8B030D-6E8A-4147-A177-3AD203B41FA5}">
                      <a16:colId xmlns:a16="http://schemas.microsoft.com/office/drawing/2014/main" val="2550337384"/>
                    </a:ext>
                  </a:extLst>
                </a:gridCol>
              </a:tblGrid>
              <a:tr h="330931">
                <a:tc>
                  <a:txBody>
                    <a:bodyPr/>
                    <a:lstStyle/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Regra</a:t>
                      </a:r>
                      <a:endParaRPr lang="pt-BR" sz="2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Conclusão</a:t>
                      </a:r>
                      <a:endParaRPr lang="pt-BR" sz="2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Premissa</a:t>
                      </a:r>
                      <a:endParaRPr lang="pt-BR" sz="2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b"/>
                </a:tc>
                <a:extLst>
                  <a:ext uri="{0D108BD9-81ED-4DB2-BD59-A6C34878D82A}">
                    <a16:rowId xmlns:a16="http://schemas.microsoft.com/office/drawing/2014/main" val="2924936309"/>
                  </a:ext>
                </a:extLst>
              </a:tr>
              <a:tr h="201867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Indução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A relva ficou molhada em todas as vezes que choveu. Então, se chover amanhã, a relva ficará molhada."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Toda vez que chover, a relva ficará molhada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É preciso chover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Por meio de observação, estudo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extLst>
                  <a:ext uri="{0D108BD9-81ED-4DB2-BD59-A6C34878D82A}">
                    <a16:rowId xmlns:a16="http://schemas.microsoft.com/office/drawing/2014/main" val="1309557848"/>
                  </a:ext>
                </a:extLst>
              </a:tr>
              <a:tr h="66186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Dedução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4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"Quando chove, a relva fica molhada. Hoje choveu, portanto a relva está molhada." </a:t>
                      </a:r>
                    </a:p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ctr" fontAlgn="ctr"/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A relva está molhada , por choveu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É preciso chover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A regra já existe e não há duvidas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extLst>
                  <a:ext uri="{0D108BD9-81ED-4DB2-BD59-A6C34878D82A}">
                    <a16:rowId xmlns:a16="http://schemas.microsoft.com/office/drawing/2014/main" val="2270747481"/>
                  </a:ext>
                </a:extLst>
              </a:tr>
              <a:tr h="87696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u="none" strike="noStrike" dirty="0">
                          <a:effectLst/>
                        </a:rPr>
                        <a:t>Abdução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"Quando chove, a relva fica molhada. A relva está molhada, então deve ter chovido."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A relva está molhada, então deve ter chovido.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Pode ter chovido, ou pode ter outro motivo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u="none" strike="noStrike" dirty="0">
                          <a:effectLst/>
                        </a:rPr>
                        <a:t>A regra já existe, porém, há duvidas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828" marR="8828" marT="8828" marB="0" anchor="ctr"/>
                </a:tc>
                <a:extLst>
                  <a:ext uri="{0D108BD9-81ED-4DB2-BD59-A6C34878D82A}">
                    <a16:rowId xmlns:a16="http://schemas.microsoft.com/office/drawing/2014/main" val="2317464725"/>
                  </a:ext>
                </a:extLst>
              </a:tr>
            </a:tbl>
          </a:graphicData>
        </a:graphic>
      </p:graphicFrame>
      <p:sp>
        <p:nvSpPr>
          <p:cNvPr id="11" name="Título 1"/>
          <p:cNvSpPr txBox="1">
            <a:spLocks/>
          </p:cNvSpPr>
          <p:nvPr/>
        </p:nvSpPr>
        <p:spPr>
          <a:xfrm>
            <a:off x="459786" y="188640"/>
            <a:ext cx="8229600" cy="92622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pt-BR" b="1" kern="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Componentes do raciocínio lógico</a:t>
            </a:r>
          </a:p>
        </p:txBody>
      </p:sp>
    </p:spTree>
    <p:extLst>
      <p:ext uri="{BB962C8B-B14F-4D97-AF65-F5344CB8AC3E}">
        <p14:creationId xmlns:p14="http://schemas.microsoft.com/office/powerpoint/2010/main" val="1943455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457200" y="491410"/>
            <a:ext cx="8229600" cy="926228"/>
          </a:xfrm>
        </p:spPr>
        <p:txBody>
          <a:bodyPr/>
          <a:lstStyle/>
          <a:p>
            <a:r>
              <a:rPr lang="pt-BR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Atividade</a:t>
            </a:r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318356" y="2276872"/>
            <a:ext cx="8507288" cy="331236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pt-BR" altLang="pt-BR" sz="2800" b="1" kern="0" dirty="0">
                <a:solidFill>
                  <a:srgbClr val="006600"/>
                </a:solidFill>
                <a:latin typeface="Calibri" panose="020F0502020204030204" pitchFamily="34" charset="0"/>
              </a:rPr>
              <a:t>Crie uma regra utilizando o raciocínio lógico “INDUÇÃO” a partir de </a:t>
            </a:r>
            <a:r>
              <a:rPr lang="pt-BR" altLang="pt-BR" sz="2800" b="1" kern="0">
                <a:solidFill>
                  <a:srgbClr val="006600"/>
                </a:solidFill>
                <a:latin typeface="Calibri" panose="020F0502020204030204" pitchFamily="34" charset="0"/>
              </a:rPr>
              <a:t>fatos </a:t>
            </a:r>
            <a:endParaRPr lang="pt-BR" altLang="pt-BR" sz="2800" b="1" kern="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86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pt-BR" sz="18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12981</TotalTime>
  <Words>2935</Words>
  <Application>Microsoft Office PowerPoint</Application>
  <PresentationFormat>Apresentação na tela (4:3)</PresentationFormat>
  <Paragraphs>615</Paragraphs>
  <Slides>65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65</vt:i4>
      </vt:variant>
    </vt:vector>
  </HeadingPairs>
  <TitlesOfParts>
    <vt:vector size="69" baseType="lpstr">
      <vt:lpstr>Arial</vt:lpstr>
      <vt:lpstr>Calibri</vt:lpstr>
      <vt:lpstr>Symbol</vt:lpstr>
      <vt:lpstr>Design padrão</vt:lpstr>
      <vt:lpstr>Matéria: Lógica </vt:lpstr>
      <vt:lpstr>O que é a Lógica?</vt:lpstr>
      <vt:lpstr>O que é a Lógica?</vt:lpstr>
      <vt:lpstr>O que é a Raciocínio Lógico?</vt:lpstr>
      <vt:lpstr>Tipos de raciocínio lógico</vt:lpstr>
      <vt:lpstr>Tipos de raciocínio lógico</vt:lpstr>
      <vt:lpstr>Tipos de raciocínio lógico</vt:lpstr>
      <vt:lpstr>Apresentação do PowerPoint</vt:lpstr>
      <vt:lpstr>Atividade</vt:lpstr>
      <vt:lpstr>Matéria: Lógica </vt:lpstr>
      <vt:lpstr>Apresentação do PowerPoint</vt:lpstr>
      <vt:lpstr>Proposição e conectivos</vt:lpstr>
      <vt:lpstr>Proposição e conectivos</vt:lpstr>
      <vt:lpstr>Questão</vt:lpstr>
      <vt:lpstr>Questão</vt:lpstr>
      <vt:lpstr>Questão</vt:lpstr>
      <vt:lpstr>Questão</vt:lpstr>
      <vt:lpstr>Proposição e conectivos</vt:lpstr>
      <vt:lpstr>Proposição e conectivos</vt:lpstr>
      <vt:lpstr>Proposição e conectivos</vt:lpstr>
      <vt:lpstr>Proposição e conectivos</vt:lpstr>
      <vt:lpstr>Proposição e conectivos</vt:lpstr>
      <vt:lpstr>Proposição e conectivos</vt:lpstr>
      <vt:lpstr>Proposição e conectivos</vt:lpstr>
      <vt:lpstr>Acompanhamento Faltas </vt:lpstr>
      <vt:lpstr>Matéria: Lógica </vt:lpstr>
      <vt:lpstr>Proposições e conectivos</vt:lpstr>
      <vt:lpstr>Proposição e conectivos</vt:lpstr>
      <vt:lpstr>Apresentação do PowerPoint</vt:lpstr>
      <vt:lpstr>Proposição e conectivos</vt:lpstr>
      <vt:lpstr>Proposição e conectivos</vt:lpstr>
      <vt:lpstr>Proposição e conectivos</vt:lpstr>
      <vt:lpstr>Proposição e conectivos</vt:lpstr>
      <vt:lpstr>Proposição e conectivos</vt:lpstr>
      <vt:lpstr>Proposição e conectivos</vt:lpstr>
      <vt:lpstr>Proposição e conectivos</vt:lpstr>
      <vt:lpstr>Proposição e conectivos</vt:lpstr>
      <vt:lpstr>Proposição e conectivos</vt:lpstr>
      <vt:lpstr>Proposição e conectivos</vt:lpstr>
      <vt:lpstr>Proposição e conectivos</vt:lpstr>
      <vt:lpstr>Proposição e conectivos</vt:lpstr>
      <vt:lpstr>Proposição e conectivos</vt:lpstr>
      <vt:lpstr>Proposição e conectivos</vt:lpstr>
      <vt:lpstr>Proposição e conectivos</vt:lpstr>
      <vt:lpstr>Proposição e conectivos</vt:lpstr>
      <vt:lpstr>Proposição e conectivos</vt:lpstr>
      <vt:lpstr>Proposição e conectivos</vt:lpstr>
      <vt:lpstr>Proposição e conectivos</vt:lpstr>
      <vt:lpstr>Proposição e conectivos</vt:lpstr>
      <vt:lpstr>Exercícios</vt:lpstr>
      <vt:lpstr>Exercícios</vt:lpstr>
      <vt:lpstr>Matéria: Lógica </vt:lpstr>
      <vt:lpstr>Proposição e conectivos</vt:lpstr>
      <vt:lpstr>Proposição e conectivos</vt:lpstr>
      <vt:lpstr>Proposição e conectivos</vt:lpstr>
      <vt:lpstr>Proposição e conectivos</vt:lpstr>
      <vt:lpstr>Proposição e conectivos</vt:lpstr>
      <vt:lpstr>Questões GRAN</vt:lpstr>
      <vt:lpstr>Proposição e conectivos</vt:lpstr>
      <vt:lpstr>Proposição e conectivos</vt:lpstr>
      <vt:lpstr>Proposição e conectivos</vt:lpstr>
      <vt:lpstr>Proposição e conectivos</vt:lpstr>
      <vt:lpstr>Proposição e conectivos</vt:lpstr>
      <vt:lpstr>Proposição e conectivos</vt:lpstr>
      <vt:lpstr>Proposição e conectivos</vt:lpstr>
    </vt:vector>
  </TitlesOfParts>
  <Company>Brasil Central de Educação e Cultura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jackson.alves</dc:creator>
  <cp:keywords>ENEG Faculdade</cp:keywords>
  <cp:lastModifiedBy>Mauro Celio Araujo Dos Reis</cp:lastModifiedBy>
  <cp:revision>1132</cp:revision>
  <dcterms:created xsi:type="dcterms:W3CDTF">2007-10-18T12:39:23Z</dcterms:created>
  <dcterms:modified xsi:type="dcterms:W3CDTF">2023-08-29T20:52:02Z</dcterms:modified>
</cp:coreProperties>
</file>