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6" r:id="rId2"/>
    <p:sldId id="407" r:id="rId3"/>
    <p:sldId id="412" r:id="rId4"/>
    <p:sldId id="409" r:id="rId5"/>
    <p:sldId id="408" r:id="rId6"/>
    <p:sldId id="410" r:id="rId7"/>
    <p:sldId id="413" r:id="rId8"/>
    <p:sldId id="414" r:id="rId9"/>
  </p:sldIdLst>
  <p:sldSz cx="9144000" cy="6858000" type="screen4x3"/>
  <p:notesSz cx="6858000" cy="9686925"/>
  <p:defaultTextStyle>
    <a:defPPr>
      <a:defRPr lang="pt-BR"/>
    </a:defPPr>
    <a:lvl1pPr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  <a:srgbClr val="CCFF99"/>
    <a:srgbClr val="FFFF99"/>
    <a:srgbClr val="FFFF66"/>
    <a:srgbClr val="FFCC66"/>
    <a:srgbClr val="FF9900"/>
    <a:srgbClr val="FFFFCC"/>
    <a:srgbClr val="80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582" autoAdjust="0"/>
  </p:normalViewPr>
  <p:slideViewPr>
    <p:cSldViewPr>
      <p:cViewPr varScale="1">
        <p:scale>
          <a:sx n="83" d="100"/>
          <a:sy n="83" d="100"/>
        </p:scale>
        <p:origin x="12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Introdução à Lógica Matemática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BFD9-345A-418C-9F73-BFFC722E5005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0115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Professor Marcelo Eustáquio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20115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36A22-3E3B-4825-9A9F-D5B7BAA4E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0240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 smtClean="0"/>
              <a:t>Introdução à Lógica Matemática</a:t>
            </a:r>
            <a:endParaRPr lang="pt-B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27075"/>
            <a:ext cx="4841875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0575"/>
            <a:ext cx="5486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 smtClean="0"/>
              <a:t>Professor Marcelo Eustáquio</a:t>
            </a:r>
            <a:endParaRPr lang="pt-BR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17C262-F895-43E0-8DBF-4D4E1DCF2A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653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undo_PPT_0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a Lógica?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50377" y="2708920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Definição</a:t>
            </a: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: discute o uso de raciocínio em alguma atividade e é o estudo normativo, filosófico do raciocínio 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válido.</a:t>
            </a:r>
          </a:p>
          <a:p>
            <a:pPr marL="0" indent="0">
              <a:buFontTx/>
              <a:buNone/>
            </a:pPr>
            <a:endParaRPr lang="pt-BR" altLang="pt-BR" sz="2800" b="1" kern="0" dirty="0" smtClean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a Lógica?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63691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Definição</a:t>
            </a: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: discute o uso de </a:t>
            </a:r>
            <a:r>
              <a:rPr lang="pt-BR" sz="2800" b="1" kern="0" dirty="0" smtClean="0">
                <a:solidFill>
                  <a:srgbClr val="FF6600"/>
                </a:solidFill>
                <a:latin typeface="Calibri" panose="020F0502020204030204" pitchFamily="34" charset="0"/>
              </a:rPr>
              <a:t>raciocínio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; é </a:t>
            </a: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o estudo 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normativo e </a:t>
            </a: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filosófico do </a:t>
            </a:r>
            <a:r>
              <a:rPr lang="pt-BR" sz="28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raciocínio </a:t>
            </a:r>
            <a:r>
              <a:rPr lang="pt-BR" sz="28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válido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 algn="ctr">
              <a:buFontTx/>
              <a:buNone/>
            </a:pPr>
            <a:endParaRPr lang="pt-BR" altLang="pt-BR" sz="2800" b="1" kern="0" dirty="0" smtClean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a Raciocínio Lógico?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63691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É </a:t>
            </a: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um processo de estruturação do pensamento de acordo com as normas da lógica que permite chegar a uma determinada </a:t>
            </a:r>
            <a:r>
              <a:rPr lang="pt-BR" sz="28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conclusão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.</a:t>
            </a:r>
            <a:endParaRPr lang="pt-BR" altLang="pt-BR" sz="2800" b="1" kern="0" dirty="0" smtClean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3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Tipos de raciocínio lógico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27687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Indução: </a:t>
            </a:r>
            <a:r>
              <a:rPr lang="pt-BR" sz="28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é determinar a regra</a:t>
            </a:r>
            <a:r>
              <a:rPr lang="pt-BR" sz="2800" b="1" kern="0" dirty="0">
                <a:latin typeface="Calibri" panose="020F0502020204030204" pitchFamily="34" charset="0"/>
              </a:rPr>
              <a:t>. É aprender a regra a partir de diversos exemplos de como a conclusão segue da premissa. Exemplo: "A relva ficou molhada em todas as vezes que choveu. Então, se chover amanhã, a relva ficará molhada." É comum associar os cientistas a este estilo de raciocínio</a:t>
            </a:r>
            <a:r>
              <a:rPr lang="pt-BR" sz="2800" b="1" kern="0" dirty="0" smtClean="0">
                <a:latin typeface="Calibri" panose="020F0502020204030204" pitchFamily="34" charset="0"/>
              </a:rPr>
              <a:t>.</a:t>
            </a:r>
          </a:p>
          <a:p>
            <a:pPr marL="0" indent="0" algn="ctr">
              <a:buFontTx/>
              <a:buNone/>
            </a:pPr>
            <a:endParaRPr lang="pt-BR" sz="2800" b="1" kern="0" dirty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18356" y="5373216"/>
            <a:ext cx="8507288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Ex</a:t>
            </a:r>
            <a:r>
              <a:rPr lang="pt-BR" sz="2800" b="1" kern="0" dirty="0" smtClean="0">
                <a:latin typeface="Calibri" panose="020F0502020204030204" pitchFamily="34" charset="0"/>
              </a:rPr>
              <a:t>: Entrada de veteranos e calouros</a:t>
            </a:r>
            <a:endParaRPr lang="pt-BR" sz="28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Tipos de raciocínio lógico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63691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Dedução: </a:t>
            </a:r>
            <a:r>
              <a:rPr lang="pt-BR" sz="2800" b="1" kern="0" dirty="0">
                <a:latin typeface="Calibri" panose="020F0502020204030204" pitchFamily="34" charset="0"/>
              </a:rPr>
              <a:t>corresponde a </a:t>
            </a:r>
            <a:r>
              <a:rPr lang="pt-BR" sz="28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determinar a conclusão</a:t>
            </a:r>
            <a:r>
              <a:rPr lang="pt-BR" sz="2800" b="1" kern="0" dirty="0">
                <a:latin typeface="Calibri" panose="020F0502020204030204" pitchFamily="34" charset="0"/>
              </a:rPr>
              <a:t>. Utiliza-se a regra e a sua premissa para chegar a uma conclusão, por exemplo: "Quando chove, a relva fica molhada. Hoje choveu, portanto a relva está molhada." É comum associar-se os matemáticos a este tipo de raciocínio</a:t>
            </a:r>
            <a:r>
              <a:rPr lang="pt-BR" sz="2800" b="1" kern="0" dirty="0" smtClean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18356" y="5373216"/>
            <a:ext cx="8507288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Ex</a:t>
            </a:r>
            <a:r>
              <a:rPr lang="pt-BR" sz="2800" b="1" kern="0" dirty="0" smtClean="0">
                <a:latin typeface="Calibri" panose="020F0502020204030204" pitchFamily="34" charset="0"/>
              </a:rPr>
              <a:t>: Entrada de veteranos e calouros</a:t>
            </a:r>
            <a:endParaRPr lang="pt-BR" sz="28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Tipos de raciocínio lógico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27687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Abdução: </a:t>
            </a:r>
            <a:r>
              <a:rPr lang="pt-BR" sz="2800" b="1" kern="0" dirty="0">
                <a:latin typeface="Calibri" panose="020F0502020204030204" pitchFamily="34" charset="0"/>
              </a:rPr>
              <a:t>significa determinar a premissa. Usa-se a conclusão e a regra para defender que a premissa poderia explicar a conclusão. Exemplo: "Quando chove, a relva fica molhada. A relva está molhada, então deve ter chovido." Associa-se este tipo de raciocínio aos médicos e detetives etc.</a:t>
            </a:r>
            <a:endParaRPr lang="pt-BR" altLang="pt-BR" sz="2800" b="1" kern="0" dirty="0">
              <a:latin typeface="Calibri" panose="020F050202020403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18356" y="5373216"/>
            <a:ext cx="8507288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Ex</a:t>
            </a:r>
            <a:r>
              <a:rPr lang="pt-BR" sz="2800" b="1" kern="0" dirty="0" smtClean="0">
                <a:latin typeface="Calibri" panose="020F0502020204030204" pitchFamily="34" charset="0"/>
              </a:rPr>
              <a:t>: Entrada de veteranos e calouros</a:t>
            </a:r>
            <a:endParaRPr lang="pt-BR" sz="28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6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83868"/>
              </p:ext>
            </p:extLst>
          </p:nvPr>
        </p:nvGraphicFramePr>
        <p:xfrm>
          <a:off x="251520" y="1268760"/>
          <a:ext cx="8646132" cy="5046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292">
                  <a:extLst>
                    <a:ext uri="{9D8B030D-6E8A-4147-A177-3AD203B41FA5}">
                      <a16:colId xmlns:a16="http://schemas.microsoft.com/office/drawing/2014/main" val="2217993792"/>
                    </a:ext>
                  </a:extLst>
                </a:gridCol>
                <a:gridCol w="2463493">
                  <a:extLst>
                    <a:ext uri="{9D8B030D-6E8A-4147-A177-3AD203B41FA5}">
                      <a16:colId xmlns:a16="http://schemas.microsoft.com/office/drawing/2014/main" val="1308673869"/>
                    </a:ext>
                  </a:extLst>
                </a:gridCol>
                <a:gridCol w="1948606">
                  <a:extLst>
                    <a:ext uri="{9D8B030D-6E8A-4147-A177-3AD203B41FA5}">
                      <a16:colId xmlns:a16="http://schemas.microsoft.com/office/drawing/2014/main" val="2552430851"/>
                    </a:ext>
                  </a:extLst>
                </a:gridCol>
                <a:gridCol w="1948606">
                  <a:extLst>
                    <a:ext uri="{9D8B030D-6E8A-4147-A177-3AD203B41FA5}">
                      <a16:colId xmlns:a16="http://schemas.microsoft.com/office/drawing/2014/main" val="2012476472"/>
                    </a:ext>
                  </a:extLst>
                </a:gridCol>
                <a:gridCol w="1200135">
                  <a:extLst>
                    <a:ext uri="{9D8B030D-6E8A-4147-A177-3AD203B41FA5}">
                      <a16:colId xmlns:a16="http://schemas.microsoft.com/office/drawing/2014/main" val="2550337384"/>
                    </a:ext>
                  </a:extLst>
                </a:gridCol>
              </a:tblGrid>
              <a:tr h="330931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Regra</a:t>
                      </a:r>
                      <a:endParaRPr lang="pt-BR" sz="2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Conclusão</a:t>
                      </a:r>
                      <a:endParaRPr lang="pt-BR" sz="2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Premissa</a:t>
                      </a:r>
                      <a:endParaRPr lang="pt-BR" sz="2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b"/>
                </a:tc>
                <a:extLst>
                  <a:ext uri="{0D108BD9-81ED-4DB2-BD59-A6C34878D82A}">
                    <a16:rowId xmlns:a16="http://schemas.microsoft.com/office/drawing/2014/main" val="2924936309"/>
                  </a:ext>
                </a:extLst>
              </a:tr>
              <a:tr h="20186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Indução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relva ficou molhada em todas as vezes que choveu. Então, se chover amanhã, a relva ficará molhada."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Toda vez que chover, a relva ficará molhada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preciso chover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 smtClean="0">
                          <a:effectLst/>
                        </a:rPr>
                        <a:t>Por meio de observação, estudo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extLst>
                  <a:ext uri="{0D108BD9-81ED-4DB2-BD59-A6C34878D82A}">
                    <a16:rowId xmlns:a16="http://schemas.microsoft.com/office/drawing/2014/main" val="1309557848"/>
                  </a:ext>
                </a:extLst>
              </a:tr>
              <a:tr h="6618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Dedução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pt-BR" sz="1400" u="none" strike="noStrike" dirty="0" smtClean="0">
                          <a:effectLst/>
                        </a:rPr>
                        <a:t>"</a:t>
                      </a:r>
                      <a:r>
                        <a:rPr lang="pt-BR" sz="1400" u="none" strike="noStrike" dirty="0">
                          <a:effectLst/>
                        </a:rPr>
                        <a:t>Quando chove, a relva fica molhada. Hoje choveu, portanto a relva está molhada." </a:t>
                      </a:r>
                      <a:endParaRPr lang="pt-BR" sz="1400" u="none" strike="noStrike" dirty="0" smtClean="0">
                        <a:effectLst/>
                      </a:endParaRPr>
                    </a:p>
                    <a:p>
                      <a:pPr algn="ctr" fontAlgn="ctr"/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 relva está molhada , por choveu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preciso chover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regra já existe e não há duvidas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extLst>
                  <a:ext uri="{0D108BD9-81ED-4DB2-BD59-A6C34878D82A}">
                    <a16:rowId xmlns:a16="http://schemas.microsoft.com/office/drawing/2014/main" val="2270747481"/>
                  </a:ext>
                </a:extLst>
              </a:tr>
              <a:tr h="8769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Abdução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"Quando chove, a relva fica molhada. A relva está molhada, então deve ter chovido."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relva está molhada, então deve ter chovido.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Pode ter chovido, ou pode ter outro motivo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regra já existe, porém, há duvidas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extLst>
                  <a:ext uri="{0D108BD9-81ED-4DB2-BD59-A6C34878D82A}">
                    <a16:rowId xmlns:a16="http://schemas.microsoft.com/office/drawing/2014/main" val="2317464725"/>
                  </a:ext>
                </a:extLst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459786" y="188640"/>
            <a:ext cx="8229600" cy="92622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Componentes do raciocínio lógico</a:t>
            </a:r>
            <a:endParaRPr lang="pt-BR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5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Atividade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276872"/>
            <a:ext cx="8507288" cy="33123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alt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Crie uma regra utilizando o raciocínio lógico “INDUÇÃO” a partir de fatos observados no seu cotidiano </a:t>
            </a:r>
            <a:endParaRPr lang="pt-BR" altLang="pt-BR" sz="28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11822</TotalTime>
  <Words>433</Words>
  <Application>Microsoft Office PowerPoint</Application>
  <PresentationFormat>Apresentação no Ecrã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Calibri</vt:lpstr>
      <vt:lpstr>Design padrão</vt:lpstr>
      <vt:lpstr>O que é a Lógica?</vt:lpstr>
      <vt:lpstr>O que é a Lógica?</vt:lpstr>
      <vt:lpstr>O que é a Raciocínio Lógico?</vt:lpstr>
      <vt:lpstr>Tipos de raciocínio lógico</vt:lpstr>
      <vt:lpstr>Tipos de raciocínio lógico</vt:lpstr>
      <vt:lpstr>Tipos de raciocínio lógico</vt:lpstr>
      <vt:lpstr>Apresentação do PowerPoint</vt:lpstr>
      <vt:lpstr>Atividade</vt:lpstr>
    </vt:vector>
  </TitlesOfParts>
  <Company>Brasil Central de Educação e Cultura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jackson.alves</dc:creator>
  <cp:keywords>ENEG Faculdade</cp:keywords>
  <cp:lastModifiedBy>Contabilidade</cp:lastModifiedBy>
  <cp:revision>1081</cp:revision>
  <dcterms:created xsi:type="dcterms:W3CDTF">2007-10-18T12:39:23Z</dcterms:created>
  <dcterms:modified xsi:type="dcterms:W3CDTF">2023-08-09T00:40:19Z</dcterms:modified>
</cp:coreProperties>
</file>