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2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64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44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100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85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1976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1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7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577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E5D00BD-238F-4850-B21E-020A7036771A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02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00BD-238F-4850-B21E-020A7036771A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0394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5D00BD-238F-4850-B21E-020A7036771A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158CD5-469B-4349-A52D-21B6F5B10C1A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4777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SQL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err="1" smtClean="0">
                <a:cs typeface="Arial" panose="020B0604020202020204" pitchFamily="34" charset="0"/>
              </a:rPr>
              <a:t>Structured</a:t>
            </a:r>
            <a:r>
              <a:rPr lang="pt-BR" b="1" dirty="0" smtClean="0">
                <a:cs typeface="Arial" panose="020B0604020202020204" pitchFamily="34" charset="0"/>
              </a:rPr>
              <a:t> Query </a:t>
            </a:r>
            <a:r>
              <a:rPr lang="pt-BR" b="1" dirty="0" err="1" smtClean="0">
                <a:cs typeface="Arial" panose="020B0604020202020204" pitchFamily="34" charset="0"/>
              </a:rPr>
              <a:t>Language</a:t>
            </a:r>
            <a:endParaRPr lang="pt-BR" b="1" dirty="0" smtClean="0">
              <a:cs typeface="Arial" panose="020B0604020202020204" pitchFamily="34" charset="0"/>
            </a:endParaRPr>
          </a:p>
          <a:p>
            <a:r>
              <a:rPr lang="pt-BR" b="1" dirty="0" smtClean="0">
                <a:cs typeface="Arial" panose="020B0604020202020204" pitchFamily="34" charset="0"/>
              </a:rPr>
              <a:t>Introdução ao </a:t>
            </a:r>
            <a:r>
              <a:rPr lang="pt-BR" b="1" dirty="0" err="1" smtClean="0">
                <a:cs typeface="Arial" panose="020B0604020202020204" pitchFamily="34" charset="0"/>
              </a:rPr>
              <a:t>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850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DDL - Data </a:t>
            </a:r>
            <a:r>
              <a:rPr lang="pt-BR" b="1" dirty="0" err="1" smtClean="0"/>
              <a:t>Definition</a:t>
            </a:r>
            <a:r>
              <a:rPr lang="pt-BR" b="1" dirty="0" smtClean="0"/>
              <a:t> </a:t>
            </a:r>
            <a:r>
              <a:rPr lang="pt-BR" b="1" dirty="0" err="1" smtClean="0"/>
              <a:t>Language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ALTER TABLE – Alterar a estrutura física de uma tabela, exemplo adicionar uma nova coluna, adicionar chave primária, adicionar chave estrangeira, renomear coluna, apagar coluna, apagar chave estrangeira. </a:t>
            </a:r>
          </a:p>
          <a:p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ALTER TABLE </a:t>
            </a:r>
            <a:r>
              <a:rPr lang="pt-BR" dirty="0" err="1" smtClean="0"/>
              <a:t>nome_tabela</a:t>
            </a:r>
            <a:r>
              <a:rPr lang="pt-BR" dirty="0" smtClean="0"/>
              <a:t> </a:t>
            </a:r>
            <a:r>
              <a:rPr lang="pt-BR" dirty="0" smtClean="0"/>
              <a:t>ADD COLUMN </a:t>
            </a:r>
            <a:r>
              <a:rPr lang="pt-BR" dirty="0" err="1" smtClean="0"/>
              <a:t>nome_coluna</a:t>
            </a:r>
            <a:r>
              <a:rPr lang="pt-BR" dirty="0" smtClean="0"/>
              <a:t> </a:t>
            </a:r>
            <a:r>
              <a:rPr lang="pt-BR" dirty="0" err="1" smtClean="0"/>
              <a:t>tipo_dado</a:t>
            </a:r>
            <a:r>
              <a:rPr lang="pt-BR" dirty="0" smtClean="0"/>
              <a:t> [NOT NULL];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smtClean="0"/>
              <a:t>ALTER TABLE </a:t>
            </a:r>
            <a:r>
              <a:rPr lang="pt-BR" dirty="0" err="1" smtClean="0"/>
              <a:t>nome_tabela</a:t>
            </a:r>
            <a:r>
              <a:rPr lang="pt-BR" dirty="0" smtClean="0"/>
              <a:t> DROP COLUMN </a:t>
            </a:r>
            <a:r>
              <a:rPr lang="pt-BR" dirty="0" err="1" smtClean="0"/>
              <a:t>nome_coluna</a:t>
            </a:r>
            <a:r>
              <a:rPr lang="pt-BR" dirty="0" smtClean="0"/>
              <a:t> ; </a:t>
            </a:r>
          </a:p>
          <a:p>
            <a:pPr marL="457200" lvl="1" indent="0">
              <a:buNone/>
            </a:pP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2736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COMANDOS DML- Data </a:t>
            </a:r>
            <a:r>
              <a:rPr lang="pt-BR" b="1" dirty="0" err="1" smtClean="0"/>
              <a:t>Manipulation</a:t>
            </a:r>
            <a:r>
              <a:rPr lang="pt-BR" b="1" dirty="0" smtClean="0"/>
              <a:t> </a:t>
            </a:r>
            <a:r>
              <a:rPr lang="pt-BR" b="1" dirty="0" err="1" smtClean="0"/>
              <a:t>Language</a:t>
            </a:r>
            <a:r>
              <a:rPr lang="pt-BR" b="1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INSERT INTO – inserir dados em uma tabela 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INSERT INTO </a:t>
            </a:r>
            <a:r>
              <a:rPr lang="pt-BR" dirty="0" err="1" smtClean="0"/>
              <a:t>nome_tabela</a:t>
            </a:r>
            <a:r>
              <a:rPr lang="pt-BR" dirty="0" smtClean="0"/>
              <a:t> (nome_coluna1, nome_coluna2, ..., </a:t>
            </a:r>
            <a:r>
              <a:rPr lang="pt-BR" dirty="0" err="1" smtClean="0"/>
              <a:t>nome_colunaN</a:t>
            </a:r>
            <a:r>
              <a:rPr lang="pt-BR" dirty="0" smtClean="0"/>
              <a:t>) VALUES (valor1, valor2, valor3, ..., </a:t>
            </a:r>
            <a:r>
              <a:rPr lang="pt-BR" dirty="0" err="1" smtClean="0"/>
              <a:t>valorN</a:t>
            </a:r>
            <a:r>
              <a:rPr lang="pt-BR" dirty="0" smtClean="0"/>
              <a:t>); 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 smtClean="0"/>
              <a:t>SELECT – escolher colunas (campos) da tabela para apresentar na query (consulta) </a:t>
            </a:r>
          </a:p>
          <a:p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SELECT nome_coluna1, nome_coluna2, ..., </a:t>
            </a:r>
            <a:r>
              <a:rPr lang="pt-BR" dirty="0" err="1" smtClean="0"/>
              <a:t>nome_colunaN</a:t>
            </a:r>
            <a:r>
              <a:rPr lang="pt-BR" dirty="0" smtClean="0"/>
              <a:t> </a:t>
            </a:r>
          </a:p>
          <a:p>
            <a:pPr marL="457200" lvl="1" indent="0">
              <a:buNone/>
            </a:pPr>
            <a:r>
              <a:rPr lang="pt-BR" dirty="0" smtClean="0"/>
              <a:t>FROM </a:t>
            </a:r>
            <a:r>
              <a:rPr lang="pt-BR" dirty="0" err="1" smtClean="0"/>
              <a:t>nome_tabela</a:t>
            </a:r>
            <a:r>
              <a:rPr lang="pt-BR" dirty="0" smtClean="0"/>
              <a:t> ;</a:t>
            </a:r>
          </a:p>
          <a:p>
            <a:pPr marL="457200" lvl="1" indent="0">
              <a:buNone/>
            </a:pPr>
            <a:endParaRPr lang="pt-BR" dirty="0" smtClean="0"/>
          </a:p>
          <a:p>
            <a:pPr marL="457200" lvl="1" indent="0">
              <a:buNone/>
            </a:pPr>
            <a:r>
              <a:rPr lang="pt-BR" dirty="0" smtClean="0"/>
              <a:t>SELECT * FROM </a:t>
            </a:r>
            <a:r>
              <a:rPr lang="pt-BR" dirty="0" err="1" smtClean="0"/>
              <a:t>nome_tabela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303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SQL - </a:t>
            </a:r>
            <a:r>
              <a:rPr lang="pt-BR" b="1" dirty="0" err="1" smtClean="0">
                <a:cs typeface="Arial" panose="020B0604020202020204" pitchFamily="34" charset="0"/>
              </a:rPr>
              <a:t>Structured</a:t>
            </a:r>
            <a:r>
              <a:rPr lang="pt-BR" b="1" dirty="0" smtClean="0">
                <a:cs typeface="Arial" panose="020B0604020202020204" pitchFamily="34" charset="0"/>
              </a:rPr>
              <a:t> Query </a:t>
            </a:r>
            <a:r>
              <a:rPr lang="pt-BR" b="1" dirty="0" err="1" smtClean="0">
                <a:cs typeface="Arial" panose="020B0604020202020204" pitchFamily="34" charset="0"/>
              </a:rPr>
              <a:t>Language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>
                <a:cs typeface="Arial" panose="020B0604020202020204" pitchFamily="34" charset="0"/>
              </a:rPr>
              <a:t>É</a:t>
            </a:r>
            <a:r>
              <a:rPr lang="pt-BR" dirty="0" smtClean="0">
                <a:cs typeface="Arial" panose="020B0604020202020204" pitchFamily="34" charset="0"/>
              </a:rPr>
              <a:t> uma linguagem de consulta de dados que é utilizada em bancos de dados relacionais. Essa linguagem foi desenvolvida no início dos anos 70 pela IBM, para demonstrar a viabilidade da implementação do Modelo Relacional proposto por E. F. </a:t>
            </a:r>
            <a:r>
              <a:rPr lang="pt-BR" dirty="0" err="1" smtClean="0">
                <a:cs typeface="Arial" panose="020B0604020202020204" pitchFamily="34" charset="0"/>
              </a:rPr>
              <a:t>Codd</a:t>
            </a:r>
            <a:r>
              <a:rPr lang="pt-BR" dirty="0" smtClean="0">
                <a:cs typeface="Arial" panose="020B0604020202020204" pitchFamily="34" charset="0"/>
              </a:rPr>
              <a:t> naquela época. </a:t>
            </a:r>
          </a:p>
          <a:p>
            <a:pPr algn="just"/>
            <a:endParaRPr lang="pt-BR" dirty="0"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cs typeface="Arial" panose="020B0604020202020204" pitchFamily="34" charset="0"/>
              </a:rPr>
              <a:t>O seu nome original era SEQUEL (</a:t>
            </a:r>
            <a:r>
              <a:rPr lang="pt-BR" dirty="0" err="1" smtClean="0">
                <a:cs typeface="Arial" panose="020B0604020202020204" pitchFamily="34" charset="0"/>
              </a:rPr>
              <a:t>Structured</a:t>
            </a:r>
            <a:r>
              <a:rPr lang="pt-BR" dirty="0" smtClean="0">
                <a:cs typeface="Arial" panose="020B0604020202020204" pitchFamily="34" charset="0"/>
              </a:rPr>
              <a:t> </a:t>
            </a:r>
            <a:r>
              <a:rPr lang="pt-BR" dirty="0" err="1" smtClean="0">
                <a:cs typeface="Arial" panose="020B0604020202020204" pitchFamily="34" charset="0"/>
              </a:rPr>
              <a:t>English</a:t>
            </a:r>
            <a:r>
              <a:rPr lang="pt-BR" dirty="0" smtClean="0">
                <a:cs typeface="Arial" panose="020B0604020202020204" pitchFamily="34" charset="0"/>
              </a:rPr>
              <a:t> Query </a:t>
            </a:r>
            <a:r>
              <a:rPr lang="pt-BR" dirty="0" err="1" smtClean="0">
                <a:cs typeface="Arial" panose="020B0604020202020204" pitchFamily="34" charset="0"/>
              </a:rPr>
              <a:t>Language</a:t>
            </a:r>
            <a:r>
              <a:rPr lang="pt-BR" dirty="0" smtClean="0">
                <a:cs typeface="Arial" panose="020B0604020202020204" pitchFamily="34" charset="0"/>
              </a:rPr>
              <a:t>), modificado para que se transformasse em um padrão mundial. Isso aconteceu em 1986 quando a ANSI (American </a:t>
            </a:r>
            <a:r>
              <a:rPr lang="pt-BR" dirty="0" err="1" smtClean="0">
                <a:cs typeface="Arial" panose="020B0604020202020204" pitchFamily="34" charset="0"/>
              </a:rPr>
              <a:t>National</a:t>
            </a:r>
            <a:r>
              <a:rPr lang="pt-BR" dirty="0" smtClean="0">
                <a:cs typeface="Arial" panose="020B0604020202020204" pitchFamily="34" charset="0"/>
              </a:rPr>
              <a:t> Standard </a:t>
            </a:r>
            <a:r>
              <a:rPr lang="pt-BR" dirty="0" err="1" smtClean="0">
                <a:cs typeface="Arial" panose="020B0604020202020204" pitchFamily="34" charset="0"/>
              </a:rPr>
              <a:t>Institute</a:t>
            </a:r>
            <a:r>
              <a:rPr lang="pt-BR" dirty="0" smtClean="0">
                <a:cs typeface="Arial" panose="020B0604020202020204" pitchFamily="34" charset="0"/>
              </a:rPr>
              <a:t>) padronizou a linguagem e depois em 1987, quando a. Em 1987 ISO (</a:t>
            </a:r>
            <a:r>
              <a:rPr lang="pt-BR" dirty="0" err="1" smtClean="0">
                <a:cs typeface="Arial" panose="020B0604020202020204" pitchFamily="34" charset="0"/>
              </a:rPr>
              <a:t>International</a:t>
            </a:r>
            <a:r>
              <a:rPr lang="pt-BR" dirty="0" smtClean="0">
                <a:cs typeface="Arial" panose="020B0604020202020204" pitchFamily="34" charset="0"/>
              </a:rPr>
              <a:t> Standard </a:t>
            </a:r>
            <a:r>
              <a:rPr lang="pt-BR" dirty="0" err="1" smtClean="0">
                <a:cs typeface="Arial" panose="020B0604020202020204" pitchFamily="34" charset="0"/>
              </a:rPr>
              <a:t>Organization</a:t>
            </a:r>
            <a:r>
              <a:rPr lang="pt-BR" dirty="0" smtClean="0">
                <a:cs typeface="Arial" panose="020B0604020202020204" pitchFamily="34" charset="0"/>
              </a:rPr>
              <a:t>) a tornou o SQL um padrão mundial. Isso aconteceu também devido a sua simplicidade e facilidade de uso. É uma linguagem declarativa, onde se determina a forma do resultado esperado e não o caminho para chegar até o resultado (isso diminui o ciclo de aprendizado). </a:t>
            </a:r>
          </a:p>
          <a:p>
            <a:pPr algn="just"/>
            <a:endParaRPr lang="pt-BR" dirty="0">
              <a:cs typeface="Arial" panose="020B0604020202020204" pitchFamily="34" charset="0"/>
            </a:endParaRPr>
          </a:p>
          <a:p>
            <a:pPr algn="just"/>
            <a:r>
              <a:rPr lang="pt-BR" dirty="0" smtClean="0">
                <a:cs typeface="Arial" panose="020B0604020202020204" pitchFamily="34" charset="0"/>
              </a:rPr>
              <a:t>Apesar dessa padronização em nível mundial, existem muitas variações e extensões que dependem do fabricante do sistema gerenciador de banco de dados. Normalmente, os comandos básicos são sempre os mesmos. </a:t>
            </a:r>
            <a:endParaRPr lang="pt-BR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8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Classificação dos Comandos SQL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Os comandos da linguagem SQL são divididos em conjuntos e essa separação é feita de acordo com o que cada comando faz.</a:t>
            </a:r>
          </a:p>
          <a:p>
            <a:endParaRPr lang="pt-BR" dirty="0"/>
          </a:p>
          <a:p>
            <a:r>
              <a:rPr lang="pt-BR" b="1" dirty="0"/>
              <a:t>DDL</a:t>
            </a:r>
            <a:r>
              <a:rPr lang="pt-BR" dirty="0"/>
              <a:t> - Data </a:t>
            </a:r>
            <a:r>
              <a:rPr lang="pt-BR" dirty="0" err="1"/>
              <a:t>Definition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- Conjunto de comandos que lidam com os objetos, criando bancos de dados, esquemas, tabelas, campos, etc. Dentre os mais utilizados temos CREATE, ALTER e DROP. </a:t>
            </a:r>
            <a:endParaRPr lang="pt-BR" dirty="0" smtClean="0"/>
          </a:p>
          <a:p>
            <a:endParaRPr lang="pt-BR" dirty="0"/>
          </a:p>
          <a:p>
            <a:r>
              <a:rPr lang="pt-BR" b="1" dirty="0"/>
              <a:t>DML</a:t>
            </a:r>
            <a:r>
              <a:rPr lang="pt-BR" dirty="0"/>
              <a:t> - 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- Os comandos aqui lidam com os dados. Alguns muito comuns são INSERT, UPDATE e DELETE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156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Classificação dos Comandos 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DTL</a:t>
            </a:r>
            <a:r>
              <a:rPr lang="pt-BR" dirty="0"/>
              <a:t> - Data </a:t>
            </a:r>
            <a:r>
              <a:rPr lang="pt-BR" dirty="0" err="1"/>
              <a:t>Transaction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- Linguagem de transação de dados que conta com o conjunto de instruções usadas para gerenciar as transações que ocorrem dentro do banco de dados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b="1" dirty="0"/>
              <a:t>DCL</a:t>
            </a:r>
            <a:r>
              <a:rPr lang="pt-BR" dirty="0"/>
              <a:t> - Data </a:t>
            </a:r>
            <a:r>
              <a:rPr lang="pt-BR" dirty="0" err="1"/>
              <a:t>Control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 - Linguagem de controle de dados possui o conjunto das instruções usadas para controlar o acesso e gerenciar permissões de usuários no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86590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DDL - Data </a:t>
            </a:r>
            <a:r>
              <a:rPr lang="pt-BR" b="1" dirty="0" err="1" smtClean="0"/>
              <a:t>Definition</a:t>
            </a:r>
            <a:r>
              <a:rPr lang="pt-BR" b="1" dirty="0" smtClean="0"/>
              <a:t> </a:t>
            </a:r>
            <a:r>
              <a:rPr lang="pt-BR" b="1" dirty="0" err="1" smtClean="0"/>
              <a:t>Language</a:t>
            </a:r>
            <a:r>
              <a:rPr lang="pt-BR" b="1" dirty="0" smtClean="0"/>
              <a:t> </a:t>
            </a:r>
            <a:br>
              <a:rPr lang="pt-BR" b="1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smtClean="0"/>
              <a:t>Os </a:t>
            </a:r>
            <a:r>
              <a:rPr lang="pt-BR" dirty="0"/>
              <a:t>principais comandos </a:t>
            </a:r>
            <a:r>
              <a:rPr lang="pt-BR" dirty="0" smtClean="0"/>
              <a:t>DDL </a:t>
            </a:r>
            <a:r>
              <a:rPr lang="pt-BR" dirty="0"/>
              <a:t>são:</a:t>
            </a:r>
          </a:p>
          <a:p>
            <a:r>
              <a:rPr lang="pt-BR" dirty="0" smtClean="0"/>
              <a:t>CREATE</a:t>
            </a:r>
            <a:endParaRPr lang="pt-BR" dirty="0"/>
          </a:p>
          <a:p>
            <a:r>
              <a:rPr lang="pt-BR" dirty="0" smtClean="0"/>
              <a:t>DROP</a:t>
            </a:r>
            <a:endParaRPr lang="pt-BR" dirty="0"/>
          </a:p>
          <a:p>
            <a:r>
              <a:rPr lang="pt-BR" dirty="0" smtClean="0"/>
              <a:t>ALTER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208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DML- Data </a:t>
            </a:r>
            <a:r>
              <a:rPr lang="pt-BR" b="1" dirty="0" err="1" smtClean="0"/>
              <a:t>Manipulation</a:t>
            </a:r>
            <a:r>
              <a:rPr lang="pt-BR" b="1" dirty="0" smtClean="0"/>
              <a:t> </a:t>
            </a:r>
            <a:r>
              <a:rPr lang="pt-BR" b="1" dirty="0" err="1" smtClean="0"/>
              <a:t>Language</a:t>
            </a:r>
            <a:r>
              <a:rPr lang="pt-BR" b="1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Os </a:t>
            </a:r>
            <a:r>
              <a:rPr lang="pt-BR" dirty="0"/>
              <a:t>principais comandos </a:t>
            </a:r>
            <a:r>
              <a:rPr lang="pt-BR" dirty="0" smtClean="0"/>
              <a:t>DML são</a:t>
            </a:r>
            <a:r>
              <a:rPr lang="pt-BR" dirty="0"/>
              <a:t>:</a:t>
            </a:r>
          </a:p>
          <a:p>
            <a:r>
              <a:rPr lang="pt-BR" dirty="0"/>
              <a:t>INSERT</a:t>
            </a:r>
          </a:p>
          <a:p>
            <a:r>
              <a:rPr lang="pt-BR" dirty="0"/>
              <a:t>DELETE</a:t>
            </a:r>
          </a:p>
          <a:p>
            <a:r>
              <a:rPr lang="pt-BR" dirty="0"/>
              <a:t>UPDATE</a:t>
            </a:r>
          </a:p>
          <a:p>
            <a:r>
              <a:rPr lang="pt-BR" dirty="0"/>
              <a:t>SELECT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7211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DML- </a:t>
            </a:r>
            <a:r>
              <a:rPr lang="pt-BR" b="1" dirty="0" smtClean="0"/>
              <a:t>Data </a:t>
            </a:r>
            <a:r>
              <a:rPr lang="pt-BR" b="1" dirty="0" err="1" smtClean="0"/>
              <a:t>Manipulation</a:t>
            </a:r>
            <a:r>
              <a:rPr lang="pt-BR" b="1" dirty="0" smtClean="0"/>
              <a:t> </a:t>
            </a:r>
            <a:r>
              <a:rPr lang="pt-BR" b="1" dirty="0" err="1" smtClean="0"/>
              <a:t>Language</a:t>
            </a:r>
            <a:r>
              <a:rPr lang="pt-BR" b="1" dirty="0" smtClean="0"/>
              <a:t> </a:t>
            </a:r>
            <a:endParaRPr lang="pt-BR" b="1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279" y="1846263"/>
            <a:ext cx="703976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5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DDL - Data </a:t>
            </a:r>
            <a:r>
              <a:rPr lang="pt-BR" b="1" dirty="0" err="1" smtClean="0"/>
              <a:t>Definition</a:t>
            </a:r>
            <a:r>
              <a:rPr lang="pt-BR" b="1" dirty="0" smtClean="0"/>
              <a:t> </a:t>
            </a:r>
            <a:r>
              <a:rPr lang="pt-BR" b="1" dirty="0" err="1" smtClean="0"/>
              <a:t>Language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CREATE DATABASE – criar um banco de dados ;</a:t>
            </a:r>
          </a:p>
          <a:p>
            <a:pPr marL="457200" lvl="1" indent="0">
              <a:buNone/>
            </a:pPr>
            <a:r>
              <a:rPr lang="pt-BR" dirty="0" smtClean="0"/>
              <a:t>CREATE DATABASE </a:t>
            </a:r>
            <a:r>
              <a:rPr lang="pt-BR" dirty="0" err="1" smtClean="0"/>
              <a:t>nome_banco_de_dados</a:t>
            </a:r>
            <a:r>
              <a:rPr lang="pt-BR" dirty="0" smtClean="0"/>
              <a:t> ;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DROP DATABASE – excluir um banco de dados ;</a:t>
            </a:r>
          </a:p>
          <a:p>
            <a:pPr marL="457200" lvl="1" indent="0">
              <a:buNone/>
            </a:pPr>
            <a:r>
              <a:rPr lang="pt-BR" dirty="0" smtClean="0"/>
              <a:t>DROP DATABASE </a:t>
            </a:r>
            <a:r>
              <a:rPr lang="pt-BR" dirty="0" err="1" smtClean="0"/>
              <a:t>nome_banco_de_dados</a:t>
            </a:r>
            <a:r>
              <a:rPr lang="pt-BR" dirty="0" smtClean="0"/>
              <a:t> ;</a:t>
            </a:r>
          </a:p>
          <a:p>
            <a:pPr marL="457200" lvl="1" indent="0">
              <a:buNone/>
            </a:pPr>
            <a:endParaRPr lang="pt-BR" dirty="0" smtClean="0"/>
          </a:p>
          <a:p>
            <a:r>
              <a:rPr lang="pt-BR" dirty="0" smtClean="0"/>
              <a:t>USE – habilitar o uso de um banco de dados ;</a:t>
            </a:r>
          </a:p>
          <a:p>
            <a:pPr marL="457200" lvl="1" indent="0">
              <a:buNone/>
            </a:pPr>
            <a:r>
              <a:rPr lang="pt-BR" dirty="0" smtClean="0"/>
              <a:t>USE </a:t>
            </a:r>
            <a:r>
              <a:rPr lang="pt-BR" dirty="0" err="1" smtClean="0"/>
              <a:t>nome_banco_de_dados</a:t>
            </a:r>
            <a:r>
              <a:rPr lang="pt-BR" dirty="0" smtClean="0"/>
              <a:t>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846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/>
              <a:t>DDL - Data </a:t>
            </a:r>
            <a:r>
              <a:rPr lang="pt-BR" b="1" dirty="0" err="1" smtClean="0"/>
              <a:t>Definition</a:t>
            </a:r>
            <a:r>
              <a:rPr lang="pt-BR" b="1" dirty="0" smtClean="0"/>
              <a:t> </a:t>
            </a:r>
            <a:r>
              <a:rPr lang="pt-BR" b="1" dirty="0" err="1" smtClean="0"/>
              <a:t>Language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CREATE TABLE – criar uma tabela (no exemplo a seguir os colchetes ([ ]) significam que é opcional) </a:t>
            </a:r>
          </a:p>
          <a:p>
            <a:pPr marL="457200" lvl="1" indent="0">
              <a:buNone/>
            </a:pPr>
            <a:r>
              <a:rPr lang="pt-BR" dirty="0" smtClean="0"/>
              <a:t>CREATE TABLE </a:t>
            </a:r>
            <a:r>
              <a:rPr lang="pt-BR" dirty="0" err="1" smtClean="0"/>
              <a:t>nome_tabela</a:t>
            </a:r>
            <a:r>
              <a:rPr lang="pt-BR" dirty="0" smtClean="0"/>
              <a:t> ( </a:t>
            </a:r>
          </a:p>
          <a:p>
            <a:pPr marL="457200" lvl="1" indent="0">
              <a:buNone/>
            </a:pPr>
            <a:r>
              <a:rPr lang="pt-BR" dirty="0" smtClean="0"/>
              <a:t>nome_coluna1 </a:t>
            </a:r>
            <a:r>
              <a:rPr lang="pt-BR" dirty="0" err="1" smtClean="0"/>
              <a:t>tipo_dado</a:t>
            </a:r>
            <a:r>
              <a:rPr lang="pt-BR" dirty="0" smtClean="0"/>
              <a:t> [NOT NULL] PRIMARY KEY, </a:t>
            </a:r>
          </a:p>
          <a:p>
            <a:pPr marL="457200" lvl="1" indent="0">
              <a:buNone/>
            </a:pPr>
            <a:r>
              <a:rPr lang="pt-BR" dirty="0" smtClean="0"/>
              <a:t>nome_coluna2 </a:t>
            </a:r>
            <a:r>
              <a:rPr lang="pt-BR" dirty="0" err="1" smtClean="0"/>
              <a:t>tipo_dado</a:t>
            </a:r>
            <a:r>
              <a:rPr lang="pt-BR" dirty="0" smtClean="0"/>
              <a:t> [NOT NULL], </a:t>
            </a:r>
          </a:p>
          <a:p>
            <a:pPr marL="457200" lvl="1" indent="0">
              <a:buNone/>
            </a:pPr>
            <a:r>
              <a:rPr lang="pt-BR" dirty="0" smtClean="0"/>
              <a:t>nome_coluna3 </a:t>
            </a:r>
            <a:r>
              <a:rPr lang="pt-BR" dirty="0" err="1" smtClean="0"/>
              <a:t>tipo_dado</a:t>
            </a:r>
            <a:r>
              <a:rPr lang="pt-BR" dirty="0" smtClean="0"/>
              <a:t> [NOT NULL] ,</a:t>
            </a:r>
          </a:p>
          <a:p>
            <a:pPr marL="457200" lvl="1" indent="0">
              <a:buNone/>
            </a:pPr>
            <a:r>
              <a:rPr lang="pt-BR" dirty="0" smtClean="0"/>
              <a:t>[FOREIGN KEY REFERENCES nome_tabela2 (nome_coluna_PK_tabela2)], .... </a:t>
            </a:r>
            <a:r>
              <a:rPr lang="pt-BR" dirty="0" err="1" smtClean="0"/>
              <a:t>nome_colunaN</a:t>
            </a:r>
            <a:r>
              <a:rPr lang="pt-BR" dirty="0" smtClean="0"/>
              <a:t> </a:t>
            </a:r>
            <a:r>
              <a:rPr lang="pt-BR" dirty="0" err="1" smtClean="0"/>
              <a:t>tipo_dado</a:t>
            </a:r>
            <a:r>
              <a:rPr lang="pt-BR" dirty="0" smtClean="0"/>
              <a:t> [NOT NULL] ]); </a:t>
            </a:r>
          </a:p>
          <a:p>
            <a:pPr marL="457200" lvl="1" indent="0">
              <a:buNone/>
            </a:pPr>
            <a:endParaRPr lang="pt-BR" dirty="0"/>
          </a:p>
          <a:p>
            <a:r>
              <a:rPr lang="pt-BR" dirty="0" smtClean="0"/>
              <a:t>DROP TABLE - excluir uma tabela </a:t>
            </a:r>
          </a:p>
          <a:p>
            <a:pPr marL="457200" lvl="1" indent="0">
              <a:buNone/>
            </a:pPr>
            <a:r>
              <a:rPr lang="pt-BR" dirty="0" smtClean="0"/>
              <a:t>DROP TABLE </a:t>
            </a:r>
            <a:r>
              <a:rPr lang="pt-BR" dirty="0" err="1" smtClean="0"/>
              <a:t>nome_tabela</a:t>
            </a:r>
            <a:endParaRPr lang="pt-BR" dirty="0" smtClean="0"/>
          </a:p>
          <a:p>
            <a:pPr marL="457200" lvl="1" indent="0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4003884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508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Retrospectiva</vt:lpstr>
      <vt:lpstr>SQL</vt:lpstr>
      <vt:lpstr>SQL - Structured Query Language</vt:lpstr>
      <vt:lpstr>Classificação dos Comandos SQL</vt:lpstr>
      <vt:lpstr>Classificação dos Comandos SQL</vt:lpstr>
      <vt:lpstr>DDL - Data Definition Language  </vt:lpstr>
      <vt:lpstr>DML- Data Manipulation Language </vt:lpstr>
      <vt:lpstr>DML- Data Manipulation Language </vt:lpstr>
      <vt:lpstr>DDL - Data Definition Language</vt:lpstr>
      <vt:lpstr>DDL - Data Definition Language</vt:lpstr>
      <vt:lpstr>DDL - Data Definition Language</vt:lpstr>
      <vt:lpstr>COMANDOS DML- Data Manipulation Language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12</cp:revision>
  <dcterms:created xsi:type="dcterms:W3CDTF">2020-09-30T06:36:09Z</dcterms:created>
  <dcterms:modified xsi:type="dcterms:W3CDTF">2020-09-30T07:26:52Z</dcterms:modified>
</cp:coreProperties>
</file>