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  <a:path w="7924800" h="914400">
                <a:moveTo>
                  <a:pt x="0" y="0"/>
                </a:moveTo>
                <a:lnTo>
                  <a:pt x="0" y="0"/>
                </a:lnTo>
              </a:path>
              <a:path w="7924800" h="914400">
                <a:moveTo>
                  <a:pt x="7924800" y="914400"/>
                </a:moveTo>
                <a:lnTo>
                  <a:pt x="7924800" y="914400"/>
                </a:lnTo>
              </a:path>
            </a:pathLst>
          </a:custGeom>
          <a:ln w="2551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81200" y="3962400"/>
            <a:ext cx="6511290" cy="0"/>
          </a:xfrm>
          <a:custGeom>
            <a:avLst/>
            <a:gdLst/>
            <a:ahLst/>
            <a:cxnLst/>
            <a:rect l="l" t="t" r="r" b="b"/>
            <a:pathLst>
              <a:path w="6511290">
                <a:moveTo>
                  <a:pt x="0" y="0"/>
                </a:moveTo>
                <a:lnTo>
                  <a:pt x="6511290" y="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557020"/>
            <a:ext cx="7157720" cy="1548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  <a:path w="8229600" h="609600">
                <a:moveTo>
                  <a:pt x="0" y="0"/>
                </a:moveTo>
                <a:lnTo>
                  <a:pt x="0" y="0"/>
                </a:lnTo>
              </a:path>
              <a:path w="8229600" h="609600">
                <a:moveTo>
                  <a:pt x="8229600" y="609600"/>
                </a:moveTo>
                <a:lnTo>
                  <a:pt x="8229600" y="60960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  <a:path w="8229600" h="609600">
                <a:moveTo>
                  <a:pt x="0" y="0"/>
                </a:moveTo>
                <a:lnTo>
                  <a:pt x="0" y="0"/>
                </a:lnTo>
              </a:path>
              <a:path w="8229600" h="609600">
                <a:moveTo>
                  <a:pt x="8229600" y="609600"/>
                </a:moveTo>
                <a:lnTo>
                  <a:pt x="8229600" y="60960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11150"/>
            <a:ext cx="807211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1633220"/>
            <a:ext cx="8122919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557020"/>
            <a:ext cx="5791835" cy="154813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5990"/>
              </a:lnSpc>
              <a:spcBef>
                <a:spcPts val="209"/>
              </a:spcBef>
              <a:tabLst>
                <a:tab pos="3201670" algn="l"/>
                <a:tab pos="5422900" algn="l"/>
              </a:tabLst>
            </a:pPr>
            <a:r>
              <a:rPr sz="5000" spc="1505" dirty="0">
                <a:solidFill>
                  <a:srgbClr val="003399"/>
                </a:solidFill>
                <a:latin typeface="Trebuchet MS"/>
                <a:cs typeface="Trebuchet MS"/>
              </a:rPr>
              <a:t>L</a:t>
            </a:r>
            <a:r>
              <a:rPr sz="5000" spc="480" dirty="0">
                <a:solidFill>
                  <a:srgbClr val="003399"/>
                </a:solidFill>
                <a:latin typeface="Trebuchet MS"/>
                <a:cs typeface="Trebuchet MS"/>
              </a:rPr>
              <a:t>e</a:t>
            </a:r>
            <a:r>
              <a:rPr sz="5000" spc="375" dirty="0">
                <a:solidFill>
                  <a:srgbClr val="003399"/>
                </a:solidFill>
                <a:latin typeface="Trebuchet MS"/>
                <a:cs typeface="Trebuchet MS"/>
              </a:rPr>
              <a:t>i</a:t>
            </a:r>
            <a:r>
              <a:rPr sz="5000" spc="775" dirty="0">
                <a:solidFill>
                  <a:srgbClr val="003399"/>
                </a:solidFill>
                <a:latin typeface="Trebuchet MS"/>
                <a:cs typeface="Trebuchet MS"/>
              </a:rPr>
              <a:t>t</a:t>
            </a:r>
            <a:r>
              <a:rPr sz="5000" spc="905" dirty="0">
                <a:solidFill>
                  <a:srgbClr val="003399"/>
                </a:solidFill>
                <a:latin typeface="Trebuchet MS"/>
                <a:cs typeface="Trebuchet MS"/>
              </a:rPr>
              <a:t>u</a:t>
            </a:r>
            <a:r>
              <a:rPr sz="5000" spc="700" dirty="0">
                <a:solidFill>
                  <a:srgbClr val="003399"/>
                </a:solidFill>
                <a:latin typeface="Trebuchet MS"/>
                <a:cs typeface="Trebuchet MS"/>
              </a:rPr>
              <a:t>r</a:t>
            </a:r>
            <a:r>
              <a:rPr sz="5000" spc="535" dirty="0">
                <a:solidFill>
                  <a:srgbClr val="003399"/>
                </a:solidFill>
                <a:latin typeface="Trebuchet MS"/>
                <a:cs typeface="Trebuchet MS"/>
              </a:rPr>
              <a:t>a</a:t>
            </a:r>
            <a:r>
              <a:rPr sz="5000" spc="-340" dirty="0">
                <a:solidFill>
                  <a:srgbClr val="003399"/>
                </a:solidFill>
                <a:latin typeface="Trebuchet MS"/>
                <a:cs typeface="Trebuchet MS"/>
              </a:rPr>
              <a:t>,</a:t>
            </a:r>
            <a:r>
              <a:rPr sz="5000" dirty="0">
                <a:solidFill>
                  <a:srgbClr val="003399"/>
                </a:solidFill>
                <a:latin typeface="Trebuchet MS"/>
                <a:cs typeface="Trebuchet MS"/>
              </a:rPr>
              <a:t>	</a:t>
            </a:r>
            <a:r>
              <a:rPr sz="5000" spc="775" dirty="0">
                <a:solidFill>
                  <a:srgbClr val="003399"/>
                </a:solidFill>
                <a:latin typeface="Trebuchet MS"/>
                <a:cs typeface="Trebuchet MS"/>
              </a:rPr>
              <a:t>t</a:t>
            </a:r>
            <a:r>
              <a:rPr sz="5000" spc="480" dirty="0">
                <a:solidFill>
                  <a:srgbClr val="003399"/>
                </a:solidFill>
                <a:latin typeface="Trebuchet MS"/>
                <a:cs typeface="Trebuchet MS"/>
              </a:rPr>
              <a:t>e</a:t>
            </a:r>
            <a:r>
              <a:rPr sz="5000" spc="835" dirty="0">
                <a:solidFill>
                  <a:srgbClr val="003399"/>
                </a:solidFill>
                <a:latin typeface="Trebuchet MS"/>
                <a:cs typeface="Trebuchet MS"/>
              </a:rPr>
              <a:t>x</a:t>
            </a:r>
            <a:r>
              <a:rPr sz="5000" spc="775" dirty="0">
                <a:solidFill>
                  <a:srgbClr val="003399"/>
                </a:solidFill>
                <a:latin typeface="Trebuchet MS"/>
                <a:cs typeface="Trebuchet MS"/>
              </a:rPr>
              <a:t>t</a:t>
            </a:r>
            <a:r>
              <a:rPr sz="5000" spc="385" dirty="0">
                <a:solidFill>
                  <a:srgbClr val="003399"/>
                </a:solidFill>
                <a:latin typeface="Trebuchet MS"/>
                <a:cs typeface="Trebuchet MS"/>
              </a:rPr>
              <a:t>o</a:t>
            </a:r>
            <a:r>
              <a:rPr sz="5000" dirty="0">
                <a:solidFill>
                  <a:srgbClr val="003399"/>
                </a:solidFill>
                <a:latin typeface="Trebuchet MS"/>
                <a:cs typeface="Trebuchet MS"/>
              </a:rPr>
              <a:t>	</a:t>
            </a:r>
            <a:r>
              <a:rPr sz="5000" spc="45" dirty="0">
                <a:solidFill>
                  <a:srgbClr val="003399"/>
                </a:solidFill>
                <a:latin typeface="Trebuchet MS"/>
                <a:cs typeface="Trebuchet MS"/>
              </a:rPr>
              <a:t>e  </a:t>
            </a:r>
            <a:r>
              <a:rPr sz="5000" spc="600" dirty="0">
                <a:solidFill>
                  <a:srgbClr val="003399"/>
                </a:solidFill>
                <a:latin typeface="Trebuchet MS"/>
                <a:cs typeface="Trebuchet MS"/>
              </a:rPr>
              <a:t>sentido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5190" y="3995420"/>
            <a:ext cx="2489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(KOCH;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ELIAS)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183642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4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389" y="1776729"/>
            <a:ext cx="7727950" cy="27698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ct val="92900"/>
              </a:lnSpc>
              <a:spcBef>
                <a:spcPts val="305"/>
              </a:spcBef>
            </a:pPr>
            <a:r>
              <a:rPr sz="2400" dirty="0">
                <a:latin typeface="Arial MT"/>
                <a:cs typeface="Arial MT"/>
              </a:rPr>
              <a:t>“O </a:t>
            </a:r>
            <a:r>
              <a:rPr sz="2400" spc="-10" dirty="0">
                <a:latin typeface="Arial MT"/>
                <a:cs typeface="Arial MT"/>
              </a:rPr>
              <a:t>lugar </a:t>
            </a:r>
            <a:r>
              <a:rPr sz="2400" spc="5" dirty="0">
                <a:latin typeface="Arial MT"/>
                <a:cs typeface="Arial MT"/>
              </a:rPr>
              <a:t>mesmo </a:t>
            </a:r>
            <a:r>
              <a:rPr sz="2400" spc="-5" dirty="0">
                <a:latin typeface="Arial MT"/>
                <a:cs typeface="Arial MT"/>
              </a:rPr>
              <a:t>de interação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5" dirty="0">
                <a:latin typeface="Arial MT"/>
                <a:cs typeface="Arial MT"/>
              </a:rPr>
              <a:t>como </a:t>
            </a:r>
            <a:r>
              <a:rPr sz="2400" dirty="0">
                <a:latin typeface="Arial MT"/>
                <a:cs typeface="Arial MT"/>
              </a:rPr>
              <a:t>já </a:t>
            </a:r>
            <a:r>
              <a:rPr sz="2400" spc="-5" dirty="0">
                <a:latin typeface="Arial MT"/>
                <a:cs typeface="Arial MT"/>
              </a:rPr>
              <a:t>dissemos </a:t>
            </a:r>
            <a:r>
              <a:rPr sz="2400" dirty="0">
                <a:latin typeface="Arial MT"/>
                <a:cs typeface="Arial MT"/>
              </a:rPr>
              <a:t>– é 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cujo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sentido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“não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está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lá”,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construído, </a:t>
            </a:r>
            <a:r>
              <a:rPr sz="2400" spc="-5" dirty="0">
                <a:latin typeface="Arial MT"/>
                <a:cs typeface="Arial MT"/>
              </a:rPr>
              <a:t> considerando-se, para tanto, as “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sinalizações</a:t>
            </a:r>
            <a:r>
              <a:rPr sz="2400" spc="-5" dirty="0">
                <a:latin typeface="Arial MT"/>
                <a:cs typeface="Arial MT"/>
              </a:rPr>
              <a:t>” </a:t>
            </a:r>
            <a:r>
              <a:rPr sz="2400" spc="-10" dirty="0">
                <a:latin typeface="Arial MT"/>
                <a:cs typeface="Arial MT"/>
              </a:rPr>
              <a:t>textuais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dadas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pelo</a:t>
            </a:r>
            <a:r>
              <a:rPr sz="2400" spc="-5" dirty="0">
                <a:latin typeface="Arial MT"/>
                <a:cs typeface="Arial MT"/>
              </a:rPr>
              <a:t> autor</a:t>
            </a:r>
            <a:r>
              <a:rPr sz="2400" dirty="0">
                <a:latin typeface="Arial MT"/>
                <a:cs typeface="Arial MT"/>
              </a:rPr>
              <a:t> 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conhecimentos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leitor,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durante, todo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processo de leitura, </a:t>
            </a:r>
            <a:r>
              <a:rPr sz="2400" spc="-10" dirty="0">
                <a:latin typeface="Arial MT"/>
                <a:cs typeface="Arial MT"/>
              </a:rPr>
              <a:t>deve </a:t>
            </a:r>
            <a:r>
              <a:rPr sz="2400" dirty="0">
                <a:latin typeface="Arial MT"/>
                <a:cs typeface="Arial MT"/>
              </a:rPr>
              <a:t>assumir </a:t>
            </a:r>
            <a:r>
              <a:rPr sz="2400" spc="5" dirty="0">
                <a:latin typeface="Arial MT"/>
                <a:cs typeface="Arial MT"/>
              </a:rPr>
              <a:t>uma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atitude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responsiva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ativa”.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Espera-se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leitor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concorde ou não com as </a:t>
            </a:r>
            <a:r>
              <a:rPr sz="2400" spc="-10" dirty="0">
                <a:latin typeface="Arial MT"/>
                <a:cs typeface="Arial MT"/>
              </a:rPr>
              <a:t>idéias </a:t>
            </a:r>
            <a:r>
              <a:rPr sz="2400" spc="-5" dirty="0">
                <a:latin typeface="Arial MT"/>
                <a:cs typeface="Arial MT"/>
              </a:rPr>
              <a:t>do autor, complete-as,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adapte-as[...]”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5319" y="4987290"/>
            <a:ext cx="168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MT"/>
                <a:cs typeface="Arial MT"/>
              </a:rPr>
              <a:t>(</a:t>
            </a:r>
            <a:r>
              <a:rPr sz="2400" spc="-5" dirty="0">
                <a:latin typeface="Arial MT"/>
                <a:cs typeface="Arial MT"/>
              </a:rPr>
              <a:t>K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10" dirty="0">
                <a:latin typeface="Arial MT"/>
                <a:cs typeface="Arial MT"/>
              </a:rPr>
              <a:t>08</a:t>
            </a:r>
            <a:r>
              <a:rPr sz="240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1867" y="1878737"/>
            <a:ext cx="2224405" cy="2271395"/>
            <a:chOff x="2791867" y="1878737"/>
            <a:chExt cx="2224405" cy="2271395"/>
          </a:xfrm>
        </p:grpSpPr>
        <p:sp>
          <p:nvSpPr>
            <p:cNvPr id="3" name="object 3"/>
            <p:cNvSpPr/>
            <p:nvPr/>
          </p:nvSpPr>
          <p:spPr>
            <a:xfrm>
              <a:off x="2796540" y="1883409"/>
              <a:ext cx="2214880" cy="2261870"/>
            </a:xfrm>
            <a:custGeom>
              <a:avLst/>
              <a:gdLst/>
              <a:ahLst/>
              <a:cxnLst/>
              <a:rect l="l" t="t" r="r" b="b"/>
              <a:pathLst>
                <a:path w="2214879" h="2261870">
                  <a:moveTo>
                    <a:pt x="2214880" y="0"/>
                  </a:moveTo>
                  <a:lnTo>
                    <a:pt x="0" y="609600"/>
                  </a:lnTo>
                  <a:lnTo>
                    <a:pt x="1807210" y="2261870"/>
                  </a:lnTo>
                  <a:lnTo>
                    <a:pt x="221488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96540" y="1883409"/>
              <a:ext cx="2214880" cy="2261870"/>
            </a:xfrm>
            <a:custGeom>
              <a:avLst/>
              <a:gdLst/>
              <a:ahLst/>
              <a:cxnLst/>
              <a:rect l="l" t="t" r="r" b="b"/>
              <a:pathLst>
                <a:path w="2214879" h="2261870">
                  <a:moveTo>
                    <a:pt x="2214880" y="0"/>
                  </a:moveTo>
                  <a:lnTo>
                    <a:pt x="1807210" y="2261870"/>
                  </a:lnTo>
                  <a:lnTo>
                    <a:pt x="0" y="609600"/>
                  </a:lnTo>
                  <a:lnTo>
                    <a:pt x="221488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153659" y="1807209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2890" y="4254500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6129" y="2239009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Leitor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4301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0" dirty="0">
                <a:latin typeface="Georgia"/>
                <a:cs typeface="Georgia"/>
              </a:rPr>
              <a:t>E</a:t>
            </a:r>
            <a:r>
              <a:rPr sz="4200" spc="-105" dirty="0">
                <a:latin typeface="Georgia"/>
                <a:cs typeface="Georgia"/>
              </a:rPr>
              <a:t>s</a:t>
            </a:r>
            <a:r>
              <a:rPr sz="4200" spc="-240" dirty="0">
                <a:latin typeface="Georgia"/>
                <a:cs typeface="Georgia"/>
              </a:rPr>
              <a:t>t</a:t>
            </a:r>
            <a:r>
              <a:rPr sz="4200" spc="-315" dirty="0">
                <a:latin typeface="Georgia"/>
                <a:cs typeface="Georgia"/>
              </a:rPr>
              <a:t>r</a:t>
            </a:r>
            <a:r>
              <a:rPr sz="4200" spc="-425" dirty="0">
                <a:latin typeface="Georgia"/>
                <a:cs typeface="Georgia"/>
              </a:rPr>
              <a:t>a</a:t>
            </a:r>
            <a:r>
              <a:rPr sz="4200" spc="-240" dirty="0">
                <a:latin typeface="Georgia"/>
                <a:cs typeface="Georgia"/>
              </a:rPr>
              <a:t>t</a:t>
            </a:r>
            <a:r>
              <a:rPr sz="4200" spc="-280" dirty="0">
                <a:latin typeface="Georgia"/>
                <a:cs typeface="Georgia"/>
              </a:rPr>
              <a:t>é</a:t>
            </a:r>
            <a:r>
              <a:rPr sz="4200" spc="-295" dirty="0">
                <a:latin typeface="Georgia"/>
                <a:cs typeface="Georgia"/>
              </a:rPr>
              <a:t>gi</a:t>
            </a:r>
            <a:r>
              <a:rPr sz="4200" spc="-375" dirty="0">
                <a:latin typeface="Georgia"/>
                <a:cs typeface="Georgia"/>
              </a:rPr>
              <a:t>a</a:t>
            </a:r>
            <a:r>
              <a:rPr sz="4200" spc="-285" dirty="0">
                <a:latin typeface="Georgia"/>
                <a:cs typeface="Georgia"/>
              </a:rPr>
              <a:t>s</a:t>
            </a:r>
            <a:r>
              <a:rPr sz="4200" spc="40" dirty="0">
                <a:latin typeface="Georgia"/>
                <a:cs typeface="Georgia"/>
              </a:rPr>
              <a:t> </a:t>
            </a:r>
            <a:r>
              <a:rPr sz="4200" spc="-300" dirty="0">
                <a:latin typeface="Georgia"/>
                <a:cs typeface="Georgia"/>
              </a:rPr>
              <a:t>de</a:t>
            </a:r>
            <a:r>
              <a:rPr sz="4200" spc="40" dirty="0">
                <a:latin typeface="Georgia"/>
                <a:cs typeface="Georgia"/>
              </a:rPr>
              <a:t> </a:t>
            </a:r>
            <a:r>
              <a:rPr sz="4200" spc="-195" dirty="0">
                <a:latin typeface="Georgia"/>
                <a:cs typeface="Georgia"/>
              </a:rPr>
              <a:t>l</a:t>
            </a:r>
            <a:r>
              <a:rPr sz="4200" spc="-325" dirty="0">
                <a:latin typeface="Georgia"/>
                <a:cs typeface="Georgia"/>
              </a:rPr>
              <a:t>e</a:t>
            </a:r>
            <a:r>
              <a:rPr sz="4200" spc="-285" dirty="0">
                <a:latin typeface="Georgia"/>
                <a:cs typeface="Georgia"/>
              </a:rPr>
              <a:t>i</a:t>
            </a:r>
            <a:r>
              <a:rPr sz="4200" spc="-229" dirty="0">
                <a:latin typeface="Georgia"/>
                <a:cs typeface="Georgia"/>
              </a:rPr>
              <a:t>t</a:t>
            </a:r>
            <a:r>
              <a:rPr sz="4200" spc="-370" dirty="0">
                <a:latin typeface="Georgia"/>
                <a:cs typeface="Georgia"/>
              </a:rPr>
              <a:t>ura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929" y="2213610"/>
            <a:ext cx="189230" cy="1719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30" y="2085339"/>
            <a:ext cx="1845945" cy="193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600" dirty="0">
                <a:latin typeface="Arial MT"/>
                <a:cs typeface="Arial MT"/>
              </a:rPr>
              <a:t>An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pa</a:t>
            </a:r>
            <a:r>
              <a:rPr sz="2600" spc="5" dirty="0">
                <a:latin typeface="Arial MT"/>
                <a:cs typeface="Arial MT"/>
              </a:rPr>
              <a:t>ç</a:t>
            </a:r>
            <a:r>
              <a:rPr sz="2600" dirty="0">
                <a:latin typeface="Arial MT"/>
                <a:cs typeface="Arial MT"/>
              </a:rPr>
              <a:t>ão  Seleção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Inferência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Verificação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4301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0" dirty="0">
                <a:latin typeface="Georgia"/>
                <a:cs typeface="Georgia"/>
              </a:rPr>
              <a:t>E</a:t>
            </a:r>
            <a:r>
              <a:rPr sz="4200" spc="-105" dirty="0">
                <a:latin typeface="Georgia"/>
                <a:cs typeface="Georgia"/>
              </a:rPr>
              <a:t>s</a:t>
            </a:r>
            <a:r>
              <a:rPr sz="4200" spc="-240" dirty="0">
                <a:latin typeface="Georgia"/>
                <a:cs typeface="Georgia"/>
              </a:rPr>
              <a:t>t</a:t>
            </a:r>
            <a:r>
              <a:rPr sz="4200" spc="-315" dirty="0">
                <a:latin typeface="Georgia"/>
                <a:cs typeface="Georgia"/>
              </a:rPr>
              <a:t>r</a:t>
            </a:r>
            <a:r>
              <a:rPr sz="4200" spc="-425" dirty="0">
                <a:latin typeface="Georgia"/>
                <a:cs typeface="Georgia"/>
              </a:rPr>
              <a:t>a</a:t>
            </a:r>
            <a:r>
              <a:rPr sz="4200" spc="-240" dirty="0">
                <a:latin typeface="Georgia"/>
                <a:cs typeface="Georgia"/>
              </a:rPr>
              <a:t>t</a:t>
            </a:r>
            <a:r>
              <a:rPr sz="4200" spc="-280" dirty="0">
                <a:latin typeface="Georgia"/>
                <a:cs typeface="Georgia"/>
              </a:rPr>
              <a:t>é</a:t>
            </a:r>
            <a:r>
              <a:rPr sz="4200" spc="-295" dirty="0">
                <a:latin typeface="Georgia"/>
                <a:cs typeface="Georgia"/>
              </a:rPr>
              <a:t>gi</a:t>
            </a:r>
            <a:r>
              <a:rPr sz="4200" spc="-375" dirty="0">
                <a:latin typeface="Georgia"/>
                <a:cs typeface="Georgia"/>
              </a:rPr>
              <a:t>a</a:t>
            </a:r>
            <a:r>
              <a:rPr sz="4200" spc="-285" dirty="0">
                <a:latin typeface="Georgia"/>
                <a:cs typeface="Georgia"/>
              </a:rPr>
              <a:t>s</a:t>
            </a:r>
            <a:r>
              <a:rPr sz="4200" spc="40" dirty="0">
                <a:latin typeface="Georgia"/>
                <a:cs typeface="Georgia"/>
              </a:rPr>
              <a:t> </a:t>
            </a:r>
            <a:r>
              <a:rPr sz="4200" spc="-300" dirty="0">
                <a:latin typeface="Georgia"/>
                <a:cs typeface="Georgia"/>
              </a:rPr>
              <a:t>de</a:t>
            </a:r>
            <a:r>
              <a:rPr sz="4200" spc="40" dirty="0">
                <a:latin typeface="Georgia"/>
                <a:cs typeface="Georgia"/>
              </a:rPr>
              <a:t> </a:t>
            </a:r>
            <a:r>
              <a:rPr sz="4200" spc="-195" dirty="0">
                <a:latin typeface="Georgia"/>
                <a:cs typeface="Georgia"/>
              </a:rPr>
              <a:t>l</a:t>
            </a:r>
            <a:r>
              <a:rPr sz="4200" spc="-325" dirty="0">
                <a:latin typeface="Georgia"/>
                <a:cs typeface="Georgia"/>
              </a:rPr>
              <a:t>e</a:t>
            </a:r>
            <a:r>
              <a:rPr sz="4200" spc="-285" dirty="0">
                <a:latin typeface="Georgia"/>
                <a:cs typeface="Georgia"/>
              </a:rPr>
              <a:t>i</a:t>
            </a:r>
            <a:r>
              <a:rPr sz="4200" spc="-229" dirty="0">
                <a:latin typeface="Georgia"/>
                <a:cs typeface="Georgia"/>
              </a:rPr>
              <a:t>t</a:t>
            </a:r>
            <a:r>
              <a:rPr sz="4200" spc="-370" dirty="0">
                <a:latin typeface="Georgia"/>
                <a:cs typeface="Georgia"/>
              </a:rPr>
              <a:t>ura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5900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110740"/>
            <a:ext cx="77089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Antecipação: </a:t>
            </a:r>
            <a:r>
              <a:rPr sz="2600" dirty="0">
                <a:latin typeface="Arial MT"/>
                <a:cs typeface="Arial MT"/>
              </a:rPr>
              <a:t>levantamento de hipóteses com base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conhecimentos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(autor,</a:t>
            </a:r>
            <a:r>
              <a:rPr sz="2600" dirty="0">
                <a:latin typeface="Arial MT"/>
                <a:cs typeface="Arial MT"/>
              </a:rPr>
              <a:t> meio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veiculação,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gênero,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etc...)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2021840"/>
            <a:ext cx="8063865" cy="167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Seleção</a:t>
            </a:r>
            <a:r>
              <a:rPr sz="3000" spc="-5" dirty="0">
                <a:latin typeface="Arial MT"/>
                <a:cs typeface="Arial MT"/>
              </a:rPr>
              <a:t>: </a:t>
            </a:r>
            <a:r>
              <a:rPr sz="2600" spc="-5" dirty="0">
                <a:latin typeface="Arial MT"/>
                <a:cs typeface="Arial MT"/>
              </a:rPr>
              <a:t>"esta </a:t>
            </a:r>
            <a:r>
              <a:rPr sz="2600" dirty="0">
                <a:latin typeface="Arial MT"/>
                <a:cs typeface="Arial MT"/>
              </a:rPr>
              <a:t>permite </a:t>
            </a:r>
            <a:r>
              <a:rPr sz="2600" spc="5" dirty="0">
                <a:latin typeface="Arial MT"/>
                <a:cs typeface="Arial MT"/>
              </a:rPr>
              <a:t>ao </a:t>
            </a:r>
            <a:r>
              <a:rPr sz="2600" spc="-5" dirty="0">
                <a:latin typeface="Arial MT"/>
                <a:cs typeface="Arial MT"/>
              </a:rPr>
              <a:t>leitor </a:t>
            </a:r>
            <a:r>
              <a:rPr sz="2600" dirty="0">
                <a:latin typeface="Arial MT"/>
                <a:cs typeface="Arial MT"/>
              </a:rPr>
              <a:t>ler apenas o que é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 seu </a:t>
            </a:r>
            <a:r>
              <a:rPr sz="2600" spc="-5" dirty="0">
                <a:latin typeface="Arial MT"/>
                <a:cs typeface="Arial MT"/>
              </a:rPr>
              <a:t>interesse, </a:t>
            </a:r>
            <a:r>
              <a:rPr sz="2600" dirty="0">
                <a:latin typeface="Arial MT"/>
                <a:cs typeface="Arial MT"/>
              </a:rPr>
              <a:t>dispensando detalhes. É </a:t>
            </a:r>
            <a:r>
              <a:rPr sz="2600" spc="5" dirty="0">
                <a:latin typeface="Arial MT"/>
                <a:cs typeface="Arial MT"/>
              </a:rPr>
              <a:t>como </a:t>
            </a:r>
            <a:r>
              <a:rPr sz="2600" dirty="0">
                <a:latin typeface="Arial MT"/>
                <a:cs typeface="Arial MT"/>
              </a:rPr>
              <a:t>se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 nosso cérebro tivesse </a:t>
            </a:r>
            <a:r>
              <a:rPr sz="2600" spc="-5" dirty="0">
                <a:latin typeface="Arial MT"/>
                <a:cs typeface="Arial MT"/>
              </a:rPr>
              <a:t>"um filtro" </a:t>
            </a:r>
            <a:r>
              <a:rPr sz="2600" dirty="0">
                <a:latin typeface="Arial MT"/>
                <a:cs typeface="Arial MT"/>
              </a:rPr>
              <a:t>que selecionasse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apenas 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interessa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momento" </a:t>
            </a:r>
            <a:r>
              <a:rPr sz="2600" spc="-5" dirty="0">
                <a:latin typeface="Arial MT"/>
                <a:cs typeface="Arial MT"/>
              </a:rPr>
              <a:t>(SOGLIO)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8329"/>
            <a:ext cx="7983220" cy="13042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3695" marR="5080" indent="-341630" algn="just">
              <a:lnSpc>
                <a:spcPct val="89900"/>
              </a:lnSpc>
              <a:spcBef>
                <a:spcPts val="459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54330" algn="l"/>
              </a:tabLst>
            </a:pPr>
            <a:r>
              <a:rPr sz="3000" b="1" spc="-5" dirty="0">
                <a:latin typeface="Arial"/>
                <a:cs typeface="Arial"/>
              </a:rPr>
              <a:t>Inferência: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é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um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processo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pelo</a:t>
            </a:r>
            <a:r>
              <a:rPr sz="3000" spc="8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qual,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através de determinados dados, chega-se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alguma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conclusão.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9609" y="26593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2510" y="2533650"/>
            <a:ext cx="702564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2600" b="1" dirty="0">
                <a:solidFill>
                  <a:srgbClr val="000000"/>
                </a:solidFill>
                <a:latin typeface="Arial"/>
                <a:cs typeface="Arial"/>
              </a:rPr>
              <a:t>Verificação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  <a:r>
              <a:rPr sz="26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Ao</a:t>
            </a:r>
            <a:r>
              <a:rPr sz="26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processar</a:t>
            </a:r>
            <a:r>
              <a:rPr sz="26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o</a:t>
            </a:r>
            <a:r>
              <a:rPr sz="26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texto,</a:t>
            </a:r>
            <a:r>
              <a:rPr sz="26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confirmar</a:t>
            </a:r>
            <a:r>
              <a:rPr sz="26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ou </a:t>
            </a:r>
            <a:r>
              <a:rPr sz="2600" spc="-7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rejeitar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as</a:t>
            </a:r>
            <a:r>
              <a:rPr sz="26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hipóteses</a:t>
            </a:r>
            <a:r>
              <a:rPr sz="26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levantadas.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8300" y="866139"/>
            <a:ext cx="8465820" cy="5991860"/>
            <a:chOff x="368300" y="866139"/>
            <a:chExt cx="8465820" cy="599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300" y="866139"/>
              <a:ext cx="4386580" cy="3425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7500" y="951229"/>
              <a:ext cx="4706620" cy="37325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7520" y="3665219"/>
              <a:ext cx="2988310" cy="31534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140" y="3274060"/>
              <a:ext cx="3843020" cy="35839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6100" y="294640"/>
            <a:ext cx="4086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45" dirty="0">
                <a:latin typeface="Georgia"/>
                <a:cs typeface="Georgia"/>
              </a:rPr>
              <a:t>O</a:t>
            </a:r>
            <a:r>
              <a:rPr sz="4200" spc="-210" dirty="0">
                <a:latin typeface="Georgia"/>
                <a:cs typeface="Georgia"/>
              </a:rPr>
              <a:t>b</a:t>
            </a:r>
            <a:r>
              <a:rPr sz="4200" spc="-260" dirty="0">
                <a:latin typeface="Georgia"/>
                <a:cs typeface="Georgia"/>
              </a:rPr>
              <a:t>jet</a:t>
            </a:r>
            <a:r>
              <a:rPr sz="4200" spc="-145" dirty="0">
                <a:latin typeface="Georgia"/>
                <a:cs typeface="Georgia"/>
              </a:rPr>
              <a:t>i</a:t>
            </a:r>
            <a:r>
              <a:rPr sz="4200" spc="-250" dirty="0">
                <a:latin typeface="Georgia"/>
                <a:cs typeface="Georgia"/>
              </a:rPr>
              <a:t>v</a:t>
            </a:r>
            <a:r>
              <a:rPr sz="4200" spc="-125" dirty="0">
                <a:latin typeface="Georgia"/>
                <a:cs typeface="Georgia"/>
              </a:rPr>
              <a:t>o</a:t>
            </a:r>
            <a:r>
              <a:rPr sz="4200" spc="-285" dirty="0">
                <a:latin typeface="Georgia"/>
                <a:cs typeface="Georgia"/>
              </a:rPr>
              <a:t>s</a:t>
            </a:r>
            <a:r>
              <a:rPr sz="4200" spc="40" dirty="0">
                <a:latin typeface="Georgia"/>
                <a:cs typeface="Georgia"/>
              </a:rPr>
              <a:t> </a:t>
            </a:r>
            <a:r>
              <a:rPr sz="4200" spc="-300" dirty="0">
                <a:latin typeface="Georgia"/>
                <a:cs typeface="Georgia"/>
              </a:rPr>
              <a:t>de</a:t>
            </a:r>
            <a:r>
              <a:rPr sz="4200" spc="45" dirty="0">
                <a:latin typeface="Georgia"/>
                <a:cs typeface="Georgia"/>
              </a:rPr>
              <a:t> </a:t>
            </a:r>
            <a:r>
              <a:rPr sz="4200" spc="-254" dirty="0">
                <a:latin typeface="Georgia"/>
                <a:cs typeface="Georgia"/>
              </a:rPr>
              <a:t>leit</a:t>
            </a:r>
            <a:r>
              <a:rPr sz="4200" spc="-370" dirty="0">
                <a:latin typeface="Georgia"/>
                <a:cs typeface="Georgia"/>
              </a:rPr>
              <a:t>ura</a:t>
            </a:r>
            <a:endParaRPr sz="4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05358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5" dirty="0">
                <a:latin typeface="Georgia"/>
                <a:cs typeface="Georgia"/>
              </a:rPr>
              <a:t>Objetivos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39240"/>
            <a:ext cx="8072120" cy="34721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80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10" dirty="0">
                <a:latin typeface="Arial MT"/>
                <a:cs typeface="Arial MT"/>
              </a:rPr>
              <a:t>Informação: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jornais,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revistas...;</a:t>
            </a:r>
            <a:endParaRPr sz="3000">
              <a:latin typeface="Arial MT"/>
              <a:cs typeface="Arial MT"/>
            </a:endParaRPr>
          </a:p>
          <a:p>
            <a:pPr marL="381000" marR="240665" indent="-342900">
              <a:lnSpc>
                <a:spcPts val="3240"/>
              </a:lnSpc>
              <a:spcBef>
                <a:spcPts val="785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Realização de trabalhos acadêmicos: </a:t>
            </a:r>
            <a:r>
              <a:rPr sz="3000" spc="-10" dirty="0">
                <a:latin typeface="Arial MT"/>
                <a:cs typeface="Arial MT"/>
              </a:rPr>
              <a:t>textos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científicos...;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34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Prazer,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deleite: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romances,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poemas,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contos...;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90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10" dirty="0">
                <a:latin typeface="Arial MT"/>
                <a:cs typeface="Arial MT"/>
              </a:rPr>
              <a:t>Consulta: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dicionários,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enciclopédias,</a:t>
            </a:r>
            <a:r>
              <a:rPr sz="3000" spc="-10" dirty="0">
                <a:latin typeface="Arial MT"/>
                <a:cs typeface="Arial MT"/>
              </a:rPr>
              <a:t> atlas;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90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“Obrigação”: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manuais,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bulas...</a:t>
            </a:r>
            <a:endParaRPr sz="3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80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Pragmatismo: </a:t>
            </a:r>
            <a:r>
              <a:rPr sz="3000" spc="-10" dirty="0">
                <a:latin typeface="Arial MT"/>
                <a:cs typeface="Arial MT"/>
              </a:rPr>
              <a:t>planfletos,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outdoors,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murais...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127760"/>
            <a:ext cx="8229600" cy="5053965"/>
            <a:chOff x="457200" y="1127760"/>
            <a:chExt cx="8229600" cy="5053965"/>
          </a:xfrm>
        </p:grpSpPr>
        <p:sp>
          <p:nvSpPr>
            <p:cNvPr id="3" name="object 3"/>
            <p:cNvSpPr/>
            <p:nvPr/>
          </p:nvSpPr>
          <p:spPr>
            <a:xfrm>
              <a:off x="457200" y="6172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19048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539" y="1127760"/>
              <a:ext cx="5111750" cy="50139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15620"/>
            <a:ext cx="5587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/>
              <a:t>Ativação</a:t>
            </a:r>
            <a:r>
              <a:rPr sz="4200" spc="-10" dirty="0"/>
              <a:t> </a:t>
            </a:r>
            <a:r>
              <a:rPr sz="4200" spc="20" dirty="0"/>
              <a:t>do</a:t>
            </a:r>
            <a:r>
              <a:rPr sz="4200" spc="-10" dirty="0"/>
              <a:t> </a:t>
            </a:r>
            <a:r>
              <a:rPr sz="4200" spc="-40" dirty="0"/>
              <a:t>conhecimento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986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latin typeface="Georgia"/>
                <a:cs typeface="Georgia"/>
              </a:rPr>
              <a:t>Foco</a:t>
            </a:r>
            <a:r>
              <a:rPr sz="4200" spc="5" dirty="0">
                <a:latin typeface="Georgia"/>
                <a:cs typeface="Georgia"/>
              </a:rPr>
              <a:t> </a:t>
            </a:r>
            <a:r>
              <a:rPr sz="4200" spc="-229" dirty="0">
                <a:latin typeface="Georgia"/>
                <a:cs typeface="Georgia"/>
              </a:rPr>
              <a:t>no</a:t>
            </a:r>
            <a:r>
              <a:rPr sz="4200" spc="10" dirty="0">
                <a:latin typeface="Georgia"/>
                <a:cs typeface="Georgia"/>
              </a:rPr>
              <a:t> </a:t>
            </a:r>
            <a:r>
              <a:rPr sz="4200" spc="-295" dirty="0">
                <a:latin typeface="Georgia"/>
                <a:cs typeface="Georgia"/>
              </a:rPr>
              <a:t>autor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0620"/>
            <a:ext cx="3365500" cy="7378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730"/>
              </a:spcBef>
              <a:buClr>
                <a:srgbClr val="009999"/>
              </a:buClr>
              <a:buSzPct val="65384"/>
              <a:buFont typeface="Lucida Sans Unicode"/>
              <a:buChar char="■"/>
              <a:tabLst>
                <a:tab pos="354965" algn="l"/>
                <a:tab pos="355600" algn="l"/>
                <a:tab pos="2019935" algn="l"/>
                <a:tab pos="2672080" algn="l"/>
              </a:tabLst>
            </a:pPr>
            <a:r>
              <a:rPr sz="2600" b="1" dirty="0">
                <a:latin typeface="Arial"/>
                <a:cs typeface="Arial"/>
              </a:rPr>
              <a:t>L</a:t>
            </a:r>
            <a:r>
              <a:rPr sz="2600" b="1" spc="-5" dirty="0">
                <a:latin typeface="Arial"/>
                <a:cs typeface="Arial"/>
              </a:rPr>
              <a:t>í</a:t>
            </a:r>
            <a:r>
              <a:rPr sz="2600" b="1" spc="5" dirty="0">
                <a:latin typeface="Arial"/>
                <a:cs typeface="Arial"/>
              </a:rPr>
              <a:t>ng</a:t>
            </a:r>
            <a:r>
              <a:rPr sz="2600" b="1" dirty="0">
                <a:latin typeface="Arial"/>
                <a:cs typeface="Arial"/>
              </a:rPr>
              <a:t>ua:	</a:t>
            </a:r>
            <a:r>
              <a:rPr sz="2600" dirty="0">
                <a:latin typeface="Arial MT"/>
                <a:cs typeface="Arial MT"/>
              </a:rPr>
              <a:t>é	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spc="-5" dirty="0">
                <a:latin typeface="Arial MT"/>
                <a:cs typeface="Arial MT"/>
              </a:rPr>
              <a:t>ista  </a:t>
            </a:r>
            <a:r>
              <a:rPr sz="2600" dirty="0">
                <a:latin typeface="Arial MT"/>
                <a:cs typeface="Arial MT"/>
              </a:rPr>
              <a:t>pensamento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5539" y="1150620"/>
            <a:ext cx="4256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  <a:tab pos="3875404" algn="l"/>
              </a:tabLst>
            </a:pPr>
            <a:r>
              <a:rPr sz="2600" dirty="0">
                <a:latin typeface="Arial MT"/>
                <a:cs typeface="Arial MT"/>
              </a:rPr>
              <a:t>c</a:t>
            </a:r>
            <a:r>
              <a:rPr sz="2600" spc="10" dirty="0">
                <a:latin typeface="Arial MT"/>
                <a:cs typeface="Arial MT"/>
              </a:rPr>
              <a:t>om</a:t>
            </a:r>
            <a:r>
              <a:rPr sz="2600" dirty="0">
                <a:latin typeface="Arial MT"/>
                <a:cs typeface="Arial MT"/>
              </a:rPr>
              <a:t>o	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spc="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10" dirty="0">
                <a:latin typeface="Arial MT"/>
                <a:cs typeface="Arial MT"/>
              </a:rPr>
              <a:t>n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ç</a:t>
            </a:r>
            <a:r>
              <a:rPr sz="2600" dirty="0">
                <a:latin typeface="Arial MT"/>
                <a:cs typeface="Arial MT"/>
              </a:rPr>
              <a:t>ão	do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139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265679"/>
            <a:ext cx="7720965" cy="1055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25"/>
              </a:spcBef>
            </a:pPr>
            <a:r>
              <a:rPr sz="2600" b="1" spc="-5" dirty="0">
                <a:latin typeface="Arial"/>
                <a:cs typeface="Arial"/>
              </a:rPr>
              <a:t>Sujeito: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constrói</a:t>
            </a:r>
            <a:r>
              <a:rPr sz="2600" spc="5" dirty="0">
                <a:latin typeface="Arial MT"/>
                <a:cs typeface="Arial MT"/>
              </a:rPr>
              <a:t> uma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representação</a:t>
            </a:r>
            <a:r>
              <a:rPr sz="2600" dirty="0">
                <a:latin typeface="Arial MT"/>
                <a:cs typeface="Arial MT"/>
              </a:rPr>
              <a:t> mental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deverá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captada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pelo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interlocutor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da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maneira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foi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mentalizada(passivo).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452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65" dirty="0">
                <a:solidFill>
                  <a:srgbClr val="009999"/>
                </a:solidFill>
                <a:latin typeface="Lucida Sans Unicode"/>
                <a:cs typeface="Lucida Sans Unicode"/>
              </a:rPr>
              <a:t>■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698240"/>
            <a:ext cx="7722234" cy="1055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25"/>
              </a:spcBef>
            </a:pPr>
            <a:r>
              <a:rPr sz="2600" b="1" dirty="0">
                <a:latin typeface="Arial"/>
                <a:cs typeface="Arial"/>
              </a:rPr>
              <a:t>Texto: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é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visto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como</a:t>
            </a:r>
            <a:r>
              <a:rPr sz="2600" i="1" dirty="0">
                <a:latin typeface="Arial"/>
                <a:cs typeface="Arial"/>
              </a:rPr>
              <a:t> um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produto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lógico</a:t>
            </a:r>
            <a:r>
              <a:rPr sz="2600" i="1" dirty="0">
                <a:latin typeface="Arial"/>
                <a:cs typeface="Arial"/>
              </a:rPr>
              <a:t> do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pensamento</a:t>
            </a:r>
            <a:r>
              <a:rPr sz="2600" i="1" dirty="0">
                <a:latin typeface="Arial"/>
                <a:cs typeface="Arial"/>
              </a:rPr>
              <a:t> do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autor,</a:t>
            </a:r>
            <a:r>
              <a:rPr sz="2600" i="1" dirty="0">
                <a:latin typeface="Arial"/>
                <a:cs typeface="Arial"/>
              </a:rPr>
              <a:t> cabendo</a:t>
            </a:r>
            <a:r>
              <a:rPr sz="2600" i="1" spc="5" dirty="0">
                <a:latin typeface="Arial"/>
                <a:cs typeface="Arial"/>
              </a:rPr>
              <a:t> ao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leitor</a:t>
            </a:r>
            <a:r>
              <a:rPr sz="2600" i="1" dirty="0">
                <a:latin typeface="Arial"/>
                <a:cs typeface="Arial"/>
              </a:rPr>
              <a:t> apenas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captar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essa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representação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mental.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00" y="5129529"/>
            <a:ext cx="80187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5" dirty="0">
                <a:latin typeface="Arial"/>
                <a:cs typeface="Arial"/>
              </a:rPr>
              <a:t>PROCESSO DE</a:t>
            </a:r>
            <a:r>
              <a:rPr sz="2600" i="1" dirty="0">
                <a:latin typeface="Arial"/>
                <a:cs typeface="Arial"/>
              </a:rPr>
              <a:t> CAPTAÇÃO</a:t>
            </a:r>
            <a:r>
              <a:rPr sz="2600" i="1" spc="-5" dirty="0">
                <a:latin typeface="Arial"/>
                <a:cs typeface="Arial"/>
              </a:rPr>
              <a:t> DE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IDÉIAS </a:t>
            </a:r>
            <a:r>
              <a:rPr sz="2600" i="1" spc="5" dirty="0">
                <a:latin typeface="Arial"/>
                <a:cs typeface="Arial"/>
              </a:rPr>
              <a:t>DO</a:t>
            </a:r>
            <a:r>
              <a:rPr sz="2600" i="1" dirty="0">
                <a:latin typeface="Arial"/>
                <a:cs typeface="Arial"/>
              </a:rPr>
              <a:t> AUTOR!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Pluralidade</a:t>
            </a:r>
            <a:r>
              <a:rPr spc="5" dirty="0"/>
              <a:t> </a:t>
            </a:r>
            <a:r>
              <a:rPr spc="-25" dirty="0"/>
              <a:t>dos</a:t>
            </a:r>
            <a:r>
              <a:rPr spc="15" dirty="0"/>
              <a:t> </a:t>
            </a:r>
            <a:r>
              <a:rPr spc="-55" dirty="0"/>
              <a:t>sentidos</a:t>
            </a:r>
            <a:r>
              <a:rPr spc="10" dirty="0"/>
              <a:t> </a:t>
            </a:r>
            <a:r>
              <a:rPr spc="-114" dirty="0"/>
              <a:t>(pluralidade </a:t>
            </a:r>
            <a:r>
              <a:rPr spc="-1085" dirty="0"/>
              <a:t> </a:t>
            </a:r>
            <a:r>
              <a:rPr spc="-65" dirty="0"/>
              <a:t>de</a:t>
            </a:r>
            <a:r>
              <a:rPr spc="-5" dirty="0"/>
              <a:t> </a:t>
            </a:r>
            <a:r>
              <a:rPr spc="-114" dirty="0"/>
              <a:t>leituras)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1125219"/>
            <a:ext cx="8291830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1630679"/>
            <a:ext cx="8272780" cy="18135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3968750"/>
            <a:ext cx="1153160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95"/>
              </a:spcBef>
            </a:pPr>
            <a:r>
              <a:rPr sz="1800" spc="-5" dirty="0">
                <a:latin typeface="Arial MT"/>
                <a:cs typeface="Arial MT"/>
              </a:rPr>
              <a:t>Filósofo: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dor:  </a:t>
            </a:r>
            <a:r>
              <a:rPr sz="1800" spc="-10" dirty="0">
                <a:latin typeface="Arial MT"/>
                <a:cs typeface="Arial MT"/>
              </a:rPr>
              <a:t>Poeta: </a:t>
            </a:r>
            <a:r>
              <a:rPr sz="1800" spc="-5" dirty="0">
                <a:latin typeface="Arial MT"/>
                <a:cs typeface="Arial MT"/>
              </a:rPr>
              <a:t> Terapeuta: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Bêbado: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1770" y="4062729"/>
            <a:ext cx="2066289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 MT"/>
                <a:cs typeface="Arial MT"/>
              </a:rPr>
              <a:t>Professor: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1800" spc="-10" dirty="0">
                <a:latin typeface="Arial MT"/>
                <a:cs typeface="Arial MT"/>
              </a:rPr>
              <a:t>Analista </a:t>
            </a:r>
            <a:r>
              <a:rPr sz="1800" spc="-5" dirty="0">
                <a:latin typeface="Arial MT"/>
                <a:cs typeface="Arial MT"/>
              </a:rPr>
              <a:t>de sistema: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Médico:</a:t>
            </a:r>
            <a:endParaRPr sz="1800">
              <a:latin typeface="Arial MT"/>
              <a:cs typeface="Arial MT"/>
            </a:endParaRPr>
          </a:p>
          <a:p>
            <a:pPr marL="12700" marR="796290">
              <a:lnSpc>
                <a:spcPct val="150000"/>
              </a:lnSpc>
            </a:pPr>
            <a:r>
              <a:rPr sz="1800" spc="-10" dirty="0">
                <a:latin typeface="Arial MT"/>
                <a:cs typeface="Arial MT"/>
              </a:rPr>
              <a:t>Biólogo: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ac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ir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Pluralidade</a:t>
            </a:r>
            <a:r>
              <a:rPr spc="5" dirty="0"/>
              <a:t> </a:t>
            </a:r>
            <a:r>
              <a:rPr spc="-25" dirty="0"/>
              <a:t>dos</a:t>
            </a:r>
            <a:r>
              <a:rPr spc="15" dirty="0"/>
              <a:t> </a:t>
            </a:r>
            <a:r>
              <a:rPr spc="-55" dirty="0"/>
              <a:t>sentidos</a:t>
            </a:r>
            <a:r>
              <a:rPr spc="10" dirty="0"/>
              <a:t> </a:t>
            </a:r>
            <a:r>
              <a:rPr spc="-114" dirty="0"/>
              <a:t>(pluralidade </a:t>
            </a:r>
            <a:r>
              <a:rPr spc="-1085" dirty="0"/>
              <a:t> </a:t>
            </a:r>
            <a:r>
              <a:rPr spc="-65" dirty="0"/>
              <a:t>de</a:t>
            </a:r>
            <a:r>
              <a:rPr spc="-5" dirty="0"/>
              <a:t> </a:t>
            </a:r>
            <a:r>
              <a:rPr spc="-114" dirty="0"/>
              <a:t>leituras)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  <a:path w="8229600" h="609600">
                <a:moveTo>
                  <a:pt x="0" y="0"/>
                </a:moveTo>
                <a:lnTo>
                  <a:pt x="0" y="0"/>
                </a:lnTo>
              </a:path>
              <a:path w="8229600" h="609600">
                <a:moveTo>
                  <a:pt x="8229600" y="609600"/>
                </a:moveTo>
                <a:lnTo>
                  <a:pt x="8229600" y="609600"/>
                </a:lnTo>
              </a:path>
            </a:pathLst>
          </a:custGeom>
          <a:ln w="19048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559" y="387350"/>
            <a:ext cx="6059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/>
              <a:t>Em</a:t>
            </a:r>
            <a:r>
              <a:rPr sz="3600" spc="-10" dirty="0"/>
              <a:t> </a:t>
            </a:r>
            <a:r>
              <a:rPr sz="3600" spc="-100" dirty="0"/>
              <a:t>se</a:t>
            </a:r>
            <a:r>
              <a:rPr sz="3600" spc="-15" dirty="0"/>
              <a:t> </a:t>
            </a:r>
            <a:r>
              <a:rPr sz="3600" spc="-20" dirty="0"/>
              <a:t>tratando</a:t>
            </a:r>
            <a:r>
              <a:rPr sz="3600" spc="-5" dirty="0"/>
              <a:t> </a:t>
            </a:r>
            <a:r>
              <a:rPr sz="3600" spc="15" dirty="0"/>
              <a:t>do</a:t>
            </a:r>
            <a:r>
              <a:rPr sz="3600" spc="-20" dirty="0"/>
              <a:t> </a:t>
            </a:r>
            <a:r>
              <a:rPr sz="3600" spc="-45" dirty="0"/>
              <a:t>mesmo</a:t>
            </a:r>
            <a:r>
              <a:rPr sz="3600" spc="-15" dirty="0"/>
              <a:t> </a:t>
            </a:r>
            <a:r>
              <a:rPr sz="3600" spc="-85" dirty="0"/>
              <a:t>leitor...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44500" y="1174749"/>
            <a:ext cx="8255000" cy="499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1290" marR="2529840" indent="646430">
              <a:lnSpc>
                <a:spcPct val="1204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Não te amo mais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Estarei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mentindo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dizendo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</a:t>
            </a:r>
            <a:endParaRPr sz="1800">
              <a:latin typeface="Arial MT"/>
              <a:cs typeface="Arial MT"/>
            </a:endParaRPr>
          </a:p>
          <a:p>
            <a:pPr marL="3225800" marR="2332990" indent="-721360">
              <a:lnSpc>
                <a:spcPct val="120800"/>
              </a:lnSpc>
            </a:pPr>
            <a:r>
              <a:rPr sz="1800" spc="-10" dirty="0">
                <a:latin typeface="Arial MT"/>
                <a:cs typeface="Arial MT"/>
              </a:rPr>
              <a:t>Ainda </a:t>
            </a:r>
            <a:r>
              <a:rPr sz="1800" spc="-5" dirty="0">
                <a:latin typeface="Arial MT"/>
                <a:cs typeface="Arial MT"/>
              </a:rPr>
              <a:t>te quero </a:t>
            </a:r>
            <a:r>
              <a:rPr sz="1800" dirty="0">
                <a:latin typeface="Arial MT"/>
                <a:cs typeface="Arial MT"/>
              </a:rPr>
              <a:t>como </a:t>
            </a:r>
            <a:r>
              <a:rPr sz="1800" spc="-5" dirty="0">
                <a:latin typeface="Arial MT"/>
                <a:cs typeface="Arial MT"/>
              </a:rPr>
              <a:t>sempre </a:t>
            </a:r>
            <a:r>
              <a:rPr sz="1800" spc="-10" dirty="0">
                <a:latin typeface="Arial MT"/>
                <a:cs typeface="Arial MT"/>
              </a:rPr>
              <a:t>quis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Tenho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certeza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endParaRPr sz="1800">
              <a:latin typeface="Arial MT"/>
              <a:cs typeface="Arial MT"/>
            </a:endParaRPr>
          </a:p>
          <a:p>
            <a:pPr marL="2966720" marR="2795270" indent="412750">
              <a:lnSpc>
                <a:spcPct val="1206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Nada </a:t>
            </a:r>
            <a:r>
              <a:rPr sz="1800" spc="-5" dirty="0">
                <a:latin typeface="Arial MT"/>
                <a:cs typeface="Arial MT"/>
              </a:rPr>
              <a:t>foi </a:t>
            </a:r>
            <a:r>
              <a:rPr sz="1800" spc="-10" dirty="0">
                <a:latin typeface="Arial MT"/>
                <a:cs typeface="Arial MT"/>
              </a:rPr>
              <a:t>em </a:t>
            </a:r>
            <a:r>
              <a:rPr sz="1800" spc="-5" dirty="0">
                <a:latin typeface="Arial MT"/>
                <a:cs typeface="Arial MT"/>
              </a:rPr>
              <a:t>vão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Sinto </a:t>
            </a:r>
            <a:r>
              <a:rPr sz="1800" spc="-10" dirty="0">
                <a:latin typeface="Arial MT"/>
                <a:cs typeface="Arial MT"/>
              </a:rPr>
              <a:t>dentro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dirty="0">
                <a:latin typeface="Arial MT"/>
                <a:cs typeface="Arial MT"/>
              </a:rPr>
              <a:t>mim </a:t>
            </a:r>
            <a:r>
              <a:rPr sz="1800" spc="-10" dirty="0">
                <a:latin typeface="Arial MT"/>
                <a:cs typeface="Arial MT"/>
              </a:rPr>
              <a:t>que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não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significa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nada</a:t>
            </a:r>
            <a:endParaRPr sz="1800">
              <a:latin typeface="Arial MT"/>
              <a:cs typeface="Arial MT"/>
            </a:endParaRPr>
          </a:p>
          <a:p>
            <a:pPr marL="2816860" marR="2643505" algn="ctr">
              <a:lnSpc>
                <a:spcPct val="120700"/>
              </a:lnSpc>
            </a:pPr>
            <a:r>
              <a:rPr sz="1800" spc="-5" dirty="0">
                <a:latin typeface="Arial MT"/>
                <a:cs typeface="Arial MT"/>
              </a:rPr>
              <a:t>Não </a:t>
            </a:r>
            <a:r>
              <a:rPr sz="1800" spc="-10" dirty="0">
                <a:latin typeface="Arial MT"/>
                <a:cs typeface="Arial MT"/>
              </a:rPr>
              <a:t>poderia dizer </a:t>
            </a:r>
            <a:r>
              <a:rPr sz="1800" spc="-5" dirty="0">
                <a:latin typeface="Arial MT"/>
                <a:cs typeface="Arial MT"/>
              </a:rPr>
              <a:t>mais </a:t>
            </a:r>
            <a:r>
              <a:rPr sz="1800" spc="-10" dirty="0">
                <a:latin typeface="Arial MT"/>
                <a:cs typeface="Arial MT"/>
              </a:rPr>
              <a:t>que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Alimento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grande amor </a:t>
            </a:r>
            <a:r>
              <a:rPr sz="1800" spc="-5" dirty="0">
                <a:latin typeface="Arial MT"/>
                <a:cs typeface="Arial MT"/>
              </a:rPr>
              <a:t> Sinto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cada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vez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 </a:t>
            </a:r>
            <a:r>
              <a:rPr sz="1800" dirty="0">
                <a:latin typeface="Arial MT"/>
                <a:cs typeface="Arial MT"/>
              </a:rPr>
              <a:t> Já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</a:t>
            </a:r>
            <a:r>
              <a:rPr sz="1800" spc="-10" dirty="0">
                <a:latin typeface="Arial MT"/>
                <a:cs typeface="Arial MT"/>
              </a:rPr>
              <a:t> esqueci</a:t>
            </a:r>
            <a:endParaRPr sz="1800">
              <a:latin typeface="Arial MT"/>
              <a:cs typeface="Arial MT"/>
            </a:endParaRPr>
          </a:p>
          <a:p>
            <a:pPr marL="3049270" marR="2877185" algn="ctr">
              <a:lnSpc>
                <a:spcPct val="120800"/>
              </a:lnSpc>
            </a:pPr>
            <a:r>
              <a:rPr sz="1800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jamais </a:t>
            </a:r>
            <a:r>
              <a:rPr sz="1800" spc="-5" dirty="0">
                <a:latin typeface="Arial MT"/>
                <a:cs typeface="Arial MT"/>
              </a:rPr>
              <a:t>usarei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frase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</a:t>
            </a:r>
            <a:r>
              <a:rPr sz="1800" spc="-10" dirty="0">
                <a:latin typeface="Arial MT"/>
                <a:cs typeface="Arial MT"/>
              </a:rPr>
              <a:t> amo!</a:t>
            </a:r>
            <a:endParaRPr sz="1800">
              <a:latin typeface="Arial MT"/>
              <a:cs typeface="Arial MT"/>
            </a:endParaRPr>
          </a:p>
          <a:p>
            <a:pPr marL="162560" algn="ctr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 MT"/>
                <a:cs typeface="Arial MT"/>
              </a:rPr>
              <a:t>Sinto,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tenho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dizer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verdade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  <a:tabLst>
                <a:tab pos="3364865" algn="l"/>
                <a:tab pos="8228965" algn="l"/>
              </a:tabLst>
            </a:pPr>
            <a:r>
              <a:rPr sz="1800" u="heavy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heavy" dirty="0"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É</a:t>
            </a:r>
            <a:r>
              <a:rPr sz="1800" u="heavy" spc="-20" dirty="0"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tarde demais.	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71037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2155" algn="l"/>
              </a:tabLst>
            </a:pPr>
            <a:r>
              <a:rPr sz="4200" spc="-40" dirty="0"/>
              <a:t>Fatores</a:t>
            </a:r>
            <a:r>
              <a:rPr sz="4200" dirty="0"/>
              <a:t> </a:t>
            </a:r>
            <a:r>
              <a:rPr sz="4200" spc="-60" dirty="0"/>
              <a:t>de</a:t>
            </a:r>
            <a:r>
              <a:rPr sz="4200" spc="5" dirty="0"/>
              <a:t> </a:t>
            </a:r>
            <a:r>
              <a:rPr sz="4200" spc="-45" dirty="0"/>
              <a:t>compreensao</a:t>
            </a:r>
            <a:r>
              <a:rPr sz="4200" spc="5" dirty="0"/>
              <a:t> </a:t>
            </a:r>
            <a:r>
              <a:rPr sz="4200" spc="-80" dirty="0"/>
              <a:t>da	</a:t>
            </a:r>
            <a:r>
              <a:rPr sz="4200" spc="-100" dirty="0"/>
              <a:t>leitura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8022590" cy="36029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0" marR="30480" indent="-342900">
              <a:lnSpc>
                <a:spcPts val="3590"/>
              </a:lnSpc>
              <a:spcBef>
                <a:spcPts val="225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10" dirty="0">
                <a:latin typeface="Arial MT"/>
                <a:cs typeface="Arial MT"/>
              </a:rPr>
              <a:t>Autor/leitor:</a:t>
            </a:r>
            <a:r>
              <a:rPr sz="3000" spc="-5" dirty="0">
                <a:latin typeface="Arial MT"/>
                <a:cs typeface="Arial MT"/>
              </a:rPr>
              <a:t> Uso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</a:t>
            </a:r>
            <a:r>
              <a:rPr sz="3000" spc="-10" dirty="0">
                <a:latin typeface="Arial MT"/>
                <a:cs typeface="Arial MT"/>
              </a:rPr>
              <a:t> expressões; </a:t>
            </a:r>
            <a:r>
              <a:rPr sz="3000" spc="-5" dirty="0">
                <a:latin typeface="Arial MT"/>
                <a:cs typeface="Arial MT"/>
              </a:rPr>
              <a:t>léxicos,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etc.; </a:t>
            </a:r>
            <a:r>
              <a:rPr sz="3000" spc="-8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leitor/modelo;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9999"/>
              </a:buClr>
              <a:buFont typeface="Lucida Sans Unicode"/>
              <a:buChar char="■"/>
            </a:pPr>
            <a:endParaRPr sz="4300">
              <a:latin typeface="Arial MT"/>
              <a:cs typeface="Arial MT"/>
            </a:endParaRPr>
          </a:p>
          <a:p>
            <a:pPr marL="381000" marR="2015489" indent="-342900">
              <a:lnSpc>
                <a:spcPct val="100000"/>
              </a:lnSpc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Texto: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Aspecto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material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&amp;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fatores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lingüísticos;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9999"/>
              </a:buClr>
              <a:buFont typeface="Lucida Sans Unicode"/>
              <a:buChar char="■"/>
            </a:pPr>
            <a:endParaRPr sz="4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buClr>
                <a:srgbClr val="009999"/>
              </a:buClr>
              <a:buSzPct val="6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3000" spc="-5" dirty="0">
                <a:latin typeface="Arial MT"/>
                <a:cs typeface="Arial MT"/>
              </a:rPr>
              <a:t>As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circunstâncias da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escrita </a:t>
            </a:r>
            <a:r>
              <a:rPr sz="3000" dirty="0">
                <a:latin typeface="Arial MT"/>
                <a:cs typeface="Arial MT"/>
              </a:rPr>
              <a:t>e</a:t>
            </a:r>
            <a:r>
              <a:rPr sz="3000" spc="-5" dirty="0">
                <a:latin typeface="Arial MT"/>
                <a:cs typeface="Arial MT"/>
              </a:rPr>
              <a:t> as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 leitura;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56870"/>
            <a:ext cx="8229600" cy="5774690"/>
          </a:xfrm>
          <a:custGeom>
            <a:avLst/>
            <a:gdLst/>
            <a:ahLst/>
            <a:cxnLst/>
            <a:rect l="l" t="t" r="r" b="b"/>
            <a:pathLst>
              <a:path w="8229600" h="5774690">
                <a:moveTo>
                  <a:pt x="8229600" y="0"/>
                </a:moveTo>
                <a:lnTo>
                  <a:pt x="0" y="0"/>
                </a:lnTo>
                <a:lnTo>
                  <a:pt x="0" y="5774690"/>
                </a:lnTo>
                <a:lnTo>
                  <a:pt x="4114800" y="5774690"/>
                </a:lnTo>
                <a:lnTo>
                  <a:pt x="8229600" y="5774690"/>
                </a:lnTo>
                <a:lnTo>
                  <a:pt x="8229600" y="0"/>
                </a:lnTo>
                <a:close/>
              </a:path>
            </a:pathLst>
          </a:custGeom>
          <a:solidFill>
            <a:srgbClr val="9933FF">
              <a:alpha val="3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76450"/>
            <a:ext cx="4388485" cy="499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i="1" spc="79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100" i="1" spc="-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00" i="1" spc="10" dirty="0">
                <a:solidFill>
                  <a:srgbClr val="000000"/>
                </a:solidFill>
                <a:latin typeface="Trebuchet MS"/>
                <a:cs typeface="Trebuchet MS"/>
              </a:rPr>
              <a:t>velha</a:t>
            </a:r>
            <a:r>
              <a:rPr sz="3100" i="1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00" i="1" spc="90" dirty="0">
                <a:solidFill>
                  <a:srgbClr val="000000"/>
                </a:solidFill>
                <a:latin typeface="Trebuchet MS"/>
                <a:cs typeface="Trebuchet MS"/>
              </a:rPr>
              <a:t>contrabandista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830" y="2310129"/>
            <a:ext cx="812673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7210" algn="just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Verdana"/>
                <a:cs typeface="Verdana"/>
              </a:rPr>
              <a:t>Diz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que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era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uma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velhinha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sabia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andar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lambreta.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Todo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dia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ela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passava </a:t>
            </a:r>
            <a:r>
              <a:rPr sz="1800" spc="-80" dirty="0">
                <a:latin typeface="Verdana"/>
                <a:cs typeface="Verdana"/>
              </a:rPr>
              <a:t>na </a:t>
            </a:r>
            <a:r>
              <a:rPr sz="1800" spc="25" dirty="0">
                <a:latin typeface="Verdana"/>
                <a:cs typeface="Verdana"/>
              </a:rPr>
              <a:t>fronteira </a:t>
            </a:r>
            <a:r>
              <a:rPr sz="1800" spc="-55" dirty="0">
                <a:latin typeface="Verdana"/>
                <a:cs typeface="Verdana"/>
              </a:rPr>
              <a:t>montada </a:t>
            </a:r>
            <a:r>
              <a:rPr sz="1800" spc="-80" dirty="0">
                <a:latin typeface="Verdana"/>
                <a:cs typeface="Verdana"/>
              </a:rPr>
              <a:t>na </a:t>
            </a:r>
            <a:r>
              <a:rPr sz="1800" spc="-65" dirty="0">
                <a:latin typeface="Verdana"/>
                <a:cs typeface="Verdana"/>
              </a:rPr>
              <a:t>lambreta, </a:t>
            </a:r>
            <a:r>
              <a:rPr sz="1800" spc="-50" dirty="0">
                <a:latin typeface="Verdana"/>
                <a:cs typeface="Verdana"/>
              </a:rPr>
              <a:t>com </a:t>
            </a:r>
            <a:r>
              <a:rPr sz="1800" spc="-130" dirty="0">
                <a:latin typeface="Verdana"/>
                <a:cs typeface="Verdana"/>
              </a:rPr>
              <a:t>um </a:t>
            </a:r>
            <a:r>
              <a:rPr sz="1800" spc="30" dirty="0">
                <a:latin typeface="Verdana"/>
                <a:cs typeface="Verdana"/>
              </a:rPr>
              <a:t>bruto </a:t>
            </a:r>
            <a:r>
              <a:rPr sz="1800" spc="-20" dirty="0">
                <a:latin typeface="Verdana"/>
                <a:cs typeface="Verdana"/>
              </a:rPr>
              <a:t>saco </a:t>
            </a:r>
            <a:r>
              <a:rPr sz="1800" spc="-35" dirty="0">
                <a:latin typeface="Verdana"/>
                <a:cs typeface="Verdana"/>
              </a:rPr>
              <a:t>atrás </a:t>
            </a:r>
            <a:r>
              <a:rPr sz="1800" spc="-30" dirty="0">
                <a:latin typeface="Verdana"/>
                <a:cs typeface="Verdana"/>
              </a:rPr>
              <a:t>da 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lambreta. </a:t>
            </a:r>
            <a:r>
              <a:rPr sz="1800" spc="185" dirty="0">
                <a:latin typeface="Verdana"/>
                <a:cs typeface="Verdana"/>
              </a:rPr>
              <a:t>O </a:t>
            </a:r>
            <a:r>
              <a:rPr sz="1800" spc="-70" dirty="0">
                <a:latin typeface="Verdana"/>
                <a:cs typeface="Verdana"/>
              </a:rPr>
              <a:t>pessoal </a:t>
            </a:r>
            <a:r>
              <a:rPr sz="1800" spc="-25" dirty="0">
                <a:latin typeface="Verdana"/>
                <a:cs typeface="Verdana"/>
              </a:rPr>
              <a:t>da </a:t>
            </a:r>
            <a:r>
              <a:rPr sz="1800" spc="-40" dirty="0">
                <a:latin typeface="Verdana"/>
                <a:cs typeface="Verdana"/>
              </a:rPr>
              <a:t>alfândega </a:t>
            </a:r>
            <a:r>
              <a:rPr sz="1800" spc="-300" dirty="0">
                <a:latin typeface="Verdana"/>
                <a:cs typeface="Verdana"/>
              </a:rPr>
              <a:t>-</a:t>
            </a:r>
            <a:r>
              <a:rPr sz="1800" spc="-295" dirty="0">
                <a:latin typeface="Verdana"/>
                <a:cs typeface="Verdana"/>
              </a:rPr>
              <a:t> </a:t>
            </a:r>
            <a:r>
              <a:rPr sz="1800" spc="265" dirty="0">
                <a:solidFill>
                  <a:srgbClr val="FF3300"/>
                </a:solidFill>
                <a:latin typeface="Trebuchet MS"/>
                <a:cs typeface="Trebuchet MS"/>
              </a:rPr>
              <a:t>tudo </a:t>
            </a:r>
            <a:r>
              <a:rPr sz="1800" spc="190" dirty="0">
                <a:solidFill>
                  <a:srgbClr val="FF3300"/>
                </a:solidFill>
                <a:latin typeface="Trebuchet MS"/>
                <a:cs typeface="Trebuchet MS"/>
              </a:rPr>
              <a:t>malandro velho </a:t>
            </a:r>
            <a:r>
              <a:rPr sz="1800" spc="-300" dirty="0">
                <a:latin typeface="Verdana"/>
                <a:cs typeface="Verdana"/>
              </a:rPr>
              <a:t>- </a:t>
            </a:r>
            <a:r>
              <a:rPr sz="1800" spc="5" dirty="0">
                <a:latin typeface="Verdana"/>
                <a:cs typeface="Verdana"/>
              </a:rPr>
              <a:t>começou </a:t>
            </a:r>
            <a:r>
              <a:rPr sz="1800" spc="-95" dirty="0">
                <a:latin typeface="Verdana"/>
                <a:cs typeface="Verdana"/>
              </a:rPr>
              <a:t>a 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desconfiar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velhinha.</a:t>
            </a:r>
            <a:endParaRPr sz="1800">
              <a:latin typeface="Verdana"/>
              <a:cs typeface="Verdana"/>
            </a:endParaRPr>
          </a:p>
          <a:p>
            <a:pPr marL="12700" marR="14604" indent="537210" algn="just">
              <a:lnSpc>
                <a:spcPct val="100000"/>
              </a:lnSpc>
            </a:pPr>
            <a:r>
              <a:rPr sz="1800" spc="-30" dirty="0">
                <a:latin typeface="Verdana"/>
                <a:cs typeface="Verdana"/>
              </a:rPr>
              <a:t>Um </a:t>
            </a:r>
            <a:r>
              <a:rPr sz="1800" spc="-45" dirty="0">
                <a:latin typeface="Verdana"/>
                <a:cs typeface="Verdana"/>
              </a:rPr>
              <a:t>dia, </a:t>
            </a:r>
            <a:r>
              <a:rPr sz="1800" spc="-15" dirty="0">
                <a:latin typeface="Verdana"/>
                <a:cs typeface="Verdana"/>
              </a:rPr>
              <a:t>quando </a:t>
            </a:r>
            <a:r>
              <a:rPr sz="1800" spc="-65" dirty="0">
                <a:latin typeface="Verdana"/>
                <a:cs typeface="Verdana"/>
              </a:rPr>
              <a:t>ela </a:t>
            </a:r>
            <a:r>
              <a:rPr sz="1800" spc="-55" dirty="0">
                <a:latin typeface="Verdana"/>
                <a:cs typeface="Verdana"/>
              </a:rPr>
              <a:t>vinha </a:t>
            </a:r>
            <a:r>
              <a:rPr sz="1800" spc="-80" dirty="0">
                <a:latin typeface="Verdana"/>
                <a:cs typeface="Verdana"/>
              </a:rPr>
              <a:t>na </a:t>
            </a:r>
            <a:r>
              <a:rPr sz="1800" spc="-55" dirty="0">
                <a:latin typeface="Verdana"/>
                <a:cs typeface="Verdana"/>
              </a:rPr>
              <a:t>lambreta </a:t>
            </a:r>
            <a:r>
              <a:rPr sz="1800" spc="-50" dirty="0">
                <a:latin typeface="Verdana"/>
                <a:cs typeface="Verdana"/>
              </a:rPr>
              <a:t>com </a:t>
            </a:r>
            <a:r>
              <a:rPr sz="1800" spc="10" dirty="0">
                <a:latin typeface="Verdana"/>
                <a:cs typeface="Verdana"/>
              </a:rPr>
              <a:t>o </a:t>
            </a:r>
            <a:r>
              <a:rPr sz="1800" spc="-20" dirty="0">
                <a:latin typeface="Verdana"/>
                <a:cs typeface="Verdana"/>
              </a:rPr>
              <a:t>saco </a:t>
            </a:r>
            <a:r>
              <a:rPr sz="1800" spc="-50" dirty="0">
                <a:latin typeface="Verdana"/>
                <a:cs typeface="Verdana"/>
              </a:rPr>
              <a:t>atrás, </a:t>
            </a:r>
            <a:r>
              <a:rPr sz="1800" spc="10" dirty="0">
                <a:latin typeface="Verdana"/>
                <a:cs typeface="Verdana"/>
              </a:rPr>
              <a:t>o </a:t>
            </a:r>
            <a:r>
              <a:rPr sz="1800" spc="25" dirty="0">
                <a:latin typeface="Verdana"/>
                <a:cs typeface="Verdana"/>
              </a:rPr>
              <a:t>fiscal </a:t>
            </a:r>
            <a:r>
              <a:rPr sz="1800" spc="-30" dirty="0">
                <a:latin typeface="Verdana"/>
                <a:cs typeface="Verdana"/>
              </a:rPr>
              <a:t>da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alfândega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mandou</a:t>
            </a:r>
            <a:r>
              <a:rPr sz="1800" spc="-60" dirty="0">
                <a:latin typeface="Verdana"/>
                <a:cs typeface="Verdana"/>
              </a:rPr>
              <a:t> ela</a:t>
            </a:r>
            <a:r>
              <a:rPr sz="1800" spc="-55" dirty="0">
                <a:latin typeface="Verdana"/>
                <a:cs typeface="Verdana"/>
              </a:rPr>
              <a:t> parar.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380" dirty="0">
                <a:latin typeface="Verdana"/>
                <a:cs typeface="Verdana"/>
              </a:rPr>
              <a:t>A </a:t>
            </a:r>
            <a:r>
              <a:rPr sz="1800" spc="-50" dirty="0">
                <a:latin typeface="Verdana"/>
                <a:cs typeface="Verdana"/>
              </a:rPr>
              <a:t>velhinha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parou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então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fiscal 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30" dirty="0">
                <a:latin typeface="Verdana"/>
                <a:cs typeface="Verdana"/>
              </a:rPr>
              <a:t>r</a:t>
            </a:r>
            <a:r>
              <a:rPr sz="1800" spc="-175" dirty="0">
                <a:latin typeface="Verdana"/>
                <a:cs typeface="Verdana"/>
              </a:rPr>
              <a:t>g</a:t>
            </a:r>
            <a:r>
              <a:rPr sz="1800" spc="25" dirty="0">
                <a:latin typeface="Verdana"/>
                <a:cs typeface="Verdana"/>
              </a:rPr>
              <a:t>u</a:t>
            </a:r>
            <a:r>
              <a:rPr sz="1800" spc="-6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85" dirty="0">
                <a:latin typeface="Verdana"/>
                <a:cs typeface="Verdana"/>
              </a:rPr>
              <a:t>m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</a:t>
            </a:r>
            <a:r>
              <a:rPr sz="1800" spc="30" dirty="0">
                <a:latin typeface="Verdana"/>
                <a:cs typeface="Verdana"/>
              </a:rPr>
              <a:t>r</a:t>
            </a:r>
            <a:r>
              <a:rPr sz="1800" spc="-95" dirty="0">
                <a:latin typeface="Verdana"/>
                <a:cs typeface="Verdana"/>
              </a:rPr>
              <a:t>a 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l</a:t>
            </a:r>
            <a:r>
              <a:rPr sz="1800" spc="-190" dirty="0">
                <a:latin typeface="Verdana"/>
                <a:cs typeface="Verdana"/>
              </a:rPr>
              <a:t>a:</a:t>
            </a:r>
            <a:endParaRPr sz="1800">
              <a:latin typeface="Verdana"/>
              <a:cs typeface="Verdana"/>
            </a:endParaRPr>
          </a:p>
          <a:p>
            <a:pPr marL="12700" marR="17145" indent="537210" algn="just">
              <a:lnSpc>
                <a:spcPct val="100000"/>
              </a:lnSpc>
              <a:buChar char="-"/>
              <a:tabLst>
                <a:tab pos="718820" algn="l"/>
              </a:tabLst>
            </a:pPr>
            <a:r>
              <a:rPr sz="1800" spc="35" dirty="0">
                <a:latin typeface="Verdana"/>
                <a:cs typeface="Verdana"/>
              </a:rPr>
              <a:t>Escuta </a:t>
            </a:r>
            <a:r>
              <a:rPr sz="1800" spc="-35" dirty="0">
                <a:latin typeface="Verdana"/>
                <a:cs typeface="Verdana"/>
              </a:rPr>
              <a:t>aqui, </a:t>
            </a:r>
            <a:r>
              <a:rPr sz="1800" spc="-55" dirty="0">
                <a:latin typeface="Verdana"/>
                <a:cs typeface="Verdana"/>
              </a:rPr>
              <a:t>vovozinha, </a:t>
            </a:r>
            <a:r>
              <a:rPr sz="1800" spc="-95" dirty="0">
                <a:latin typeface="Verdana"/>
                <a:cs typeface="Verdana"/>
              </a:rPr>
              <a:t>a </a:t>
            </a:r>
            <a:r>
              <a:rPr sz="1800" spc="-45" dirty="0">
                <a:latin typeface="Verdana"/>
                <a:cs typeface="Verdana"/>
              </a:rPr>
              <a:t>senhora </a:t>
            </a:r>
            <a:r>
              <a:rPr sz="1800" spc="-105" dirty="0">
                <a:latin typeface="Verdana"/>
                <a:cs typeface="Verdana"/>
              </a:rPr>
              <a:t>passa </a:t>
            </a:r>
            <a:r>
              <a:rPr sz="1800" spc="-5" dirty="0">
                <a:latin typeface="Verdana"/>
                <a:cs typeface="Verdana"/>
              </a:rPr>
              <a:t>por </a:t>
            </a:r>
            <a:r>
              <a:rPr sz="1800" spc="-15" dirty="0">
                <a:latin typeface="Verdana"/>
                <a:cs typeface="Verdana"/>
              </a:rPr>
              <a:t>aqui </a:t>
            </a:r>
            <a:r>
              <a:rPr sz="1800" spc="50" dirty="0">
                <a:latin typeface="Verdana"/>
                <a:cs typeface="Verdana"/>
              </a:rPr>
              <a:t>todo </a:t>
            </a:r>
            <a:r>
              <a:rPr sz="1800" spc="-45" dirty="0">
                <a:latin typeface="Verdana"/>
                <a:cs typeface="Verdana"/>
              </a:rPr>
              <a:t>dia, </a:t>
            </a:r>
            <a:r>
              <a:rPr sz="1800" spc="-50" dirty="0">
                <a:latin typeface="Verdana"/>
                <a:cs typeface="Verdana"/>
              </a:rPr>
              <a:t>com 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esse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saco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aí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atrás.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Que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diabo</a:t>
            </a:r>
            <a:r>
              <a:rPr sz="1800" spc="-95" dirty="0">
                <a:latin typeface="Verdana"/>
                <a:cs typeface="Verdana"/>
              </a:rPr>
              <a:t> 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senhora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leva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nesse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saco?</a:t>
            </a:r>
            <a:endParaRPr sz="1800">
              <a:latin typeface="Verdana"/>
              <a:cs typeface="Verdana"/>
            </a:endParaRPr>
          </a:p>
          <a:p>
            <a:pPr marL="12700" marR="13970" indent="537210" algn="just">
              <a:lnSpc>
                <a:spcPct val="100000"/>
              </a:lnSpc>
            </a:pPr>
            <a:r>
              <a:rPr sz="1800" spc="38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 velhinha </a:t>
            </a:r>
            <a:r>
              <a:rPr sz="1800" spc="-5" dirty="0">
                <a:latin typeface="Verdana"/>
                <a:cs typeface="Verdana"/>
              </a:rPr>
              <a:t>sorriu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com </a:t>
            </a:r>
            <a:r>
              <a:rPr sz="1800" spc="-60" dirty="0">
                <a:latin typeface="Verdana"/>
                <a:cs typeface="Verdana"/>
              </a:rPr>
              <a:t>os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poucos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dentes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lhe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restavam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mais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os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outros,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que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ela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adquirira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no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odontólogo,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respondeu:</a:t>
            </a:r>
            <a:endParaRPr sz="1800">
              <a:latin typeface="Verdana"/>
              <a:cs typeface="Verdana"/>
            </a:endParaRPr>
          </a:p>
          <a:p>
            <a:pPr marL="685165" indent="-135890" algn="just">
              <a:lnSpc>
                <a:spcPct val="100000"/>
              </a:lnSpc>
              <a:buChar char="-"/>
              <a:tabLst>
                <a:tab pos="685800" algn="l"/>
              </a:tabLst>
            </a:pPr>
            <a:r>
              <a:rPr sz="1800" spc="145" dirty="0">
                <a:latin typeface="Verdana"/>
                <a:cs typeface="Verdana"/>
              </a:rPr>
              <a:t>É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areia!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3801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85" dirty="0">
                <a:latin typeface="Georgia"/>
                <a:cs typeface="Georgia"/>
              </a:rPr>
              <a:t>F</a:t>
            </a:r>
            <a:r>
              <a:rPr sz="5000" spc="-145" dirty="0">
                <a:latin typeface="Georgia"/>
                <a:cs typeface="Georgia"/>
              </a:rPr>
              <a:t>o</a:t>
            </a:r>
            <a:r>
              <a:rPr sz="5000" spc="-160" dirty="0">
                <a:latin typeface="Georgia"/>
                <a:cs typeface="Georgia"/>
              </a:rPr>
              <a:t>c</a:t>
            </a:r>
            <a:r>
              <a:rPr sz="5000" spc="-185" dirty="0">
                <a:latin typeface="Georgia"/>
                <a:cs typeface="Georgia"/>
              </a:rPr>
              <a:t>o</a:t>
            </a:r>
            <a:r>
              <a:rPr sz="5000" spc="45" dirty="0">
                <a:latin typeface="Georgia"/>
                <a:cs typeface="Georgia"/>
              </a:rPr>
              <a:t> </a:t>
            </a:r>
            <a:r>
              <a:rPr sz="5000" spc="-490" dirty="0">
                <a:latin typeface="Georgia"/>
                <a:cs typeface="Georgia"/>
              </a:rPr>
              <a:t>n</a:t>
            </a:r>
            <a:r>
              <a:rPr sz="5000" spc="-415" dirty="0">
                <a:latin typeface="Georgia"/>
                <a:cs typeface="Georgia"/>
              </a:rPr>
              <a:t>a</a:t>
            </a:r>
            <a:r>
              <a:rPr sz="5000" spc="40" dirty="0">
                <a:latin typeface="Georgia"/>
                <a:cs typeface="Georgia"/>
              </a:rPr>
              <a:t> </a:t>
            </a:r>
            <a:r>
              <a:rPr sz="5000" spc="-250" dirty="0">
                <a:latin typeface="Georgia"/>
                <a:cs typeface="Georgia"/>
              </a:rPr>
              <a:t>lí</a:t>
            </a:r>
            <a:r>
              <a:rPr sz="5000" spc="-505" dirty="0">
                <a:latin typeface="Georgia"/>
                <a:cs typeface="Georgia"/>
              </a:rPr>
              <a:t>n</a:t>
            </a:r>
            <a:r>
              <a:rPr sz="5000" spc="-305" dirty="0">
                <a:latin typeface="Georgia"/>
                <a:cs typeface="Georgia"/>
              </a:rPr>
              <a:t>g</a:t>
            </a:r>
            <a:r>
              <a:rPr sz="5000" spc="-440" dirty="0">
                <a:latin typeface="Georgia"/>
                <a:cs typeface="Georgia"/>
              </a:rPr>
              <a:t>u</a:t>
            </a:r>
            <a:r>
              <a:rPr sz="5000" spc="-484" dirty="0">
                <a:latin typeface="Georgia"/>
                <a:cs typeface="Georgia"/>
              </a:rPr>
              <a:t>a: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5259"/>
            <a:ext cx="48774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65384"/>
              <a:buFont typeface="Lucida Sans Unicode"/>
              <a:buChar char="■"/>
              <a:tabLst>
                <a:tab pos="354965" algn="l"/>
                <a:tab pos="355600" algn="l"/>
                <a:tab pos="1845945" algn="l"/>
                <a:tab pos="2325370" algn="l"/>
                <a:tab pos="3298825" algn="l"/>
                <a:tab pos="4404995" algn="l"/>
              </a:tabLst>
            </a:pPr>
            <a:r>
              <a:rPr sz="2600" b="1" dirty="0">
                <a:latin typeface="Arial"/>
                <a:cs typeface="Arial"/>
              </a:rPr>
              <a:t>L</a:t>
            </a:r>
            <a:r>
              <a:rPr sz="2600" b="1" spc="-5" dirty="0">
                <a:latin typeface="Arial"/>
                <a:cs typeface="Arial"/>
              </a:rPr>
              <a:t>í</a:t>
            </a:r>
            <a:r>
              <a:rPr sz="2600" b="1" spc="5" dirty="0">
                <a:latin typeface="Arial"/>
                <a:cs typeface="Arial"/>
              </a:rPr>
              <a:t>ng</a:t>
            </a:r>
            <a:r>
              <a:rPr sz="2600" b="1" dirty="0">
                <a:latin typeface="Arial"/>
                <a:cs typeface="Arial"/>
              </a:rPr>
              <a:t>ua:	</a:t>
            </a:r>
            <a:r>
              <a:rPr sz="2600" dirty="0">
                <a:latin typeface="Arial MT"/>
                <a:cs typeface="Arial MT"/>
              </a:rPr>
              <a:t>é	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a	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20" dirty="0">
                <a:latin typeface="Arial MT"/>
                <a:cs typeface="Arial MT"/>
              </a:rPr>
              <a:t>m</a:t>
            </a:r>
            <a:r>
              <a:rPr sz="2600" dirty="0">
                <a:latin typeface="Arial MT"/>
                <a:cs typeface="Arial MT"/>
              </a:rPr>
              <a:t>o	um  instrumento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comunicação).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4372" y="1445259"/>
            <a:ext cx="2915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  <a:tab pos="2146935" algn="l"/>
              </a:tabLst>
            </a:pPr>
            <a:r>
              <a:rPr sz="2600" dirty="0">
                <a:latin typeface="Arial MT"/>
                <a:cs typeface="Arial MT"/>
              </a:rPr>
              <a:t>c</a:t>
            </a:r>
            <a:r>
              <a:rPr sz="2600" spc="10" dirty="0">
                <a:latin typeface="Arial MT"/>
                <a:cs typeface="Arial MT"/>
              </a:rPr>
              <a:t>ó</a:t>
            </a:r>
            <a:r>
              <a:rPr sz="2600" dirty="0">
                <a:latin typeface="Arial MT"/>
                <a:cs typeface="Arial MT"/>
              </a:rPr>
              <a:t>d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go	</a:t>
            </a:r>
            <a:r>
              <a:rPr sz="2600" spc="-10" dirty="0">
                <a:latin typeface="Arial MT"/>
                <a:cs typeface="Arial MT"/>
              </a:rPr>
              <a:t>(</a:t>
            </a:r>
            <a:r>
              <a:rPr sz="2600" spc="10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m	</a:t>
            </a:r>
            <a:r>
              <a:rPr sz="2600" spc="20" dirty="0">
                <a:latin typeface="Arial MT"/>
                <a:cs typeface="Arial MT"/>
              </a:rPr>
              <a:t>m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40" y="2799079"/>
            <a:ext cx="8088630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65384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600" b="1" spc="-5" dirty="0">
                <a:latin typeface="Arial"/>
                <a:cs typeface="Arial"/>
              </a:rPr>
              <a:t>Sujeito: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é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predeterminado </a:t>
            </a:r>
            <a:r>
              <a:rPr sz="2600" spc="-5" dirty="0">
                <a:latin typeface="Arial MT"/>
                <a:cs typeface="Arial MT"/>
              </a:rPr>
              <a:t>pelo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sistema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(passivo).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9999"/>
              </a:buClr>
              <a:buFont typeface="Lucida Sans Unicode"/>
              <a:buChar char="■"/>
            </a:pPr>
            <a:endParaRPr sz="3800">
              <a:latin typeface="Arial MT"/>
              <a:cs typeface="Arial MT"/>
            </a:endParaRPr>
          </a:p>
          <a:p>
            <a:pPr marL="368300" marR="17780" indent="-342900">
              <a:lnSpc>
                <a:spcPct val="100000"/>
              </a:lnSpc>
              <a:buClr>
                <a:srgbClr val="009999"/>
              </a:buClr>
              <a:buSzPct val="65384"/>
              <a:buFont typeface="Lucida Sans Unicode"/>
              <a:buChar char="■"/>
              <a:tabLst>
                <a:tab pos="367665" algn="l"/>
                <a:tab pos="368300" algn="l"/>
                <a:tab pos="1495425" algn="l"/>
                <a:tab pos="1831339" algn="l"/>
                <a:tab pos="3105150" algn="l"/>
                <a:tab pos="3625215" algn="l"/>
                <a:tab pos="5433060" algn="l"/>
                <a:tab pos="5953125" algn="l"/>
                <a:tab pos="6567170" algn="l"/>
                <a:tab pos="7878445" algn="l"/>
              </a:tabLst>
            </a:pPr>
            <a:r>
              <a:rPr sz="2600" b="1" dirty="0">
                <a:latin typeface="Arial"/>
                <a:cs typeface="Arial"/>
              </a:rPr>
              <a:t>T</a:t>
            </a:r>
            <a:r>
              <a:rPr sz="2600" b="1" spc="10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x</a:t>
            </a:r>
            <a:r>
              <a:rPr sz="2600" b="1" spc="-10" dirty="0">
                <a:latin typeface="Arial"/>
                <a:cs typeface="Arial"/>
              </a:rPr>
              <a:t>t</a:t>
            </a:r>
            <a:r>
              <a:rPr sz="2600" b="1" spc="15" dirty="0">
                <a:latin typeface="Arial"/>
                <a:cs typeface="Arial"/>
              </a:rPr>
              <a:t>o</a:t>
            </a:r>
            <a:r>
              <a:rPr sz="2600" dirty="0">
                <a:latin typeface="Arial MT"/>
                <a:cs typeface="Arial MT"/>
              </a:rPr>
              <a:t>:	o	p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spc="10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du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da	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10" dirty="0">
                <a:latin typeface="Arial MT"/>
                <a:cs typeface="Arial MT"/>
              </a:rPr>
              <a:t>d</a:t>
            </a: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spc="-5" dirty="0">
                <a:latin typeface="Arial MT"/>
                <a:cs typeface="Arial MT"/>
              </a:rPr>
              <a:t>fic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ç</a:t>
            </a:r>
            <a:r>
              <a:rPr sz="2600" dirty="0">
                <a:latin typeface="Arial MT"/>
                <a:cs typeface="Arial MT"/>
              </a:rPr>
              <a:t>ão	de	um	e</a:t>
            </a:r>
            <a:r>
              <a:rPr sz="2600" spc="10" dirty="0">
                <a:latin typeface="Arial MT"/>
                <a:cs typeface="Arial MT"/>
              </a:rPr>
              <a:t>m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10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	a  ser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decodificado pelo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leitor/ouvinte.</a:t>
            </a:r>
            <a:endParaRPr sz="2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600" spc="-5" dirty="0">
                <a:latin typeface="Arial MT"/>
                <a:cs typeface="Arial MT"/>
              </a:rPr>
              <a:t>RECONHECER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PALAVRAS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ESTRUTURAS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DO</a:t>
            </a:r>
            <a:endParaRPr sz="2600">
              <a:latin typeface="Arial MT"/>
              <a:cs typeface="Arial MT"/>
            </a:endParaRPr>
          </a:p>
          <a:p>
            <a:pPr marL="349885" algn="ctr">
              <a:lnSpc>
                <a:spcPct val="100000"/>
              </a:lnSpc>
            </a:pPr>
            <a:r>
              <a:rPr sz="2600" spc="-5" dirty="0">
                <a:latin typeface="Arial MT"/>
                <a:cs typeface="Arial MT"/>
              </a:rPr>
              <a:t>TEXTO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336550"/>
            <a:ext cx="7849234" cy="13563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30480" algn="just">
              <a:lnSpc>
                <a:spcPts val="2050"/>
              </a:lnSpc>
              <a:spcBef>
                <a:spcPts val="360"/>
              </a:spcBef>
            </a:pP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Aí quem sorriu foi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o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fiscal. Achou que não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era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areia nenhuma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e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mandou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a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velhinha saltar da lambreta para examinar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o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saco.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A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velhinha saltou,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o 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fiscal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esvaziou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o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saco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e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dentro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só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tinha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areia.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000000"/>
                </a:solidFill>
                <a:latin typeface="Arial MT"/>
                <a:cs typeface="Arial MT"/>
              </a:rPr>
              <a:t>Muito</a:t>
            </a:r>
            <a:r>
              <a:rPr sz="1900" spc="50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encabulado,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ordenou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à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velhinha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fosse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em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frente.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b="1" spc="-5" dirty="0">
                <a:solidFill>
                  <a:srgbClr val="FF3300"/>
                </a:solidFill>
                <a:latin typeface="Arial"/>
                <a:cs typeface="Arial"/>
              </a:rPr>
              <a:t>Ela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montou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na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lambreta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e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foi 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embora,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 com</a:t>
            </a:r>
            <a:r>
              <a:rPr sz="19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o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saco</a:t>
            </a:r>
            <a:r>
              <a:rPr sz="19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19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areia</a:t>
            </a:r>
            <a:r>
              <a:rPr sz="19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00"/>
                </a:solidFill>
                <a:latin typeface="Arial MT"/>
                <a:cs typeface="Arial MT"/>
              </a:rPr>
              <a:t>atrás.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990090"/>
            <a:ext cx="7851775" cy="37033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180340" algn="just">
              <a:lnSpc>
                <a:spcPts val="2050"/>
              </a:lnSpc>
              <a:spcBef>
                <a:spcPts val="360"/>
              </a:spcBef>
            </a:pPr>
            <a:r>
              <a:rPr sz="1900" b="1" spc="5" dirty="0">
                <a:solidFill>
                  <a:srgbClr val="FF3300"/>
                </a:solidFill>
                <a:latin typeface="Arial"/>
                <a:cs typeface="Arial"/>
              </a:rPr>
              <a:t>Mas </a:t>
            </a:r>
            <a:r>
              <a:rPr sz="1900" dirty="0">
                <a:latin typeface="Arial MT"/>
                <a:cs typeface="Arial MT"/>
              </a:rPr>
              <a:t>o </a:t>
            </a:r>
            <a:r>
              <a:rPr sz="1900" spc="-5" dirty="0">
                <a:latin typeface="Arial MT"/>
                <a:cs typeface="Arial MT"/>
              </a:rPr>
              <a:t>fiscal ficou desconfiado ainda [...] No dia seguinte, 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quando </a:t>
            </a:r>
            <a:r>
              <a:rPr sz="1900" spc="-5" dirty="0">
                <a:latin typeface="Arial MT"/>
                <a:cs typeface="Arial MT"/>
              </a:rPr>
              <a:t>ela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passou na lambreta com </a:t>
            </a:r>
            <a:r>
              <a:rPr sz="1900" dirty="0">
                <a:latin typeface="Arial MT"/>
                <a:cs typeface="Arial MT"/>
              </a:rPr>
              <a:t>o </a:t>
            </a:r>
            <a:r>
              <a:rPr sz="1900" spc="-5" dirty="0">
                <a:latin typeface="Arial MT"/>
                <a:cs typeface="Arial MT"/>
              </a:rPr>
              <a:t>saco atrás, </a:t>
            </a:r>
            <a:r>
              <a:rPr sz="1900" dirty="0">
                <a:latin typeface="Arial MT"/>
                <a:cs typeface="Arial MT"/>
              </a:rPr>
              <a:t>o </a:t>
            </a:r>
            <a:r>
              <a:rPr sz="1900" spc="-5" dirty="0">
                <a:latin typeface="Arial MT"/>
                <a:cs typeface="Arial MT"/>
              </a:rPr>
              <a:t>fiscal mandou parar outra vez.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Perguntou</a:t>
            </a:r>
            <a:r>
              <a:rPr sz="1900" dirty="0">
                <a:latin typeface="Arial MT"/>
                <a:cs typeface="Arial MT"/>
              </a:rPr>
              <a:t> o que é que </a:t>
            </a:r>
            <a:r>
              <a:rPr sz="1900" spc="-5" dirty="0">
                <a:latin typeface="Arial MT"/>
                <a:cs typeface="Arial MT"/>
              </a:rPr>
              <a:t>ela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levava</a:t>
            </a:r>
            <a:r>
              <a:rPr sz="1900" dirty="0">
                <a:latin typeface="Arial MT"/>
                <a:cs typeface="Arial MT"/>
              </a:rPr>
              <a:t> no </a:t>
            </a:r>
            <a:r>
              <a:rPr sz="1900" spc="-5" dirty="0">
                <a:latin typeface="Arial MT"/>
                <a:cs typeface="Arial MT"/>
              </a:rPr>
              <a:t>saco</a:t>
            </a:r>
            <a:r>
              <a:rPr sz="1900" dirty="0">
                <a:latin typeface="Arial MT"/>
                <a:cs typeface="Arial MT"/>
              </a:rPr>
              <a:t> e </a:t>
            </a:r>
            <a:r>
              <a:rPr sz="1900" spc="-5" dirty="0">
                <a:latin typeface="Arial MT"/>
                <a:cs typeface="Arial MT"/>
              </a:rPr>
              <a:t>ela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respondeu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que</a:t>
            </a:r>
            <a:r>
              <a:rPr sz="1900" spc="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era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areia, uai! </a:t>
            </a:r>
            <a:r>
              <a:rPr sz="1900" dirty="0">
                <a:latin typeface="Arial MT"/>
                <a:cs typeface="Arial MT"/>
              </a:rPr>
              <a:t>O </a:t>
            </a:r>
            <a:r>
              <a:rPr sz="1900" spc="-5" dirty="0">
                <a:latin typeface="Arial MT"/>
                <a:cs typeface="Arial MT"/>
              </a:rPr>
              <a:t>fiscal examinou </a:t>
            </a:r>
            <a:r>
              <a:rPr sz="1900" dirty="0">
                <a:latin typeface="Arial MT"/>
                <a:cs typeface="Arial MT"/>
              </a:rPr>
              <a:t>e </a:t>
            </a:r>
            <a:r>
              <a:rPr sz="1900" spc="-5" dirty="0">
                <a:latin typeface="Arial MT"/>
                <a:cs typeface="Arial MT"/>
              </a:rPr>
              <a:t>era </a:t>
            </a:r>
            <a:r>
              <a:rPr sz="1900" dirty="0">
                <a:latin typeface="Arial MT"/>
                <a:cs typeface="Arial MT"/>
              </a:rPr>
              <a:t>mesmo. </a:t>
            </a:r>
            <a:r>
              <a:rPr sz="1900" spc="-5" dirty="0">
                <a:latin typeface="Arial MT"/>
                <a:cs typeface="Arial MT"/>
              </a:rPr>
              <a:t>Durante </a:t>
            </a:r>
            <a:r>
              <a:rPr sz="1900" dirty="0">
                <a:latin typeface="Arial MT"/>
                <a:cs typeface="Arial MT"/>
              </a:rPr>
              <a:t>um </a:t>
            </a:r>
            <a:r>
              <a:rPr sz="1900" spc="5" dirty="0">
                <a:latin typeface="Arial MT"/>
                <a:cs typeface="Arial MT"/>
              </a:rPr>
              <a:t>mês </a:t>
            </a:r>
            <a:r>
              <a:rPr sz="1900" spc="-5" dirty="0">
                <a:latin typeface="Arial MT"/>
                <a:cs typeface="Arial MT"/>
              </a:rPr>
              <a:t>seguido </a:t>
            </a:r>
            <a:r>
              <a:rPr sz="1900" dirty="0">
                <a:latin typeface="Arial MT"/>
                <a:cs typeface="Arial MT"/>
              </a:rPr>
              <a:t>o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fiscal interceptou </a:t>
            </a:r>
            <a:r>
              <a:rPr sz="1900" dirty="0">
                <a:latin typeface="Arial MT"/>
                <a:cs typeface="Arial MT"/>
              </a:rPr>
              <a:t>a </a:t>
            </a:r>
            <a:r>
              <a:rPr sz="1900" spc="-5" dirty="0">
                <a:latin typeface="Arial MT"/>
                <a:cs typeface="Arial MT"/>
              </a:rPr>
              <a:t>velhinha e, todas </a:t>
            </a:r>
            <a:r>
              <a:rPr sz="1900" dirty="0">
                <a:latin typeface="Arial MT"/>
                <a:cs typeface="Arial MT"/>
              </a:rPr>
              <a:t>as </a:t>
            </a:r>
            <a:r>
              <a:rPr sz="1900" spc="-5" dirty="0">
                <a:latin typeface="Arial MT"/>
                <a:cs typeface="Arial MT"/>
              </a:rPr>
              <a:t>vezes, </a:t>
            </a:r>
            <a:r>
              <a:rPr sz="1900" dirty="0">
                <a:latin typeface="Arial MT"/>
                <a:cs typeface="Arial MT"/>
              </a:rPr>
              <a:t>o que </a:t>
            </a:r>
            <a:r>
              <a:rPr sz="1900" spc="-5" dirty="0">
                <a:latin typeface="Arial MT"/>
                <a:cs typeface="Arial MT"/>
              </a:rPr>
              <a:t>ela levava no saco </a:t>
            </a:r>
            <a:r>
              <a:rPr sz="1900" dirty="0">
                <a:latin typeface="Arial MT"/>
                <a:cs typeface="Arial MT"/>
              </a:rPr>
              <a:t> era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areia.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[...</a:t>
            </a:r>
            <a:r>
              <a:rPr sz="1900" dirty="0">
                <a:latin typeface="Arial MT"/>
                <a:cs typeface="Arial MT"/>
              </a:rPr>
              <a:t> ]</a:t>
            </a:r>
            <a:endParaRPr sz="1900">
              <a:latin typeface="Arial MT"/>
              <a:cs typeface="Arial MT"/>
            </a:endParaRPr>
          </a:p>
          <a:p>
            <a:pPr marL="200025" marR="607060" algn="just">
              <a:lnSpc>
                <a:spcPct val="79900"/>
              </a:lnSpc>
              <a:spcBef>
                <a:spcPts val="1285"/>
              </a:spcBef>
              <a:buChar char="-"/>
              <a:tabLst>
                <a:tab pos="351790" algn="l"/>
              </a:tabLst>
            </a:pP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Eu prometo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à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senhora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que deixo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senhora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passar.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Não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dou parte,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 não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apreendo, não conto nada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ninguém,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mas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senhora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vai me </a:t>
            </a:r>
            <a:r>
              <a:rPr sz="1800" spc="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dizer: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qual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é o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contrabando que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senhora está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passando por aqui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 todos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os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dias?</a:t>
            </a:r>
            <a:endParaRPr sz="1800">
              <a:latin typeface="Arial MT"/>
              <a:cs typeface="Arial MT"/>
            </a:endParaRPr>
          </a:p>
          <a:p>
            <a:pPr marL="596265" lvl="1" indent="-139700">
              <a:lnSpc>
                <a:spcPct val="100000"/>
              </a:lnSpc>
              <a:spcBef>
                <a:spcPts val="860"/>
              </a:spcBef>
              <a:buChar char="-"/>
              <a:tabLst>
                <a:tab pos="596900" algn="l"/>
              </a:tabLst>
            </a:pP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senhor promete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que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não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"espáia"?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quis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saber</a:t>
            </a:r>
            <a:r>
              <a:rPr sz="1800" spc="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velhinha.</a:t>
            </a:r>
            <a:endParaRPr sz="1800">
              <a:latin typeface="Arial MT"/>
              <a:cs typeface="Arial MT"/>
            </a:endParaRPr>
          </a:p>
          <a:p>
            <a:pPr marL="596265" lvl="1" indent="-139700">
              <a:lnSpc>
                <a:spcPct val="100000"/>
              </a:lnSpc>
              <a:spcBef>
                <a:spcPts val="430"/>
              </a:spcBef>
              <a:buChar char="-"/>
              <a:tabLst>
                <a:tab pos="596900" algn="l"/>
              </a:tabLst>
            </a:pP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Juro</a:t>
            </a:r>
            <a:r>
              <a:rPr sz="1800" spc="-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Arial MT"/>
                <a:cs typeface="Arial MT"/>
              </a:rPr>
              <a:t>respondeu</a:t>
            </a:r>
            <a:r>
              <a:rPr sz="1800" spc="-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o</a:t>
            </a:r>
            <a:r>
              <a:rPr sz="1800" spc="-1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fiscal.</a:t>
            </a:r>
            <a:endParaRPr sz="1800">
              <a:latin typeface="Arial MT"/>
              <a:cs typeface="Arial MT"/>
            </a:endParaRPr>
          </a:p>
          <a:p>
            <a:pPr marL="596265" lvl="1" indent="-139700">
              <a:lnSpc>
                <a:spcPct val="100000"/>
              </a:lnSpc>
              <a:spcBef>
                <a:spcPts val="439"/>
              </a:spcBef>
              <a:buChar char="-"/>
              <a:tabLst>
                <a:tab pos="596900" algn="l"/>
              </a:tabLst>
            </a:pPr>
            <a:r>
              <a:rPr sz="1800" dirty="0">
                <a:solidFill>
                  <a:srgbClr val="FF3300"/>
                </a:solidFill>
                <a:latin typeface="Arial MT"/>
                <a:cs typeface="Arial MT"/>
              </a:rPr>
              <a:t>É</a:t>
            </a:r>
            <a:r>
              <a:rPr sz="1800" spc="-3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3300"/>
                </a:solidFill>
                <a:latin typeface="Arial MT"/>
                <a:cs typeface="Arial MT"/>
              </a:rPr>
              <a:t>lambreta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7615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3680" algn="l"/>
                <a:tab pos="6325235" algn="l"/>
              </a:tabLst>
            </a:pPr>
            <a:r>
              <a:rPr sz="4200" spc="-145" dirty="0">
                <a:latin typeface="Georgia"/>
                <a:cs typeface="Georgia"/>
              </a:rPr>
              <a:t>Foco</a:t>
            </a:r>
            <a:r>
              <a:rPr sz="4200" spc="45" dirty="0">
                <a:latin typeface="Georgia"/>
                <a:cs typeface="Georgia"/>
              </a:rPr>
              <a:t> </a:t>
            </a:r>
            <a:r>
              <a:rPr sz="4200" spc="-375" dirty="0">
                <a:latin typeface="Georgia"/>
                <a:cs typeface="Georgia"/>
              </a:rPr>
              <a:t>na</a:t>
            </a:r>
            <a:r>
              <a:rPr sz="4200" spc="45" dirty="0">
                <a:latin typeface="Georgia"/>
                <a:cs typeface="Georgia"/>
              </a:rPr>
              <a:t> </a:t>
            </a:r>
            <a:r>
              <a:rPr sz="4200" spc="-285" dirty="0">
                <a:latin typeface="Georgia"/>
                <a:cs typeface="Georgia"/>
              </a:rPr>
              <a:t>interação</a:t>
            </a:r>
            <a:r>
              <a:rPr sz="4200" spc="90" dirty="0">
                <a:latin typeface="Georgia"/>
                <a:cs typeface="Georgia"/>
              </a:rPr>
              <a:t> </a:t>
            </a:r>
            <a:r>
              <a:rPr sz="4200" i="1" spc="-365" dirty="0">
                <a:latin typeface="Times New Roman"/>
                <a:cs typeface="Times New Roman"/>
              </a:rPr>
              <a:t>autor</a:t>
            </a:r>
            <a:r>
              <a:rPr sz="4200" i="1" spc="10" dirty="0">
                <a:latin typeface="Times New Roman"/>
                <a:cs typeface="Times New Roman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–	</a:t>
            </a:r>
            <a:r>
              <a:rPr sz="4200" i="1" spc="-254" dirty="0">
                <a:latin typeface="Times New Roman"/>
                <a:cs typeface="Times New Roman"/>
              </a:rPr>
              <a:t>texto	</a:t>
            </a:r>
            <a:r>
              <a:rPr sz="4200" i="1" dirty="0">
                <a:latin typeface="Times New Roman"/>
                <a:cs typeface="Times New Roman"/>
              </a:rPr>
              <a:t>–</a:t>
            </a:r>
            <a:r>
              <a:rPr sz="4200" i="1" spc="-80" dirty="0">
                <a:latin typeface="Times New Roman"/>
                <a:cs typeface="Times New Roman"/>
              </a:rPr>
              <a:t> </a:t>
            </a:r>
            <a:r>
              <a:rPr sz="4200" i="1" spc="-370" dirty="0">
                <a:latin typeface="Times New Roman"/>
                <a:cs typeface="Times New Roman"/>
              </a:rPr>
              <a:t>leitor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140" y="1300479"/>
            <a:ext cx="8170545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65000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3000" b="1" spc="-5" dirty="0">
                <a:latin typeface="Arial"/>
                <a:cs typeface="Arial"/>
              </a:rPr>
              <a:t>Língua: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é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vista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interacional,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dialógica.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9999"/>
              </a:buClr>
              <a:buFont typeface="Lucida Sans Unicode"/>
              <a:buChar char="■"/>
            </a:pPr>
            <a:endParaRPr sz="4400">
              <a:latin typeface="Arial MT"/>
              <a:cs typeface="Arial MT"/>
            </a:endParaRPr>
          </a:p>
          <a:p>
            <a:pPr marL="406400" marR="55880" indent="-342900">
              <a:lnSpc>
                <a:spcPct val="100000"/>
              </a:lnSpc>
              <a:buClr>
                <a:srgbClr val="009999"/>
              </a:buClr>
              <a:buSzPct val="65000"/>
              <a:buFont typeface="Lucida Sans Unicode"/>
              <a:buChar char="■"/>
              <a:tabLst>
                <a:tab pos="405765" algn="l"/>
                <a:tab pos="406400" algn="l"/>
                <a:tab pos="2171065" algn="l"/>
                <a:tab pos="6836409" algn="l"/>
              </a:tabLst>
            </a:pPr>
            <a:r>
              <a:rPr sz="3000" b="1" spc="-5" dirty="0">
                <a:latin typeface="Arial"/>
                <a:cs typeface="Arial"/>
              </a:rPr>
              <a:t>S</a:t>
            </a:r>
            <a:r>
              <a:rPr sz="3000" b="1" dirty="0">
                <a:latin typeface="Arial"/>
                <a:cs typeface="Arial"/>
              </a:rPr>
              <a:t>u</a:t>
            </a:r>
            <a:r>
              <a:rPr sz="3000" b="1" spc="-5" dirty="0">
                <a:latin typeface="Arial"/>
                <a:cs typeface="Arial"/>
              </a:rPr>
              <a:t>j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5" dirty="0">
                <a:latin typeface="Arial"/>
                <a:cs typeface="Arial"/>
              </a:rPr>
              <a:t>itos</a:t>
            </a:r>
            <a:r>
              <a:rPr sz="3000" b="1" dirty="0">
                <a:latin typeface="Arial"/>
                <a:cs typeface="Arial"/>
              </a:rPr>
              <a:t>:	</a:t>
            </a:r>
            <a:r>
              <a:rPr sz="3000" dirty="0">
                <a:latin typeface="Arial MT"/>
                <a:cs typeface="Arial MT"/>
              </a:rPr>
              <a:t>co</a:t>
            </a:r>
            <a:r>
              <a:rPr sz="3000" spc="5" dirty="0">
                <a:latin typeface="Arial MT"/>
                <a:cs typeface="Arial MT"/>
              </a:rPr>
              <a:t>m</a:t>
            </a:r>
            <a:r>
              <a:rPr sz="3000" dirty="0">
                <a:latin typeface="Arial MT"/>
                <a:cs typeface="Arial MT"/>
              </a:rPr>
              <a:t>o</a:t>
            </a:r>
            <a:r>
              <a:rPr sz="3000" spc="40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ato</a:t>
            </a:r>
            <a:r>
              <a:rPr sz="3000" spc="-10" dirty="0">
                <a:latin typeface="Arial MT"/>
                <a:cs typeface="Arial MT"/>
              </a:rPr>
              <a:t>r</a:t>
            </a:r>
            <a:r>
              <a:rPr sz="3000" spc="-5" dirty="0">
                <a:latin typeface="Arial MT"/>
                <a:cs typeface="Arial MT"/>
              </a:rPr>
              <a:t>es</a:t>
            </a:r>
            <a:r>
              <a:rPr sz="3000" dirty="0">
                <a:latin typeface="Arial MT"/>
                <a:cs typeface="Arial MT"/>
              </a:rPr>
              <a:t>/</a:t>
            </a:r>
            <a:r>
              <a:rPr sz="3000" spc="40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constr</a:t>
            </a:r>
            <a:r>
              <a:rPr sz="3000" spc="-10" dirty="0">
                <a:latin typeface="Arial MT"/>
                <a:cs typeface="Arial MT"/>
              </a:rPr>
              <a:t>u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r</a:t>
            </a:r>
            <a:r>
              <a:rPr sz="3000" spc="-5" dirty="0">
                <a:latin typeface="Arial MT"/>
                <a:cs typeface="Arial MT"/>
              </a:rPr>
              <a:t>e</a:t>
            </a:r>
            <a:r>
              <a:rPr sz="3000" dirty="0">
                <a:latin typeface="Arial MT"/>
                <a:cs typeface="Arial MT"/>
              </a:rPr>
              <a:t>s	s</a:t>
            </a:r>
            <a:r>
              <a:rPr sz="3000" spc="-10" dirty="0">
                <a:latin typeface="Arial MT"/>
                <a:cs typeface="Arial MT"/>
              </a:rPr>
              <a:t>o</a:t>
            </a:r>
            <a:r>
              <a:rPr sz="3000" spc="5" dirty="0">
                <a:latin typeface="Arial MT"/>
                <a:cs typeface="Arial MT"/>
              </a:rPr>
              <a:t>c</a:t>
            </a:r>
            <a:r>
              <a:rPr sz="3000" spc="-5" dirty="0">
                <a:latin typeface="Arial MT"/>
                <a:cs typeface="Arial MT"/>
              </a:rPr>
              <a:t>i</a:t>
            </a:r>
            <a:r>
              <a:rPr sz="3000" spc="-10" dirty="0">
                <a:latin typeface="Arial MT"/>
                <a:cs typeface="Arial MT"/>
              </a:rPr>
              <a:t>a</a:t>
            </a:r>
            <a:r>
              <a:rPr sz="3000" spc="10" dirty="0">
                <a:latin typeface="Arial MT"/>
                <a:cs typeface="Arial MT"/>
              </a:rPr>
              <a:t>i</a:t>
            </a:r>
            <a:r>
              <a:rPr sz="3000" dirty="0">
                <a:latin typeface="Arial MT"/>
                <a:cs typeface="Arial MT"/>
              </a:rPr>
              <a:t>s,  </a:t>
            </a:r>
            <a:r>
              <a:rPr sz="3000" spc="-5" dirty="0">
                <a:latin typeface="Arial MT"/>
                <a:cs typeface="Arial MT"/>
              </a:rPr>
              <a:t>sujeito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ativos.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9999"/>
              </a:buClr>
              <a:buFont typeface="Lucida Sans Unicode"/>
              <a:buChar char="■"/>
            </a:pPr>
            <a:endParaRPr sz="4400">
              <a:latin typeface="Arial MT"/>
              <a:cs typeface="Arial MT"/>
            </a:endParaRPr>
          </a:p>
          <a:p>
            <a:pPr marL="406400" marR="60325" indent="-342900">
              <a:lnSpc>
                <a:spcPct val="100000"/>
              </a:lnSpc>
              <a:buClr>
                <a:srgbClr val="009999"/>
              </a:buClr>
              <a:buSzPct val="65000"/>
              <a:buFont typeface="Lucida Sans Unicode"/>
              <a:buChar char="■"/>
              <a:tabLst>
                <a:tab pos="405765" algn="l"/>
                <a:tab pos="406400" algn="l"/>
                <a:tab pos="1927225" algn="l"/>
                <a:tab pos="2519680" algn="l"/>
                <a:tab pos="3112135" algn="l"/>
                <a:tab pos="4338320" algn="l"/>
                <a:tab pos="5142230" algn="l"/>
                <a:tab pos="7085965" algn="l"/>
                <a:tab pos="7678420" algn="l"/>
              </a:tabLst>
            </a:pPr>
            <a:r>
              <a:rPr sz="3000" b="1" spc="-15" dirty="0">
                <a:latin typeface="Arial"/>
                <a:cs typeface="Arial"/>
              </a:rPr>
              <a:t>T</a:t>
            </a:r>
            <a:r>
              <a:rPr sz="3000" b="1" spc="-5" dirty="0">
                <a:latin typeface="Arial"/>
                <a:cs typeface="Arial"/>
              </a:rPr>
              <a:t>exto</a:t>
            </a:r>
            <a:r>
              <a:rPr sz="3000" b="1" dirty="0">
                <a:latin typeface="Arial"/>
                <a:cs typeface="Arial"/>
              </a:rPr>
              <a:t>:	</a:t>
            </a:r>
            <a:r>
              <a:rPr sz="3000" dirty="0">
                <a:latin typeface="Arial MT"/>
                <a:cs typeface="Arial MT"/>
              </a:rPr>
              <a:t>é	o	</a:t>
            </a:r>
            <a:r>
              <a:rPr sz="3000" spc="-5" dirty="0">
                <a:latin typeface="Arial MT"/>
                <a:cs typeface="Arial MT"/>
              </a:rPr>
              <a:t>luga</a:t>
            </a:r>
            <a:r>
              <a:rPr sz="3000" dirty="0">
                <a:latin typeface="Arial MT"/>
                <a:cs typeface="Arial MT"/>
              </a:rPr>
              <a:t>r	</a:t>
            </a:r>
            <a:r>
              <a:rPr sz="3000" spc="-5" dirty="0">
                <a:latin typeface="Arial MT"/>
                <a:cs typeface="Arial MT"/>
              </a:rPr>
              <a:t>d</a:t>
            </a:r>
            <a:r>
              <a:rPr sz="3000" dirty="0">
                <a:latin typeface="Arial MT"/>
                <a:cs typeface="Arial MT"/>
              </a:rPr>
              <a:t>a	</a:t>
            </a:r>
            <a:r>
              <a:rPr sz="3000" spc="-5" dirty="0">
                <a:latin typeface="Arial MT"/>
                <a:cs typeface="Arial MT"/>
              </a:rPr>
              <a:t>i</a:t>
            </a:r>
            <a:r>
              <a:rPr sz="3000" spc="-10" dirty="0">
                <a:latin typeface="Arial MT"/>
                <a:cs typeface="Arial MT"/>
              </a:rPr>
              <a:t>n</a:t>
            </a:r>
            <a:r>
              <a:rPr sz="3000" spc="-5" dirty="0">
                <a:latin typeface="Arial MT"/>
                <a:cs typeface="Arial MT"/>
              </a:rPr>
              <a:t>teraç</a:t>
            </a:r>
            <a:r>
              <a:rPr sz="3000" spc="-15" dirty="0">
                <a:latin typeface="Arial MT"/>
                <a:cs typeface="Arial MT"/>
              </a:rPr>
              <a:t>ã</a:t>
            </a:r>
            <a:r>
              <a:rPr sz="3000" dirty="0">
                <a:latin typeface="Arial MT"/>
                <a:cs typeface="Arial MT"/>
              </a:rPr>
              <a:t>o	e	</a:t>
            </a:r>
            <a:r>
              <a:rPr sz="3000" spc="-5" dirty="0">
                <a:latin typeface="Arial MT"/>
                <a:cs typeface="Arial MT"/>
              </a:rPr>
              <a:t>da  constituição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dos interlocutores.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Arial MT"/>
              <a:cs typeface="Arial MT"/>
            </a:endParaRPr>
          </a:p>
          <a:p>
            <a:pPr marL="295275">
              <a:lnSpc>
                <a:spcPct val="100000"/>
              </a:lnSpc>
            </a:pPr>
            <a:r>
              <a:rPr sz="3000" i="1" spc="-5" dirty="0">
                <a:latin typeface="Arial"/>
                <a:cs typeface="Arial"/>
              </a:rPr>
              <a:t>INTERAÇÃO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E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PRODUÇÃO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spc="5" dirty="0">
                <a:latin typeface="Arial"/>
                <a:cs typeface="Arial"/>
              </a:rPr>
              <a:t>DE</a:t>
            </a:r>
            <a:r>
              <a:rPr sz="3000" i="1" spc="-1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SENTIDOS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00529"/>
            <a:ext cx="8229600" cy="3157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" y="1267460"/>
            <a:ext cx="856996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36930"/>
            <a:ext cx="8467090" cy="5544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</Words>
  <Application>Microsoft Office PowerPoint</Application>
  <PresentationFormat>Apresentação na tela 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Arial MT</vt:lpstr>
      <vt:lpstr>Calibri</vt:lpstr>
      <vt:lpstr>Georgia</vt:lpstr>
      <vt:lpstr>Lucida Sans Unicode</vt:lpstr>
      <vt:lpstr>Times New Roman</vt:lpstr>
      <vt:lpstr>Trebuchet MS</vt:lpstr>
      <vt:lpstr>Verdana</vt:lpstr>
      <vt:lpstr>Office Theme</vt:lpstr>
      <vt:lpstr>Apresentação do PowerPoint</vt:lpstr>
      <vt:lpstr>Foco no autor</vt:lpstr>
      <vt:lpstr>A velha contrabandista</vt:lpstr>
      <vt:lpstr>Foco na língua:</vt:lpstr>
      <vt:lpstr>Aí quem sorriu foi o fiscal. Achou que não era areia nenhuma e mandou  a velhinha saltar da lambreta para examinar o saco. A velhinha saltou, o  fiscal esvaziou o saco e dentro só tinha areia. Muito encabulado,  ordenou à velhinha fosse em frente. Ela montou na lambreta e foi  embora, com o saco de areia atrás.</vt:lpstr>
      <vt:lpstr>Foco na interação autor – texto – leitor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Estratégias de leitura</vt:lpstr>
      <vt:lpstr>Estratégias de leitura</vt:lpstr>
      <vt:lpstr>Apresentação do PowerPoint</vt:lpstr>
      <vt:lpstr>Apresentação do PowerPoint</vt:lpstr>
      <vt:lpstr>Verificação: Ao processar o texto, confirmar ou  rejeitar as hipóteses levantadas.</vt:lpstr>
      <vt:lpstr>Objetivos de leitura</vt:lpstr>
      <vt:lpstr>Objetivos</vt:lpstr>
      <vt:lpstr>Ativação do conhecimento</vt:lpstr>
      <vt:lpstr>Pluralidade dos sentidos (pluralidade  de leituras)</vt:lpstr>
      <vt:lpstr>Pluralidade dos sentidos (pluralidade  de leituras)</vt:lpstr>
      <vt:lpstr>Em se tratando do mesmo leitor...</vt:lpstr>
      <vt:lpstr>Fatores de compreensao da leitura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Maria Eugenia Diniz Figueiredo Cireno</cp:lastModifiedBy>
  <cp:revision>1</cp:revision>
  <dcterms:created xsi:type="dcterms:W3CDTF">2023-03-17T21:35:52Z</dcterms:created>
  <dcterms:modified xsi:type="dcterms:W3CDTF">2023-03-17T21:36:45Z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2023-03-17T00:00:00Z</vt:filetime>
  </property>
</Properties>
</file>