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12192000"/>
  <p:notesSz cx="6858000" cy="9144000"/>
  <p:embeddedFontLst>
    <p:embeddedFont>
      <p:font typeface="Libre Franklin Medium"/>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7" roundtripDataSignature="AMtx7mitlYI4L+/HBl21O9lvH0z7dliuS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1ED0494-A516-4394-BB08-027868C1393C}">
  <a:tblStyle styleId="{B1ED0494-A516-4394-BB08-027868C1393C}"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LibreFranklinMedium-bold.fntdata"/><Relationship Id="rId23" Type="http://schemas.openxmlformats.org/officeDocument/2006/relationships/font" Target="fonts/LibreFranklinMedium-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ibreFranklinMedium-boldItalic.fntdata"/><Relationship Id="rId25" Type="http://schemas.openxmlformats.org/officeDocument/2006/relationships/font" Target="fonts/LibreFranklinMedium-italic.fntdata"/><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type="title">
  <p:cSld name="TITLE">
    <p:spTree>
      <p:nvGrpSpPr>
        <p:cNvPr id="11" name="Shape 11"/>
        <p:cNvGrpSpPr/>
        <p:nvPr/>
      </p:nvGrpSpPr>
      <p:grpSpPr>
        <a:xfrm>
          <a:off x="0" y="0"/>
          <a:ext cx="0" cy="0"/>
          <a:chOff x="0" y="0"/>
          <a:chExt cx="0" cy="0"/>
        </a:xfrm>
      </p:grpSpPr>
      <p:sp>
        <p:nvSpPr>
          <p:cNvPr id="12" name="Google Shape;12;p2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type="objTx">
  <p:cSld name="OBJECT_WITH_CAPTION_TEXT">
    <p:spTree>
      <p:nvGrpSpPr>
        <p:cNvPr id="64" name="Shape 64"/>
        <p:cNvGrpSpPr/>
        <p:nvPr/>
      </p:nvGrpSpPr>
      <p:grpSpPr>
        <a:xfrm>
          <a:off x="0" y="0"/>
          <a:ext cx="0" cy="0"/>
          <a:chOff x="0" y="0"/>
          <a:chExt cx="0" cy="0"/>
        </a:xfrm>
      </p:grpSpPr>
      <p:sp>
        <p:nvSpPr>
          <p:cNvPr id="65" name="Google Shape;65;p2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2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7" name="Google Shape;67;p2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8" name="Google Shape;68;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type="picTx">
  <p:cSld name="PICTURE_WITH_CAPTION_TEXT">
    <p:spTree>
      <p:nvGrpSpPr>
        <p:cNvPr id="71" name="Shape 71"/>
        <p:cNvGrpSpPr/>
        <p:nvPr/>
      </p:nvGrpSpPr>
      <p:grpSpPr>
        <a:xfrm>
          <a:off x="0" y="0"/>
          <a:ext cx="0" cy="0"/>
          <a:chOff x="0" y="0"/>
          <a:chExt cx="0" cy="0"/>
        </a:xfrm>
      </p:grpSpPr>
      <p:sp>
        <p:nvSpPr>
          <p:cNvPr id="72" name="Google Shape;72;p3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30"/>
          <p:cNvSpPr/>
          <p:nvPr>
            <p:ph idx="2" type="pic"/>
          </p:nvPr>
        </p:nvSpPr>
        <p:spPr>
          <a:xfrm>
            <a:off x="5183188" y="987425"/>
            <a:ext cx="6172200" cy="4873625"/>
          </a:xfrm>
          <a:prstGeom prst="rect">
            <a:avLst/>
          </a:prstGeom>
          <a:noFill/>
          <a:ln>
            <a:noFill/>
          </a:ln>
        </p:spPr>
      </p:sp>
      <p:sp>
        <p:nvSpPr>
          <p:cNvPr id="74" name="Google Shape;74;p3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5" name="Google Shape;75;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78" name="Shape 78"/>
        <p:cNvGrpSpPr/>
        <p:nvPr/>
      </p:nvGrpSpPr>
      <p:grpSpPr>
        <a:xfrm>
          <a:off x="0" y="0"/>
          <a:ext cx="0" cy="0"/>
          <a:chOff x="0" y="0"/>
          <a:chExt cx="0" cy="0"/>
        </a:xfrm>
      </p:grpSpPr>
      <p:sp>
        <p:nvSpPr>
          <p:cNvPr id="79" name="Google Shape;79;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o e Título Vertical" type="vertTitleAndTx">
  <p:cSld name="VERTICAL_TITLE_AND_VERTICAL_TEXT">
    <p:spTree>
      <p:nvGrpSpPr>
        <p:cNvPr id="84" name="Shape 84"/>
        <p:cNvGrpSpPr/>
        <p:nvPr/>
      </p:nvGrpSpPr>
      <p:grpSpPr>
        <a:xfrm>
          <a:off x="0" y="0"/>
          <a:ext cx="0" cy="0"/>
          <a:chOff x="0" y="0"/>
          <a:chExt cx="0" cy="0"/>
        </a:xfrm>
      </p:grpSpPr>
      <p:sp>
        <p:nvSpPr>
          <p:cNvPr id="85" name="Google Shape;85;p3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3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obj">
  <p:cSld name="OBJECT">
    <p:bg>
      <p:bgPr>
        <a:solidFill>
          <a:schemeClr val="lt1"/>
        </a:solidFill>
      </p:bgPr>
    </p:bg>
    <p:spTree>
      <p:nvGrpSpPr>
        <p:cNvPr id="17" name="Shape 17"/>
        <p:cNvGrpSpPr/>
        <p:nvPr/>
      </p:nvGrpSpPr>
      <p:grpSpPr>
        <a:xfrm>
          <a:off x="0" y="0"/>
          <a:ext cx="0" cy="0"/>
          <a:chOff x="0" y="0"/>
          <a:chExt cx="0" cy="0"/>
        </a:xfrm>
      </p:grpSpPr>
      <p:sp>
        <p:nvSpPr>
          <p:cNvPr id="18" name="Google Shape;18;p21"/>
          <p:cNvSpPr txBox="1"/>
          <p:nvPr>
            <p:ph type="ctrTitle"/>
          </p:nvPr>
        </p:nvSpPr>
        <p:spPr>
          <a:xfrm>
            <a:off x="4488181" y="2205611"/>
            <a:ext cx="3215639" cy="498598"/>
          </a:xfrm>
          <a:prstGeom prst="rect">
            <a:avLst/>
          </a:prstGeom>
          <a:noFill/>
          <a:ln>
            <a:noFill/>
          </a:ln>
        </p:spPr>
        <p:txBody>
          <a:bodyPr anchorCtr="0" anchor="ctr" bIns="0" lIns="0" spcFirstLastPara="1" rIns="0" wrap="square" tIns="0">
            <a:spAutoFit/>
          </a:bodyPr>
          <a:lstStyle>
            <a:lvl1pPr lvl="0" algn="l">
              <a:lnSpc>
                <a:spcPct val="90000"/>
              </a:lnSpc>
              <a:spcBef>
                <a:spcPts val="0"/>
              </a:spcBef>
              <a:spcAft>
                <a:spcPts val="0"/>
              </a:spcAft>
              <a:buClr>
                <a:schemeClr val="dk1"/>
              </a:buClr>
              <a:buSzPts val="3600"/>
              <a:buFont typeface="Times New Roman"/>
              <a:buNone/>
              <a:defRPr b="1" i="0" sz="3600">
                <a:solidFill>
                  <a:schemeClr val="dk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1"/>
          <p:cNvSpPr txBox="1"/>
          <p:nvPr>
            <p:ph idx="1" type="subTitle"/>
          </p:nvPr>
        </p:nvSpPr>
        <p:spPr>
          <a:xfrm>
            <a:off x="1828800" y="3840480"/>
            <a:ext cx="8534400" cy="387798"/>
          </a:xfrm>
          <a:prstGeom prst="rect">
            <a:avLst/>
          </a:prstGeom>
          <a:noFill/>
          <a:ln>
            <a:noFill/>
          </a:ln>
        </p:spPr>
        <p:txBody>
          <a:bodyPr anchorCtr="0" anchor="t" bIns="0" lIns="0" spcFirstLastPara="1" rIns="0" wrap="square" tIns="0">
            <a:spAutoFit/>
          </a:bodyPr>
          <a:lstStyle>
            <a:lvl1pPr lvl="0" algn="l">
              <a:lnSpc>
                <a:spcPct val="90000"/>
              </a:lnSpc>
              <a:spcBef>
                <a:spcPts val="1000"/>
              </a:spcBef>
              <a:spcAft>
                <a:spcPts val="0"/>
              </a:spcAft>
              <a:buClr>
                <a:schemeClr val="dk1"/>
              </a:buClr>
              <a:buSzPts val="2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20" name="Google Shape;20;p21"/>
          <p:cNvSpPr txBox="1"/>
          <p:nvPr>
            <p:ph idx="11" type="ftr"/>
          </p:nvPr>
        </p:nvSpPr>
        <p:spPr>
          <a:xfrm>
            <a:off x="4038600" y="6356350"/>
            <a:ext cx="4114800" cy="365125"/>
          </a:xfrm>
          <a:prstGeom prst="rect">
            <a:avLst/>
          </a:prstGeom>
          <a:noFill/>
          <a:ln>
            <a:noFill/>
          </a:ln>
        </p:spPr>
        <p:txBody>
          <a:bodyPr anchorCtr="0" anchor="ctr"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1"/>
          <p:cNvSpPr txBox="1"/>
          <p:nvPr>
            <p:ph idx="10" type="dt"/>
          </p:nvPr>
        </p:nvSpPr>
        <p:spPr>
          <a:xfrm>
            <a:off x="838200" y="6356350"/>
            <a:ext cx="2743200" cy="36512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1"/>
          <p:cNvSpPr txBox="1"/>
          <p:nvPr>
            <p:ph idx="12" type="sldNum"/>
          </p:nvPr>
        </p:nvSpPr>
        <p:spPr>
          <a:xfrm>
            <a:off x="8610600" y="6356350"/>
            <a:ext cx="2743200" cy="365125"/>
          </a:xfrm>
          <a:prstGeom prst="rect">
            <a:avLst/>
          </a:prstGeom>
          <a:noFill/>
          <a:ln>
            <a:noFill/>
          </a:ln>
        </p:spPr>
        <p:txBody>
          <a:bodyPr anchorCtr="0" anchor="ctr"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b="0" i="0" sz="1200" u="none" cap="none" strike="noStrike">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p:cSld name="Título e Conteúdo">
    <p:spTree>
      <p:nvGrpSpPr>
        <p:cNvPr id="23" name="Shape 23"/>
        <p:cNvGrpSpPr/>
        <p:nvPr/>
      </p:nvGrpSpPr>
      <p:grpSpPr>
        <a:xfrm>
          <a:off x="0" y="0"/>
          <a:ext cx="0" cy="0"/>
          <a:chOff x="0" y="0"/>
          <a:chExt cx="0" cy="0"/>
        </a:xfrm>
      </p:grpSpPr>
      <p:sp>
        <p:nvSpPr>
          <p:cNvPr id="24" name="Google Shape;24;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9" name="Shape 29"/>
        <p:cNvGrpSpPr/>
        <p:nvPr/>
      </p:nvGrpSpPr>
      <p:grpSpPr>
        <a:xfrm>
          <a:off x="0" y="0"/>
          <a:ext cx="0" cy="0"/>
          <a:chOff x="0" y="0"/>
          <a:chExt cx="0" cy="0"/>
        </a:xfrm>
      </p:grpSpPr>
      <p:sp>
        <p:nvSpPr>
          <p:cNvPr id="30" name="Google Shape;30;p23"/>
          <p:cNvSpPr txBox="1"/>
          <p:nvPr>
            <p:ph idx="11" type="ftr"/>
          </p:nvPr>
        </p:nvSpPr>
        <p:spPr>
          <a:xfrm>
            <a:off x="4038600" y="6356350"/>
            <a:ext cx="4114800" cy="365125"/>
          </a:xfrm>
          <a:prstGeom prst="rect">
            <a:avLst/>
          </a:prstGeom>
          <a:noFill/>
          <a:ln>
            <a:noFill/>
          </a:ln>
        </p:spPr>
        <p:txBody>
          <a:bodyPr anchorCtr="0" anchor="ctr"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3"/>
          <p:cNvSpPr txBox="1"/>
          <p:nvPr>
            <p:ph idx="10" type="dt"/>
          </p:nvPr>
        </p:nvSpPr>
        <p:spPr>
          <a:xfrm>
            <a:off x="838200" y="6356350"/>
            <a:ext cx="2743200" cy="36512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3"/>
          <p:cNvSpPr txBox="1"/>
          <p:nvPr>
            <p:ph idx="12" type="sldNum"/>
          </p:nvPr>
        </p:nvSpPr>
        <p:spPr>
          <a:xfrm>
            <a:off x="8610600" y="6356350"/>
            <a:ext cx="2743200" cy="365125"/>
          </a:xfrm>
          <a:prstGeom prst="rect">
            <a:avLst/>
          </a:prstGeom>
          <a:noFill/>
          <a:ln>
            <a:noFill/>
          </a:ln>
        </p:spPr>
        <p:txBody>
          <a:bodyPr anchorCtr="0" anchor="ctr"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b="0" i="0" sz="1200" u="none" cap="none" strike="noStrike">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ção" type="secHead">
  <p:cSld name="SECTION_HEADER">
    <p:spTree>
      <p:nvGrpSpPr>
        <p:cNvPr id="33" name="Shape 33"/>
        <p:cNvGrpSpPr/>
        <p:nvPr/>
      </p:nvGrpSpPr>
      <p:grpSpPr>
        <a:xfrm>
          <a:off x="0" y="0"/>
          <a:ext cx="0" cy="0"/>
          <a:chOff x="0" y="0"/>
          <a:chExt cx="0" cy="0"/>
        </a:xfrm>
      </p:grpSpPr>
      <p:sp>
        <p:nvSpPr>
          <p:cNvPr id="34" name="Google Shape;34;p2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6" name="Google Shape;36;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s Partes de Conteúdo" type="twoObj">
  <p:cSld name="TWO_OBJECTS">
    <p:spTree>
      <p:nvGrpSpPr>
        <p:cNvPr id="39" name="Shape 39"/>
        <p:cNvGrpSpPr/>
        <p:nvPr/>
      </p:nvGrpSpPr>
      <p:grpSpPr>
        <a:xfrm>
          <a:off x="0" y="0"/>
          <a:ext cx="0" cy="0"/>
          <a:chOff x="0" y="0"/>
          <a:chExt cx="0" cy="0"/>
        </a:xfrm>
      </p:grpSpPr>
      <p:sp>
        <p:nvSpPr>
          <p:cNvPr id="40" name="Google Shape;40;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2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type="twoTxTwoObj">
  <p:cSld name="TWO_OBJECTS_WITH_TEXT">
    <p:spTree>
      <p:nvGrpSpPr>
        <p:cNvPr id="46" name="Shape 46"/>
        <p:cNvGrpSpPr/>
        <p:nvPr/>
      </p:nvGrpSpPr>
      <p:grpSpPr>
        <a:xfrm>
          <a:off x="0" y="0"/>
          <a:ext cx="0" cy="0"/>
          <a:chOff x="0" y="0"/>
          <a:chExt cx="0" cy="0"/>
        </a:xfrm>
      </p:grpSpPr>
      <p:sp>
        <p:nvSpPr>
          <p:cNvPr id="47" name="Google Shape;47;p2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2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2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2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1" name="Google Shape;51;p2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type="titleOnly">
  <p:cSld name="TITLE_ONLY">
    <p:spTree>
      <p:nvGrpSpPr>
        <p:cNvPr id="55" name="Shape 55"/>
        <p:cNvGrpSpPr/>
        <p:nvPr/>
      </p:nvGrpSpPr>
      <p:grpSpPr>
        <a:xfrm>
          <a:off x="0" y="0"/>
          <a:ext cx="0" cy="0"/>
          <a:chOff x="0" y="0"/>
          <a:chExt cx="0" cy="0"/>
        </a:xfrm>
      </p:grpSpPr>
      <p:sp>
        <p:nvSpPr>
          <p:cNvPr id="56" name="Google Shape;56;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type="blank">
  <p:cSld name="BLANK">
    <p:spTree>
      <p:nvGrpSpPr>
        <p:cNvPr id="60" name="Shape 60"/>
        <p:cNvGrpSpPr/>
        <p:nvPr/>
      </p:nvGrpSpPr>
      <p:grpSpPr>
        <a:xfrm>
          <a:off x="0" y="0"/>
          <a:ext cx="0" cy="0"/>
          <a:chOff x="0" y="0"/>
          <a:chExt cx="0" cy="0"/>
        </a:xfrm>
      </p:grpSpPr>
      <p:sp>
        <p:nvSpPr>
          <p:cNvPr id="61" name="Google Shape;61;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6.png"/><Relationship Id="rId5" Type="http://schemas.openxmlformats.org/officeDocument/2006/relationships/image" Target="../media/image20.png"/><Relationship Id="rId6" Type="http://schemas.openxmlformats.org/officeDocument/2006/relationships/image" Target="../media/image2.png"/><Relationship Id="rId7" Type="http://schemas.openxmlformats.org/officeDocument/2006/relationships/image" Target="../media/image1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7.png"/><Relationship Id="rId9" Type="http://schemas.openxmlformats.org/officeDocument/2006/relationships/image" Target="../media/image3.png"/><Relationship Id="rId5" Type="http://schemas.openxmlformats.org/officeDocument/2006/relationships/image" Target="../media/image10.png"/><Relationship Id="rId6" Type="http://schemas.openxmlformats.org/officeDocument/2006/relationships/image" Target="../media/image14.png"/><Relationship Id="rId7" Type="http://schemas.openxmlformats.org/officeDocument/2006/relationships/image" Target="../media/image18.png"/><Relationship Id="rId8"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type="ctrTitle"/>
          </p:nvPr>
        </p:nvSpPr>
        <p:spPr>
          <a:xfrm>
            <a:off x="4488180" y="2052229"/>
            <a:ext cx="3215700" cy="2229300"/>
          </a:xfrm>
          <a:prstGeom prst="rect">
            <a:avLst/>
          </a:prstGeom>
          <a:noFill/>
          <a:ln>
            <a:noFill/>
          </a:ln>
        </p:spPr>
        <p:txBody>
          <a:bodyPr anchorCtr="0" anchor="ctr" bIns="0" lIns="0" spcFirstLastPara="1" rIns="0" wrap="square" tIns="12700">
            <a:spAutoFit/>
          </a:bodyPr>
          <a:lstStyle/>
          <a:p>
            <a:pPr indent="0" lvl="0" marL="0" rtl="0" algn="l">
              <a:lnSpc>
                <a:spcPct val="100000"/>
              </a:lnSpc>
              <a:spcBef>
                <a:spcPts val="0"/>
              </a:spcBef>
              <a:spcAft>
                <a:spcPts val="0"/>
              </a:spcAft>
              <a:buClr>
                <a:schemeClr val="dk1"/>
              </a:buClr>
              <a:buSzPts val="3600"/>
              <a:buFont typeface="Times New Roman"/>
              <a:buNone/>
            </a:pPr>
            <a:r>
              <a:rPr lang="en-US"/>
              <a:t>Leitura e Produção Textual</a:t>
            </a:r>
            <a:endParaRPr/>
          </a:p>
          <a:p>
            <a:pPr indent="0" lvl="0" marL="0" rtl="0" algn="l">
              <a:lnSpc>
                <a:spcPct val="100000"/>
              </a:lnSpc>
              <a:spcBef>
                <a:spcPts val="0"/>
              </a:spcBef>
              <a:spcAft>
                <a:spcPts val="0"/>
              </a:spcAft>
              <a:buClr>
                <a:schemeClr val="dk1"/>
              </a:buClr>
              <a:buSzPts val="3600"/>
              <a:buFont typeface="Times New Roman"/>
              <a:buNone/>
            </a:pPr>
            <a:r>
              <a:t/>
            </a:r>
            <a:endParaRPr/>
          </a:p>
        </p:txBody>
      </p:sp>
      <p:sp>
        <p:nvSpPr>
          <p:cNvPr id="95" name="Google Shape;95;p2"/>
          <p:cNvSpPr txBox="1"/>
          <p:nvPr/>
        </p:nvSpPr>
        <p:spPr>
          <a:xfrm>
            <a:off x="4177459" y="4200955"/>
            <a:ext cx="3237900" cy="567000"/>
          </a:xfrm>
          <a:prstGeom prst="rect">
            <a:avLst/>
          </a:prstGeom>
          <a:noFill/>
          <a:ln>
            <a:noFill/>
          </a:ln>
        </p:spPr>
        <p:txBody>
          <a:bodyPr anchorCtr="0" anchor="t" bIns="0" lIns="0" spcFirstLastPara="1" rIns="0" wrap="square" tIns="12700">
            <a:spAutoFit/>
          </a:bodyPr>
          <a:lstStyle/>
          <a:p>
            <a:pPr indent="0" lvl="0" marL="12700" marR="0" rtl="0" algn="l">
              <a:spcBef>
                <a:spcPts val="0"/>
              </a:spcBef>
              <a:spcAft>
                <a:spcPts val="0"/>
              </a:spcAft>
              <a:buNone/>
            </a:pPr>
            <a:r>
              <a:rPr b="1" i="0" lang="en-US" sz="3600" u="none" cap="none" strike="noStrike">
                <a:solidFill>
                  <a:schemeClr val="dk1"/>
                </a:solidFill>
                <a:latin typeface="Times New Roman"/>
                <a:ea typeface="Times New Roman"/>
                <a:cs typeface="Times New Roman"/>
                <a:sym typeface="Times New Roman"/>
              </a:rPr>
              <a:t>Quadro Resumo</a:t>
            </a:r>
            <a:endParaRPr b="0" i="0" sz="36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1"/>
          <p:cNvSpPr txBox="1"/>
          <p:nvPr/>
        </p:nvSpPr>
        <p:spPr>
          <a:xfrm>
            <a:off x="1996441" y="367029"/>
            <a:ext cx="8265795" cy="4817216"/>
          </a:xfrm>
          <a:prstGeom prst="rect">
            <a:avLst/>
          </a:prstGeom>
          <a:noFill/>
          <a:ln>
            <a:noFill/>
          </a:ln>
        </p:spPr>
        <p:txBody>
          <a:bodyPr anchorCtr="0" anchor="t" bIns="0" lIns="0" spcFirstLastPara="1" rIns="0" wrap="square" tIns="12700">
            <a:spAutoFit/>
          </a:bodyPr>
          <a:lstStyle/>
          <a:p>
            <a:pPr indent="0" lvl="0" marL="12700" marR="0" rtl="0" algn="just">
              <a:spcBef>
                <a:spcPts val="0"/>
              </a:spcBef>
              <a:spcAft>
                <a:spcPts val="0"/>
              </a:spcAft>
              <a:buNone/>
            </a:pPr>
            <a:r>
              <a:rPr b="1" i="0" lang="en-US" sz="2800" u="none" cap="none" strike="noStrike">
                <a:solidFill>
                  <a:schemeClr val="dk1"/>
                </a:solidFill>
                <a:latin typeface="Times New Roman"/>
                <a:ea typeface="Times New Roman"/>
                <a:cs typeface="Times New Roman"/>
                <a:sym typeface="Times New Roman"/>
              </a:rPr>
              <a:t>LINGUAGEM VERBAL  E NÃO VERBAL</a:t>
            </a:r>
            <a:endParaRPr b="0" i="0" sz="2800" u="none" cap="none" strike="noStrike">
              <a:solidFill>
                <a:schemeClr val="dk1"/>
              </a:solidFill>
              <a:latin typeface="Times New Roman"/>
              <a:ea typeface="Times New Roman"/>
              <a:cs typeface="Times New Roman"/>
              <a:sym typeface="Times New Roman"/>
            </a:endParaRPr>
          </a:p>
          <a:p>
            <a:pPr indent="0" lvl="0" marL="0" marR="0" rtl="0" algn="l">
              <a:spcBef>
                <a:spcPts val="10"/>
              </a:spcBef>
              <a:spcAft>
                <a:spcPts val="0"/>
              </a:spcAft>
              <a:buNone/>
            </a:pPr>
            <a:r>
              <a:t/>
            </a:r>
            <a:endParaRPr b="0" i="0" sz="4200" u="none" cap="none" strike="noStrike">
              <a:solidFill>
                <a:schemeClr val="dk1"/>
              </a:solidFill>
              <a:latin typeface="Times New Roman"/>
              <a:ea typeface="Times New Roman"/>
              <a:cs typeface="Times New Roman"/>
              <a:sym typeface="Times New Roman"/>
            </a:endParaRPr>
          </a:p>
          <a:p>
            <a:pPr indent="0" lvl="0" marL="12700" marR="0" rtl="0" algn="just">
              <a:spcBef>
                <a:spcPts val="0"/>
              </a:spcBef>
              <a:spcAft>
                <a:spcPts val="0"/>
              </a:spcAft>
              <a:buNone/>
            </a:pPr>
            <a:r>
              <a:rPr b="0" i="0" lang="en-US" sz="2800" u="none" cap="none" strike="noStrike">
                <a:solidFill>
                  <a:schemeClr val="dk1"/>
                </a:solidFill>
                <a:latin typeface="Libre Franklin Medium"/>
                <a:ea typeface="Libre Franklin Medium"/>
                <a:cs typeface="Libre Franklin Medium"/>
                <a:sym typeface="Libre Franklin Medium"/>
              </a:rPr>
              <a:t>Linguagem Verbal</a:t>
            </a:r>
            <a:endParaRPr b="0" i="0" sz="2800" u="none" cap="none" strike="noStrike">
              <a:solidFill>
                <a:schemeClr val="dk1"/>
              </a:solidFill>
              <a:latin typeface="Libre Franklin Medium"/>
              <a:ea typeface="Libre Franklin Medium"/>
              <a:cs typeface="Libre Franklin Medium"/>
              <a:sym typeface="Libre Franklin Medium"/>
            </a:endParaRPr>
          </a:p>
          <a:p>
            <a:pPr indent="0" lvl="0" marL="0" marR="0" rtl="0" algn="l">
              <a:spcBef>
                <a:spcPts val="15"/>
              </a:spcBef>
              <a:spcAft>
                <a:spcPts val="0"/>
              </a:spcAft>
              <a:buNone/>
            </a:pPr>
            <a:r>
              <a:t/>
            </a:r>
            <a:endParaRPr b="0" i="0" sz="2800" u="none" cap="none" strike="noStrike">
              <a:solidFill>
                <a:schemeClr val="dk1"/>
              </a:solidFill>
              <a:latin typeface="Libre Franklin Medium"/>
              <a:ea typeface="Libre Franklin Medium"/>
              <a:cs typeface="Libre Franklin Medium"/>
              <a:sym typeface="Libre Franklin Medium"/>
            </a:endParaRPr>
          </a:p>
          <a:p>
            <a:pPr indent="0" lvl="0" marL="12700" marR="5080" rtl="0" algn="just">
              <a:lnSpc>
                <a:spcPct val="94900"/>
              </a:lnSpc>
              <a:spcBef>
                <a:spcPts val="0"/>
              </a:spcBef>
              <a:spcAft>
                <a:spcPts val="0"/>
              </a:spcAft>
              <a:buNone/>
            </a:pPr>
            <a:r>
              <a:rPr b="0" i="0" lang="en-US" sz="2800" u="none" cap="none" strike="noStrike">
                <a:solidFill>
                  <a:schemeClr val="dk1"/>
                </a:solidFill>
                <a:latin typeface="Libre Franklin Medium"/>
                <a:ea typeface="Libre Franklin Medium"/>
                <a:cs typeface="Libre Franklin Medium"/>
                <a:sym typeface="Libre Franklin Medium"/>
              </a:rPr>
              <a:t>A linguagem verbal tem duas modalidades: a língua  escrita e a língua oral. Linguagem oral é a que se usa  quando o interlocutor está frente a frente conosco e  justamente podemos falar com ele. Já a escrita, em  tese, é usada quando o interlocutor está ausente.  Entre a linguagem oral e a escrita há muitas  diferenças, mas não uma oposição rígida.</a:t>
            </a:r>
            <a:endParaRPr b="0" i="0" sz="2800" u="none" cap="none" strike="noStrike">
              <a:solidFill>
                <a:schemeClr val="dk1"/>
              </a:solidFill>
              <a:latin typeface="Libre Franklin Medium"/>
              <a:ea typeface="Libre Franklin Medium"/>
              <a:cs typeface="Libre Franklin Medium"/>
              <a:sym typeface="Libre Franklin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2"/>
          <p:cNvSpPr txBox="1"/>
          <p:nvPr/>
        </p:nvSpPr>
        <p:spPr>
          <a:xfrm>
            <a:off x="1907540" y="509270"/>
            <a:ext cx="8520430" cy="3832860"/>
          </a:xfrm>
          <a:prstGeom prst="rect">
            <a:avLst/>
          </a:prstGeom>
          <a:noFill/>
          <a:ln>
            <a:noFill/>
          </a:ln>
        </p:spPr>
        <p:txBody>
          <a:bodyPr anchorCtr="0" anchor="t" bIns="0" lIns="0" spcFirstLastPara="1" rIns="0" wrap="square" tIns="12700">
            <a:spAutoFit/>
          </a:bodyPr>
          <a:lstStyle/>
          <a:p>
            <a:pPr indent="0" lvl="0" marL="12700" marR="0" rtl="0" algn="just">
              <a:spcBef>
                <a:spcPts val="0"/>
              </a:spcBef>
              <a:spcAft>
                <a:spcPts val="0"/>
              </a:spcAft>
              <a:buNone/>
            </a:pPr>
            <a:r>
              <a:rPr b="0" i="0" lang="en-US" sz="3200" u="none" cap="none" strike="noStrike">
                <a:solidFill>
                  <a:srgbClr val="4D3A2F"/>
                </a:solidFill>
                <a:latin typeface="Libre Franklin Medium"/>
                <a:ea typeface="Libre Franklin Medium"/>
                <a:cs typeface="Libre Franklin Medium"/>
                <a:sym typeface="Libre Franklin Medium"/>
              </a:rPr>
              <a:t>Linguagem não verbal</a:t>
            </a:r>
            <a:endParaRPr b="0" i="0" sz="3200" u="none" cap="none" strike="noStrike">
              <a:solidFill>
                <a:schemeClr val="dk1"/>
              </a:solidFill>
              <a:latin typeface="Libre Franklin Medium"/>
              <a:ea typeface="Libre Franklin Medium"/>
              <a:cs typeface="Libre Franklin Medium"/>
              <a:sym typeface="Libre Franklin Medium"/>
            </a:endParaRPr>
          </a:p>
          <a:p>
            <a:pPr indent="0" lvl="0" marL="12700" marR="5080" rtl="0" algn="just">
              <a:spcBef>
                <a:spcPts val="3110"/>
              </a:spcBef>
              <a:spcAft>
                <a:spcPts val="0"/>
              </a:spcAft>
              <a:buNone/>
            </a:pPr>
            <a:r>
              <a:rPr b="0" i="0" lang="en-US" sz="3200" u="none" cap="none" strike="noStrike">
                <a:solidFill>
                  <a:srgbClr val="4D3A2F"/>
                </a:solidFill>
                <a:latin typeface="Libre Franklin Medium"/>
                <a:ea typeface="Libre Franklin Medium"/>
                <a:cs typeface="Libre Franklin Medium"/>
                <a:sym typeface="Libre Franklin Medium"/>
              </a:rPr>
              <a:t>Não se utiliza do vocábulo, das palavras para se  comunicar. O objetivo, neste caso, não é de expor  verbalmente o que se quer dizer ou o que se está  pensando, mas se utilizar de outros meios  comunicativos, como: placas, figuras, gestos,  objetos, cores, ou seja, dos signos visuais.</a:t>
            </a:r>
            <a:endParaRPr b="0" i="0" sz="3200" u="none" cap="none" strike="noStrike">
              <a:solidFill>
                <a:schemeClr val="dk1"/>
              </a:solidFill>
              <a:latin typeface="Libre Franklin Medium"/>
              <a:ea typeface="Libre Franklin Medium"/>
              <a:cs typeface="Libre Franklin Medium"/>
              <a:sym typeface="Libre Franklin Medium"/>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13"/>
          <p:cNvPicPr preferRelativeResize="0"/>
          <p:nvPr/>
        </p:nvPicPr>
        <p:blipFill rotWithShape="1">
          <a:blip r:embed="rId3">
            <a:alphaModFix/>
          </a:blip>
          <a:srcRect b="0" l="0" r="0" t="0"/>
          <a:stretch/>
        </p:blipFill>
        <p:spPr>
          <a:xfrm>
            <a:off x="4489450" y="2287271"/>
            <a:ext cx="5429250" cy="2077719"/>
          </a:xfrm>
          <a:prstGeom prst="rect">
            <a:avLst/>
          </a:prstGeom>
          <a:noFill/>
          <a:ln>
            <a:noFill/>
          </a:ln>
        </p:spPr>
      </p:pic>
      <p:pic>
        <p:nvPicPr>
          <p:cNvPr id="201" name="Google Shape;201;p13"/>
          <p:cNvPicPr preferRelativeResize="0"/>
          <p:nvPr/>
        </p:nvPicPr>
        <p:blipFill rotWithShape="1">
          <a:blip r:embed="rId4">
            <a:alphaModFix/>
          </a:blip>
          <a:srcRect b="0" l="0" r="0" t="0"/>
          <a:stretch/>
        </p:blipFill>
        <p:spPr>
          <a:xfrm>
            <a:off x="7305040" y="4437379"/>
            <a:ext cx="2678430" cy="2231390"/>
          </a:xfrm>
          <a:prstGeom prst="rect">
            <a:avLst/>
          </a:prstGeom>
          <a:noFill/>
          <a:ln>
            <a:noFill/>
          </a:ln>
        </p:spPr>
      </p:pic>
      <p:pic>
        <p:nvPicPr>
          <p:cNvPr id="202" name="Google Shape;202;p13"/>
          <p:cNvPicPr preferRelativeResize="0"/>
          <p:nvPr/>
        </p:nvPicPr>
        <p:blipFill rotWithShape="1">
          <a:blip r:embed="rId5">
            <a:alphaModFix/>
          </a:blip>
          <a:srcRect b="0" l="0" r="0" t="0"/>
          <a:stretch/>
        </p:blipFill>
        <p:spPr>
          <a:xfrm>
            <a:off x="1918970" y="4344670"/>
            <a:ext cx="4392930" cy="2324100"/>
          </a:xfrm>
          <a:prstGeom prst="rect">
            <a:avLst/>
          </a:prstGeom>
          <a:noFill/>
          <a:ln>
            <a:noFill/>
          </a:ln>
        </p:spPr>
      </p:pic>
      <p:pic>
        <p:nvPicPr>
          <p:cNvPr id="203" name="Google Shape;203;p13"/>
          <p:cNvPicPr preferRelativeResize="0"/>
          <p:nvPr/>
        </p:nvPicPr>
        <p:blipFill rotWithShape="1">
          <a:blip r:embed="rId6">
            <a:alphaModFix/>
          </a:blip>
          <a:srcRect b="0" l="0" r="0" t="0"/>
          <a:stretch/>
        </p:blipFill>
        <p:spPr>
          <a:xfrm>
            <a:off x="1847850" y="2251711"/>
            <a:ext cx="2561590" cy="1824989"/>
          </a:xfrm>
          <a:prstGeom prst="rect">
            <a:avLst/>
          </a:prstGeom>
          <a:noFill/>
          <a:ln>
            <a:noFill/>
          </a:ln>
        </p:spPr>
      </p:pic>
      <p:pic>
        <p:nvPicPr>
          <p:cNvPr id="204" name="Google Shape;204;p13"/>
          <p:cNvPicPr preferRelativeResize="0"/>
          <p:nvPr/>
        </p:nvPicPr>
        <p:blipFill rotWithShape="1">
          <a:blip r:embed="rId7">
            <a:alphaModFix/>
          </a:blip>
          <a:srcRect b="0" l="0" r="0" t="0"/>
          <a:stretch/>
        </p:blipFill>
        <p:spPr>
          <a:xfrm>
            <a:off x="6230621" y="4220209"/>
            <a:ext cx="1160779" cy="2448560"/>
          </a:xfrm>
          <a:prstGeom prst="rect">
            <a:avLst/>
          </a:prstGeom>
          <a:noFill/>
          <a:ln>
            <a:noFill/>
          </a:ln>
        </p:spPr>
      </p:pic>
      <p:sp>
        <p:nvSpPr>
          <p:cNvPr id="205" name="Google Shape;205;p13"/>
          <p:cNvSpPr txBox="1"/>
          <p:nvPr/>
        </p:nvSpPr>
        <p:spPr>
          <a:xfrm>
            <a:off x="1831340" y="915670"/>
            <a:ext cx="6184900" cy="928369"/>
          </a:xfrm>
          <a:prstGeom prst="rect">
            <a:avLst/>
          </a:prstGeom>
          <a:noFill/>
          <a:ln>
            <a:noFill/>
          </a:ln>
        </p:spPr>
        <p:txBody>
          <a:bodyPr anchorCtr="0" anchor="t" bIns="0" lIns="0" spcFirstLastPara="1" rIns="0" wrap="square" tIns="16500">
            <a:spAutoFit/>
          </a:bodyPr>
          <a:lstStyle/>
          <a:p>
            <a:pPr indent="0" lvl="0" marL="12700" marR="0" rtl="0" algn="l">
              <a:spcBef>
                <a:spcPts val="0"/>
              </a:spcBef>
              <a:spcAft>
                <a:spcPts val="0"/>
              </a:spcAft>
              <a:buNone/>
            </a:pPr>
            <a:r>
              <a:rPr b="1" i="0" lang="en-US" sz="1950" u="none" cap="none" strike="noStrike">
                <a:solidFill>
                  <a:srgbClr val="4D3A2F"/>
                </a:solidFill>
                <a:latin typeface="Arial"/>
                <a:ea typeface="Arial"/>
                <a:cs typeface="Arial"/>
                <a:sym typeface="Arial"/>
              </a:rPr>
              <a:t>Exemplo de Linguagem Não-verbal</a:t>
            </a:r>
            <a:endParaRPr b="0" i="0" sz="1950" u="none" cap="none" strike="noStrike">
              <a:solidFill>
                <a:schemeClr val="dk1"/>
              </a:solidFill>
              <a:latin typeface="Arial"/>
              <a:ea typeface="Arial"/>
              <a:cs typeface="Arial"/>
              <a:sym typeface="Arial"/>
            </a:endParaRPr>
          </a:p>
          <a:p>
            <a:pPr indent="0" lvl="0" marL="0" marR="0" rtl="0" algn="l">
              <a:spcBef>
                <a:spcPts val="30"/>
              </a:spcBef>
              <a:spcAft>
                <a:spcPts val="0"/>
              </a:spcAft>
              <a:buNone/>
            </a:pPr>
            <a:r>
              <a:t/>
            </a:r>
            <a:endParaRPr b="0" i="0" sz="2050" u="none" cap="none" strike="noStrike">
              <a:solidFill>
                <a:schemeClr val="dk1"/>
              </a:solidFill>
              <a:latin typeface="Arial"/>
              <a:ea typeface="Arial"/>
              <a:cs typeface="Arial"/>
              <a:sym typeface="Arial"/>
            </a:endParaRPr>
          </a:p>
          <a:p>
            <a:pPr indent="0" lvl="0" marL="1896110" marR="0" rtl="0" algn="l">
              <a:spcBef>
                <a:spcPts val="0"/>
              </a:spcBef>
              <a:spcAft>
                <a:spcPts val="0"/>
              </a:spcAft>
              <a:buNone/>
            </a:pPr>
            <a:r>
              <a:rPr b="0" i="0" lang="en-US" sz="1950" u="none" cap="none" strike="noStrike">
                <a:solidFill>
                  <a:schemeClr val="dk1"/>
                </a:solidFill>
                <a:latin typeface="Calibri"/>
                <a:ea typeface="Calibri"/>
                <a:cs typeface="Calibri"/>
                <a:sym typeface="Calibri"/>
              </a:rPr>
              <a:t>“uma imagem vale mais que mil palavras”</a:t>
            </a:r>
            <a:endParaRPr b="0" i="0" sz="1950" u="none" cap="none" strike="noStrik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4"/>
          <p:cNvSpPr txBox="1"/>
          <p:nvPr>
            <p:ph type="title"/>
          </p:nvPr>
        </p:nvSpPr>
        <p:spPr>
          <a:xfrm>
            <a:off x="2237741" y="660399"/>
            <a:ext cx="5674995" cy="2164080"/>
          </a:xfrm>
          <a:prstGeom prst="rect">
            <a:avLst/>
          </a:prstGeom>
          <a:noFill/>
          <a:ln>
            <a:noFill/>
          </a:ln>
        </p:spPr>
        <p:txBody>
          <a:bodyPr anchorCtr="0" anchor="ctr" bIns="0" lIns="0" spcFirstLastPara="1" rIns="0" wrap="square" tIns="12700">
            <a:spAutoFit/>
          </a:bodyPr>
          <a:lstStyle/>
          <a:p>
            <a:pPr indent="0" lvl="0" marL="12700" marR="5080" rtl="0" algn="l">
              <a:lnSpc>
                <a:spcPct val="125299"/>
              </a:lnSpc>
              <a:spcBef>
                <a:spcPts val="0"/>
              </a:spcBef>
              <a:spcAft>
                <a:spcPts val="0"/>
              </a:spcAft>
              <a:buClr>
                <a:schemeClr val="dk1"/>
              </a:buClr>
              <a:buSzPts val="2800"/>
              <a:buFont typeface="Arial"/>
              <a:buNone/>
            </a:pPr>
            <a:r>
              <a:rPr lang="en-US" sz="2800">
                <a:latin typeface="Arial"/>
                <a:ea typeface="Arial"/>
                <a:cs typeface="Arial"/>
                <a:sym typeface="Arial"/>
              </a:rPr>
              <a:t>Economia de palavras – Objetividade;  Abreviação das palavras;</a:t>
            </a:r>
            <a:endParaRPr sz="2800">
              <a:latin typeface="Arial"/>
              <a:ea typeface="Arial"/>
              <a:cs typeface="Arial"/>
              <a:sym typeface="Arial"/>
            </a:endParaRPr>
          </a:p>
          <a:p>
            <a:pPr indent="0" lvl="0" marL="12700" marR="3106420" rtl="0" algn="l">
              <a:lnSpc>
                <a:spcPct val="125299"/>
              </a:lnSpc>
              <a:spcBef>
                <a:spcPts val="0"/>
              </a:spcBef>
              <a:spcAft>
                <a:spcPts val="0"/>
              </a:spcAft>
              <a:buClr>
                <a:schemeClr val="dk1"/>
              </a:buClr>
              <a:buSzPts val="2800"/>
              <a:buFont typeface="Arial"/>
              <a:buNone/>
            </a:pPr>
            <a:r>
              <a:rPr lang="en-US" sz="2800">
                <a:latin typeface="Arial"/>
                <a:ea typeface="Arial"/>
                <a:cs typeface="Arial"/>
                <a:sym typeface="Arial"/>
              </a:rPr>
              <a:t>Frases curtas;  Uso de símbolos;</a:t>
            </a:r>
            <a:endParaRPr sz="2800">
              <a:latin typeface="Arial"/>
              <a:ea typeface="Arial"/>
              <a:cs typeface="Arial"/>
              <a:sym typeface="Arial"/>
            </a:endParaRPr>
          </a:p>
        </p:txBody>
      </p:sp>
      <p:sp>
        <p:nvSpPr>
          <p:cNvPr id="211" name="Google Shape;211;p14"/>
          <p:cNvSpPr txBox="1"/>
          <p:nvPr/>
        </p:nvSpPr>
        <p:spPr>
          <a:xfrm>
            <a:off x="1780540" y="806451"/>
            <a:ext cx="249554" cy="2489143"/>
          </a:xfrm>
          <a:prstGeom prst="rect">
            <a:avLst/>
          </a:prstGeom>
          <a:noFill/>
          <a:ln>
            <a:noFill/>
          </a:ln>
        </p:spPr>
        <p:txBody>
          <a:bodyPr anchorCtr="0" anchor="t" bIns="0" lIns="0" spcFirstLastPara="1" rIns="0" wrap="square" tIns="13950">
            <a:spAutoFit/>
          </a:bodyPr>
          <a:lstStyle/>
          <a:p>
            <a:pPr indent="0" lvl="0" marL="12700" marR="0" rtl="0" algn="l">
              <a:spcBef>
                <a:spcPts val="0"/>
              </a:spcBef>
              <a:spcAft>
                <a:spcPts val="0"/>
              </a:spcAft>
              <a:buNone/>
            </a:pPr>
            <a:r>
              <a:rPr b="0" i="0" lang="en-US" sz="1950" u="none" cap="none" strike="noStrike">
                <a:solidFill>
                  <a:schemeClr val="dk1"/>
                </a:solidFill>
                <a:latin typeface="Arial"/>
                <a:ea typeface="Arial"/>
                <a:cs typeface="Arial"/>
                <a:sym typeface="Arial"/>
              </a:rPr>
              <a:t>❑</a:t>
            </a:r>
            <a:endParaRPr b="0" i="0" sz="1950" u="none" cap="none" strike="noStrike">
              <a:solidFill>
                <a:schemeClr val="dk1"/>
              </a:solidFill>
              <a:latin typeface="Arial"/>
              <a:ea typeface="Arial"/>
              <a:cs typeface="Arial"/>
              <a:sym typeface="Arial"/>
            </a:endParaRPr>
          </a:p>
          <a:p>
            <a:pPr indent="0" lvl="0" marL="12700" marR="0" rtl="0" algn="l">
              <a:spcBef>
                <a:spcPts val="1870"/>
              </a:spcBef>
              <a:spcAft>
                <a:spcPts val="0"/>
              </a:spcAft>
              <a:buNone/>
            </a:pPr>
            <a:r>
              <a:rPr b="0" i="0" lang="en-US" sz="1950" u="none" cap="none" strike="noStrike">
                <a:solidFill>
                  <a:schemeClr val="dk1"/>
                </a:solidFill>
                <a:latin typeface="Arial"/>
                <a:ea typeface="Arial"/>
                <a:cs typeface="Arial"/>
                <a:sym typeface="Arial"/>
              </a:rPr>
              <a:t>❑</a:t>
            </a:r>
            <a:endParaRPr b="0" i="0" sz="1950" u="none" cap="none" strike="noStrike">
              <a:solidFill>
                <a:schemeClr val="dk1"/>
              </a:solidFill>
              <a:latin typeface="Arial"/>
              <a:ea typeface="Arial"/>
              <a:cs typeface="Arial"/>
              <a:sym typeface="Arial"/>
            </a:endParaRPr>
          </a:p>
          <a:p>
            <a:pPr indent="0" lvl="0" marL="12700" marR="0" rtl="0" algn="l">
              <a:spcBef>
                <a:spcPts val="1870"/>
              </a:spcBef>
              <a:spcAft>
                <a:spcPts val="0"/>
              </a:spcAft>
              <a:buNone/>
            </a:pPr>
            <a:r>
              <a:rPr b="0" i="0" lang="en-US" sz="1950" u="none" cap="none" strike="noStrike">
                <a:solidFill>
                  <a:schemeClr val="dk1"/>
                </a:solidFill>
                <a:latin typeface="Arial"/>
                <a:ea typeface="Arial"/>
                <a:cs typeface="Arial"/>
                <a:sym typeface="Arial"/>
              </a:rPr>
              <a:t>❑</a:t>
            </a:r>
            <a:endParaRPr b="0" i="0" sz="1950" u="none" cap="none" strike="noStrike">
              <a:solidFill>
                <a:schemeClr val="dk1"/>
              </a:solidFill>
              <a:latin typeface="Arial"/>
              <a:ea typeface="Arial"/>
              <a:cs typeface="Arial"/>
              <a:sym typeface="Arial"/>
            </a:endParaRPr>
          </a:p>
          <a:p>
            <a:pPr indent="0" lvl="0" marL="12700" marR="0" rtl="0" algn="l">
              <a:spcBef>
                <a:spcPts val="1870"/>
              </a:spcBef>
              <a:spcAft>
                <a:spcPts val="0"/>
              </a:spcAft>
              <a:buNone/>
            </a:pPr>
            <a:r>
              <a:rPr b="0" i="0" lang="en-US" sz="1950" u="none" cap="none" strike="noStrike">
                <a:solidFill>
                  <a:schemeClr val="dk1"/>
                </a:solidFill>
                <a:latin typeface="Arial"/>
                <a:ea typeface="Arial"/>
                <a:cs typeface="Arial"/>
                <a:sym typeface="Arial"/>
              </a:rPr>
              <a:t>❑</a:t>
            </a:r>
            <a:endParaRPr b="0" i="0" sz="1950" u="none" cap="none" strike="noStrike">
              <a:solidFill>
                <a:schemeClr val="dk1"/>
              </a:solidFill>
              <a:latin typeface="Arial"/>
              <a:ea typeface="Arial"/>
              <a:cs typeface="Arial"/>
              <a:sym typeface="Arial"/>
            </a:endParaRPr>
          </a:p>
          <a:p>
            <a:pPr indent="0" lvl="0" marL="12700" marR="0" rtl="0" algn="l">
              <a:spcBef>
                <a:spcPts val="1880"/>
              </a:spcBef>
              <a:spcAft>
                <a:spcPts val="0"/>
              </a:spcAft>
              <a:buNone/>
            </a:pPr>
            <a:r>
              <a:rPr b="0" i="0" lang="en-US" sz="1950" u="none" cap="none" strike="noStrike">
                <a:solidFill>
                  <a:schemeClr val="dk1"/>
                </a:solidFill>
                <a:latin typeface="Arial"/>
                <a:ea typeface="Arial"/>
                <a:cs typeface="Arial"/>
                <a:sym typeface="Arial"/>
              </a:rPr>
              <a:t>❑</a:t>
            </a:r>
            <a:endParaRPr b="0" i="0" sz="1950" u="none" cap="none" strike="noStrike">
              <a:solidFill>
                <a:schemeClr val="dk1"/>
              </a:solidFill>
              <a:latin typeface="Arial"/>
              <a:ea typeface="Arial"/>
              <a:cs typeface="Arial"/>
              <a:sym typeface="Arial"/>
            </a:endParaRPr>
          </a:p>
        </p:txBody>
      </p:sp>
      <p:sp>
        <p:nvSpPr>
          <p:cNvPr id="212" name="Google Shape;212;p14"/>
          <p:cNvSpPr txBox="1"/>
          <p:nvPr/>
        </p:nvSpPr>
        <p:spPr>
          <a:xfrm>
            <a:off x="2237741" y="2908300"/>
            <a:ext cx="1877695" cy="452120"/>
          </a:xfrm>
          <a:prstGeom prst="rect">
            <a:avLst/>
          </a:prstGeom>
          <a:noFill/>
          <a:ln>
            <a:noFill/>
          </a:ln>
        </p:spPr>
        <p:txBody>
          <a:bodyPr anchorCtr="0" anchor="t" bIns="0" lIns="0" spcFirstLastPara="1" rIns="0" wrap="square" tIns="12700">
            <a:spAutoFit/>
          </a:bodyPr>
          <a:lstStyle/>
          <a:p>
            <a:pPr indent="0" lvl="0" marL="12700" marR="0" rtl="0" algn="l">
              <a:spcBef>
                <a:spcPts val="0"/>
              </a:spcBef>
              <a:spcAft>
                <a:spcPts val="0"/>
              </a:spcAft>
              <a:buNone/>
            </a:pPr>
            <a:r>
              <a:rPr b="0" i="0" lang="en-US" sz="2800" u="none" cap="none" strike="noStrike">
                <a:solidFill>
                  <a:schemeClr val="dk1"/>
                </a:solidFill>
                <a:latin typeface="Arial"/>
                <a:ea typeface="Arial"/>
                <a:cs typeface="Arial"/>
                <a:sym typeface="Arial"/>
              </a:rPr>
              <a:t>Neologísmo.</a:t>
            </a:r>
            <a:endParaRPr b="0" i="0" sz="2800" u="none" cap="none" strike="noStrike">
              <a:solidFill>
                <a:schemeClr val="dk1"/>
              </a:solidFill>
              <a:latin typeface="Arial"/>
              <a:ea typeface="Arial"/>
              <a:cs typeface="Arial"/>
              <a:sym typeface="Arial"/>
            </a:endParaRPr>
          </a:p>
        </p:txBody>
      </p:sp>
      <p:sp>
        <p:nvSpPr>
          <p:cNvPr id="213" name="Google Shape;213;p14"/>
          <p:cNvSpPr txBox="1"/>
          <p:nvPr/>
        </p:nvSpPr>
        <p:spPr>
          <a:xfrm>
            <a:off x="1780541" y="3717290"/>
            <a:ext cx="6011545" cy="452120"/>
          </a:xfrm>
          <a:prstGeom prst="rect">
            <a:avLst/>
          </a:prstGeom>
          <a:noFill/>
          <a:ln>
            <a:noFill/>
          </a:ln>
        </p:spPr>
        <p:txBody>
          <a:bodyPr anchorCtr="0" anchor="t" bIns="0" lIns="0" spcFirstLastPara="1" rIns="0" wrap="square" tIns="12700">
            <a:spAutoFit/>
          </a:bodyPr>
          <a:lstStyle/>
          <a:p>
            <a:pPr indent="0" lvl="0" marL="12700" marR="0" rtl="0" algn="l">
              <a:spcBef>
                <a:spcPts val="0"/>
              </a:spcBef>
              <a:spcAft>
                <a:spcPts val="0"/>
              </a:spcAft>
              <a:buNone/>
            </a:pPr>
            <a:r>
              <a:rPr b="1" i="0" lang="en-US" sz="2800" u="none" cap="none" strike="noStrike">
                <a:solidFill>
                  <a:schemeClr val="dk1"/>
                </a:solidFill>
                <a:latin typeface="Calibri"/>
                <a:ea typeface="Calibri"/>
                <a:cs typeface="Calibri"/>
                <a:sym typeface="Calibri"/>
              </a:rPr>
              <a:t>Características da Linguagem na </a:t>
            </a:r>
            <a:r>
              <a:rPr b="1" i="1" lang="en-US" sz="2800" u="none" cap="none" strike="noStrike">
                <a:solidFill>
                  <a:schemeClr val="dk1"/>
                </a:solidFill>
                <a:latin typeface="Calibri"/>
                <a:ea typeface="Calibri"/>
                <a:cs typeface="Calibri"/>
                <a:sym typeface="Calibri"/>
              </a:rPr>
              <a:t>Internet</a:t>
            </a:r>
            <a:endParaRPr b="0" i="0" sz="2800" u="none" cap="none" strike="noStrike">
              <a:solidFill>
                <a:schemeClr val="dk1"/>
              </a:solidFill>
              <a:latin typeface="Calibri"/>
              <a:ea typeface="Calibri"/>
              <a:cs typeface="Calibri"/>
              <a:sym typeface="Calibri"/>
            </a:endParaRPr>
          </a:p>
        </p:txBody>
      </p:sp>
      <p:sp>
        <p:nvSpPr>
          <p:cNvPr id="214" name="Google Shape;214;p14"/>
          <p:cNvSpPr txBox="1"/>
          <p:nvPr/>
        </p:nvSpPr>
        <p:spPr>
          <a:xfrm>
            <a:off x="1780540" y="4160521"/>
            <a:ext cx="249554" cy="2489143"/>
          </a:xfrm>
          <a:prstGeom prst="rect">
            <a:avLst/>
          </a:prstGeom>
          <a:noFill/>
          <a:ln>
            <a:noFill/>
          </a:ln>
        </p:spPr>
        <p:txBody>
          <a:bodyPr anchorCtr="0" anchor="t" bIns="0" lIns="0" spcFirstLastPara="1" rIns="0" wrap="square" tIns="13950">
            <a:spAutoFit/>
          </a:bodyPr>
          <a:lstStyle/>
          <a:p>
            <a:pPr indent="0" lvl="0" marL="12700" marR="0" rtl="0" algn="l">
              <a:spcBef>
                <a:spcPts val="0"/>
              </a:spcBef>
              <a:spcAft>
                <a:spcPts val="0"/>
              </a:spcAft>
              <a:buNone/>
            </a:pPr>
            <a:r>
              <a:rPr b="0" i="0" lang="en-US" sz="1950" u="none" cap="none" strike="noStrike">
                <a:solidFill>
                  <a:schemeClr val="dk1"/>
                </a:solidFill>
                <a:latin typeface="Arial"/>
                <a:ea typeface="Arial"/>
                <a:cs typeface="Arial"/>
                <a:sym typeface="Arial"/>
              </a:rPr>
              <a:t>❑</a:t>
            </a:r>
            <a:endParaRPr b="0" i="0" sz="1950" u="none" cap="none" strike="noStrike">
              <a:solidFill>
                <a:schemeClr val="dk1"/>
              </a:solidFill>
              <a:latin typeface="Arial"/>
              <a:ea typeface="Arial"/>
              <a:cs typeface="Arial"/>
              <a:sym typeface="Arial"/>
            </a:endParaRPr>
          </a:p>
          <a:p>
            <a:pPr indent="0" lvl="0" marL="12700" marR="0" rtl="0" algn="l">
              <a:spcBef>
                <a:spcPts val="1880"/>
              </a:spcBef>
              <a:spcAft>
                <a:spcPts val="0"/>
              </a:spcAft>
              <a:buNone/>
            </a:pPr>
            <a:r>
              <a:rPr b="0" i="0" lang="en-US" sz="1950" u="none" cap="none" strike="noStrike">
                <a:solidFill>
                  <a:schemeClr val="dk1"/>
                </a:solidFill>
                <a:latin typeface="Arial"/>
                <a:ea typeface="Arial"/>
                <a:cs typeface="Arial"/>
                <a:sym typeface="Arial"/>
              </a:rPr>
              <a:t>❑</a:t>
            </a:r>
            <a:endParaRPr b="0" i="0" sz="1950" u="none" cap="none" strike="noStrike">
              <a:solidFill>
                <a:schemeClr val="dk1"/>
              </a:solidFill>
              <a:latin typeface="Arial"/>
              <a:ea typeface="Arial"/>
              <a:cs typeface="Arial"/>
              <a:sym typeface="Arial"/>
            </a:endParaRPr>
          </a:p>
          <a:p>
            <a:pPr indent="0" lvl="0" marL="12700" marR="0" rtl="0" algn="l">
              <a:spcBef>
                <a:spcPts val="1870"/>
              </a:spcBef>
              <a:spcAft>
                <a:spcPts val="0"/>
              </a:spcAft>
              <a:buNone/>
            </a:pPr>
            <a:r>
              <a:rPr b="0" i="0" lang="en-US" sz="1950" u="none" cap="none" strike="noStrike">
                <a:solidFill>
                  <a:schemeClr val="dk1"/>
                </a:solidFill>
                <a:latin typeface="Arial"/>
                <a:ea typeface="Arial"/>
                <a:cs typeface="Arial"/>
                <a:sym typeface="Arial"/>
              </a:rPr>
              <a:t>❑</a:t>
            </a:r>
            <a:endParaRPr b="0" i="0" sz="1950" u="none" cap="none" strike="noStrike">
              <a:solidFill>
                <a:schemeClr val="dk1"/>
              </a:solidFill>
              <a:latin typeface="Arial"/>
              <a:ea typeface="Arial"/>
              <a:cs typeface="Arial"/>
              <a:sym typeface="Arial"/>
            </a:endParaRPr>
          </a:p>
          <a:p>
            <a:pPr indent="0" lvl="0" marL="12700" marR="0" rtl="0" algn="l">
              <a:spcBef>
                <a:spcPts val="1870"/>
              </a:spcBef>
              <a:spcAft>
                <a:spcPts val="0"/>
              </a:spcAft>
              <a:buNone/>
            </a:pPr>
            <a:r>
              <a:rPr b="0" i="0" lang="en-US" sz="1950" u="none" cap="none" strike="noStrike">
                <a:solidFill>
                  <a:schemeClr val="dk1"/>
                </a:solidFill>
                <a:latin typeface="Arial"/>
                <a:ea typeface="Arial"/>
                <a:cs typeface="Arial"/>
                <a:sym typeface="Arial"/>
              </a:rPr>
              <a:t>❑</a:t>
            </a:r>
            <a:endParaRPr b="0" i="0" sz="1950" u="none" cap="none" strike="noStrike">
              <a:solidFill>
                <a:schemeClr val="dk1"/>
              </a:solidFill>
              <a:latin typeface="Arial"/>
              <a:ea typeface="Arial"/>
              <a:cs typeface="Arial"/>
              <a:sym typeface="Arial"/>
            </a:endParaRPr>
          </a:p>
          <a:p>
            <a:pPr indent="0" lvl="0" marL="12700" marR="0" rtl="0" algn="l">
              <a:spcBef>
                <a:spcPts val="1870"/>
              </a:spcBef>
              <a:spcAft>
                <a:spcPts val="0"/>
              </a:spcAft>
              <a:buNone/>
            </a:pPr>
            <a:r>
              <a:rPr b="0" i="0" lang="en-US" sz="1950" u="none" cap="none" strike="noStrike">
                <a:solidFill>
                  <a:schemeClr val="dk1"/>
                </a:solidFill>
                <a:latin typeface="Arial"/>
                <a:ea typeface="Arial"/>
                <a:cs typeface="Arial"/>
                <a:sym typeface="Arial"/>
              </a:rPr>
              <a:t>❑</a:t>
            </a:r>
            <a:endParaRPr b="0" i="0" sz="1950" u="none" cap="none" strike="noStrike">
              <a:solidFill>
                <a:schemeClr val="dk1"/>
              </a:solidFill>
              <a:latin typeface="Arial"/>
              <a:ea typeface="Arial"/>
              <a:cs typeface="Arial"/>
              <a:sym typeface="Arial"/>
            </a:endParaRPr>
          </a:p>
        </p:txBody>
      </p:sp>
      <p:sp>
        <p:nvSpPr>
          <p:cNvPr id="215" name="Google Shape;215;p14"/>
          <p:cNvSpPr txBox="1"/>
          <p:nvPr/>
        </p:nvSpPr>
        <p:spPr>
          <a:xfrm>
            <a:off x="2237740" y="4014470"/>
            <a:ext cx="4022090" cy="2700020"/>
          </a:xfrm>
          <a:prstGeom prst="rect">
            <a:avLst/>
          </a:prstGeom>
          <a:noFill/>
          <a:ln>
            <a:noFill/>
          </a:ln>
        </p:spPr>
        <p:txBody>
          <a:bodyPr anchorCtr="0" anchor="t" bIns="0" lIns="0" spcFirstLastPara="1" rIns="0" wrap="square" tIns="12050">
            <a:spAutoFit/>
          </a:bodyPr>
          <a:lstStyle/>
          <a:p>
            <a:pPr indent="0" lvl="0" marL="12700" marR="5080" rtl="0" algn="l">
              <a:lnSpc>
                <a:spcPct val="125400"/>
              </a:lnSpc>
              <a:spcBef>
                <a:spcPts val="0"/>
              </a:spcBef>
              <a:spcAft>
                <a:spcPts val="0"/>
              </a:spcAft>
              <a:buNone/>
            </a:pPr>
            <a:r>
              <a:rPr b="0" i="0" lang="en-US" sz="2800" u="none" cap="none" strike="noStrike">
                <a:solidFill>
                  <a:schemeClr val="dk1"/>
                </a:solidFill>
                <a:latin typeface="Calibri"/>
                <a:ea typeface="Calibri"/>
                <a:cs typeface="Calibri"/>
                <a:sym typeface="Calibri"/>
              </a:rPr>
              <a:t>Diálogo a distância;  Presença de onomatopeias;  Troca de letras;</a:t>
            </a:r>
            <a:endParaRPr b="0" i="0" sz="2800" u="none" cap="none" strike="noStrike">
              <a:solidFill>
                <a:schemeClr val="dk1"/>
              </a:solidFill>
              <a:latin typeface="Calibri"/>
              <a:ea typeface="Calibri"/>
              <a:cs typeface="Calibri"/>
              <a:sym typeface="Calibri"/>
            </a:endParaRPr>
          </a:p>
          <a:p>
            <a:pPr indent="0" lvl="0" marL="12700" marR="490219" rtl="0" algn="l">
              <a:lnSpc>
                <a:spcPct val="125299"/>
              </a:lnSpc>
              <a:spcBef>
                <a:spcPts val="0"/>
              </a:spcBef>
              <a:spcAft>
                <a:spcPts val="0"/>
              </a:spcAft>
              <a:buNone/>
            </a:pPr>
            <a:r>
              <a:rPr b="0" i="0" lang="en-US" sz="2800" u="none" cap="none" strike="noStrike">
                <a:solidFill>
                  <a:schemeClr val="dk1"/>
                </a:solidFill>
                <a:latin typeface="Calibri"/>
                <a:ea typeface="Calibri"/>
                <a:cs typeface="Calibri"/>
                <a:sym typeface="Calibri"/>
              </a:rPr>
              <a:t>Híbrido de escrita e fala;  Linguagem não linear.</a:t>
            </a:r>
            <a:endParaRPr b="0" i="0" sz="2800" u="none" cap="none" strike="noStrike">
              <a:solidFill>
                <a:schemeClr val="dk1"/>
              </a:solidFill>
              <a:latin typeface="Calibri"/>
              <a:ea typeface="Calibri"/>
              <a:cs typeface="Calibri"/>
              <a:sym typeface="Calibri"/>
            </a:endParaRPr>
          </a:p>
        </p:txBody>
      </p:sp>
      <p:pic>
        <p:nvPicPr>
          <p:cNvPr id="216" name="Google Shape;216;p14"/>
          <p:cNvPicPr preferRelativeResize="0"/>
          <p:nvPr/>
        </p:nvPicPr>
        <p:blipFill rotWithShape="1">
          <a:blip r:embed="rId3">
            <a:alphaModFix/>
          </a:blip>
          <a:srcRect b="0" l="0" r="0" t="0"/>
          <a:stretch/>
        </p:blipFill>
        <p:spPr>
          <a:xfrm>
            <a:off x="1828800" y="72390"/>
            <a:ext cx="8686800" cy="7746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grpSp>
        <p:nvGrpSpPr>
          <p:cNvPr id="221" name="Google Shape;221;p15"/>
          <p:cNvGrpSpPr/>
          <p:nvPr/>
        </p:nvGrpSpPr>
        <p:grpSpPr>
          <a:xfrm>
            <a:off x="1703070" y="1522730"/>
            <a:ext cx="8641080" cy="4526279"/>
            <a:chOff x="179070" y="1522730"/>
            <a:chExt cx="8641080" cy="4526279"/>
          </a:xfrm>
        </p:grpSpPr>
        <p:pic>
          <p:nvPicPr>
            <p:cNvPr id="222" name="Google Shape;222;p15"/>
            <p:cNvPicPr preferRelativeResize="0"/>
            <p:nvPr/>
          </p:nvPicPr>
          <p:blipFill rotWithShape="1">
            <a:blip r:embed="rId3">
              <a:alphaModFix/>
            </a:blip>
            <a:srcRect b="0" l="0" r="0" t="0"/>
            <a:stretch/>
          </p:blipFill>
          <p:spPr>
            <a:xfrm>
              <a:off x="179070" y="1522730"/>
              <a:ext cx="2654300" cy="2499360"/>
            </a:xfrm>
            <a:prstGeom prst="rect">
              <a:avLst/>
            </a:prstGeom>
            <a:noFill/>
            <a:ln>
              <a:noFill/>
            </a:ln>
          </p:spPr>
        </p:pic>
        <p:pic>
          <p:nvPicPr>
            <p:cNvPr id="223" name="Google Shape;223;p15"/>
            <p:cNvPicPr preferRelativeResize="0"/>
            <p:nvPr/>
          </p:nvPicPr>
          <p:blipFill rotWithShape="1">
            <a:blip r:embed="rId4">
              <a:alphaModFix/>
            </a:blip>
            <a:srcRect b="0" l="0" r="0" t="0"/>
            <a:stretch/>
          </p:blipFill>
          <p:spPr>
            <a:xfrm>
              <a:off x="2771140" y="1524000"/>
              <a:ext cx="6049010" cy="1950720"/>
            </a:xfrm>
            <a:prstGeom prst="rect">
              <a:avLst/>
            </a:prstGeom>
            <a:noFill/>
            <a:ln>
              <a:noFill/>
            </a:ln>
          </p:spPr>
        </p:pic>
        <p:pic>
          <p:nvPicPr>
            <p:cNvPr id="224" name="Google Shape;224;p15"/>
            <p:cNvPicPr preferRelativeResize="0"/>
            <p:nvPr/>
          </p:nvPicPr>
          <p:blipFill rotWithShape="1">
            <a:blip r:embed="rId5">
              <a:alphaModFix/>
            </a:blip>
            <a:srcRect b="0" l="0" r="0" t="0"/>
            <a:stretch/>
          </p:blipFill>
          <p:spPr>
            <a:xfrm>
              <a:off x="4427220" y="3474719"/>
              <a:ext cx="1898650" cy="2574290"/>
            </a:xfrm>
            <a:prstGeom prst="rect">
              <a:avLst/>
            </a:prstGeom>
            <a:noFill/>
            <a:ln>
              <a:noFill/>
            </a:ln>
          </p:spPr>
        </p:pic>
        <p:pic>
          <p:nvPicPr>
            <p:cNvPr id="225" name="Google Shape;225;p15"/>
            <p:cNvPicPr preferRelativeResize="0"/>
            <p:nvPr/>
          </p:nvPicPr>
          <p:blipFill rotWithShape="1">
            <a:blip r:embed="rId6">
              <a:alphaModFix/>
            </a:blip>
            <a:srcRect b="0" l="0" r="0" t="0"/>
            <a:stretch/>
          </p:blipFill>
          <p:spPr>
            <a:xfrm>
              <a:off x="179070" y="4004309"/>
              <a:ext cx="2736850" cy="2044700"/>
            </a:xfrm>
            <a:prstGeom prst="rect">
              <a:avLst/>
            </a:prstGeom>
            <a:noFill/>
            <a:ln>
              <a:noFill/>
            </a:ln>
          </p:spPr>
        </p:pic>
        <p:pic>
          <p:nvPicPr>
            <p:cNvPr id="226" name="Google Shape;226;p15"/>
            <p:cNvPicPr preferRelativeResize="0"/>
            <p:nvPr/>
          </p:nvPicPr>
          <p:blipFill rotWithShape="1">
            <a:blip r:embed="rId7">
              <a:alphaModFix/>
            </a:blip>
            <a:srcRect b="0" l="0" r="0" t="0"/>
            <a:stretch/>
          </p:blipFill>
          <p:spPr>
            <a:xfrm>
              <a:off x="2806699" y="3474719"/>
              <a:ext cx="1620520" cy="2574290"/>
            </a:xfrm>
            <a:prstGeom prst="rect">
              <a:avLst/>
            </a:prstGeom>
            <a:noFill/>
            <a:ln>
              <a:noFill/>
            </a:ln>
          </p:spPr>
        </p:pic>
      </p:grpSp>
      <p:pic>
        <p:nvPicPr>
          <p:cNvPr id="227" name="Google Shape;227;p15"/>
          <p:cNvPicPr preferRelativeResize="0"/>
          <p:nvPr/>
        </p:nvPicPr>
        <p:blipFill rotWithShape="1">
          <a:blip r:embed="rId8">
            <a:alphaModFix/>
          </a:blip>
          <a:srcRect b="0" l="0" r="0" t="0"/>
          <a:stretch/>
        </p:blipFill>
        <p:spPr>
          <a:xfrm>
            <a:off x="1981200" y="274321"/>
            <a:ext cx="7620000" cy="932179"/>
          </a:xfrm>
          <a:prstGeom prst="rect">
            <a:avLst/>
          </a:prstGeom>
          <a:noFill/>
          <a:ln>
            <a:noFill/>
          </a:ln>
        </p:spPr>
      </p:pic>
      <p:pic>
        <p:nvPicPr>
          <p:cNvPr id="228" name="Google Shape;228;p15"/>
          <p:cNvPicPr preferRelativeResize="0"/>
          <p:nvPr/>
        </p:nvPicPr>
        <p:blipFill rotWithShape="1">
          <a:blip r:embed="rId9">
            <a:alphaModFix/>
          </a:blip>
          <a:srcRect b="0" l="0" r="0" t="0"/>
          <a:stretch/>
        </p:blipFill>
        <p:spPr>
          <a:xfrm>
            <a:off x="7860029" y="3500120"/>
            <a:ext cx="2484120" cy="254889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6"/>
          <p:cNvSpPr txBox="1"/>
          <p:nvPr>
            <p:ph type="title"/>
          </p:nvPr>
        </p:nvSpPr>
        <p:spPr>
          <a:xfrm>
            <a:off x="1925320" y="1379220"/>
            <a:ext cx="4749800" cy="452120"/>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chemeClr val="dk1"/>
              </a:buClr>
              <a:buSzPts val="2800"/>
              <a:buFont typeface="Arial"/>
              <a:buNone/>
            </a:pPr>
            <a:r>
              <a:rPr lang="en-US" sz="2800">
                <a:latin typeface="Arial"/>
                <a:ea typeface="Arial"/>
                <a:cs typeface="Arial"/>
                <a:sym typeface="Arial"/>
              </a:rPr>
              <a:t>1. Expressão do pensamento;</a:t>
            </a:r>
            <a:endParaRPr sz="2800">
              <a:latin typeface="Arial"/>
              <a:ea typeface="Arial"/>
              <a:cs typeface="Arial"/>
              <a:sym typeface="Arial"/>
            </a:endParaRPr>
          </a:p>
        </p:txBody>
      </p:sp>
      <p:sp>
        <p:nvSpPr>
          <p:cNvPr id="234" name="Google Shape;234;p16"/>
          <p:cNvSpPr txBox="1"/>
          <p:nvPr/>
        </p:nvSpPr>
        <p:spPr>
          <a:xfrm>
            <a:off x="1925321" y="2189479"/>
            <a:ext cx="8269605" cy="4520212"/>
          </a:xfrm>
          <a:prstGeom prst="rect">
            <a:avLst/>
          </a:prstGeom>
          <a:noFill/>
          <a:ln>
            <a:noFill/>
          </a:ln>
        </p:spPr>
        <p:txBody>
          <a:bodyPr anchorCtr="0" anchor="t" bIns="0" lIns="0" spcFirstLastPara="1" rIns="0" wrap="square" tIns="12700">
            <a:spAutoFit/>
          </a:bodyPr>
          <a:lstStyle/>
          <a:p>
            <a:pPr indent="-396240" lvl="0" marL="408305" marR="0" rtl="0" algn="l">
              <a:spcBef>
                <a:spcPts val="0"/>
              </a:spcBef>
              <a:spcAft>
                <a:spcPts val="0"/>
              </a:spcAft>
              <a:buClr>
                <a:schemeClr val="dk1"/>
              </a:buClr>
              <a:buSzPts val="2800"/>
              <a:buFont typeface="Arial"/>
              <a:buAutoNum type="arabicPeriod" startAt="2"/>
            </a:pPr>
            <a:r>
              <a:rPr b="0" i="0" lang="en-US" sz="2800" u="none" cap="none" strike="noStrike">
                <a:solidFill>
                  <a:schemeClr val="dk1"/>
                </a:solidFill>
                <a:latin typeface="Arial"/>
                <a:ea typeface="Arial"/>
                <a:cs typeface="Arial"/>
                <a:sym typeface="Arial"/>
              </a:rPr>
              <a:t>Instrumento de comunicação;</a:t>
            </a:r>
            <a:endParaRPr b="0" i="0" sz="2800" u="none" cap="none" strike="noStrike">
              <a:solidFill>
                <a:schemeClr val="dk1"/>
              </a:solidFill>
              <a:latin typeface="Arial"/>
              <a:ea typeface="Arial"/>
              <a:cs typeface="Arial"/>
              <a:sym typeface="Arial"/>
            </a:endParaRPr>
          </a:p>
          <a:p>
            <a:pPr indent="0" lvl="0" marL="0" marR="0" rtl="0" algn="l">
              <a:spcBef>
                <a:spcPts val="30"/>
              </a:spcBef>
              <a:spcAft>
                <a:spcPts val="0"/>
              </a:spcAft>
              <a:buClr>
                <a:schemeClr val="dk1"/>
              </a:buClr>
              <a:buSzPts val="2600"/>
              <a:buFont typeface="Arial"/>
              <a:buNone/>
            </a:pPr>
            <a:r>
              <a:t/>
            </a:r>
            <a:endParaRPr b="0" i="0" sz="2600" u="none" cap="none" strike="noStrike">
              <a:solidFill>
                <a:schemeClr val="dk1"/>
              </a:solidFill>
              <a:latin typeface="Arial"/>
              <a:ea typeface="Arial"/>
              <a:cs typeface="Arial"/>
              <a:sym typeface="Arial"/>
            </a:endParaRPr>
          </a:p>
          <a:p>
            <a:pPr indent="-396240" lvl="0" marL="408305" marR="0" rtl="0" algn="l">
              <a:spcBef>
                <a:spcPts val="0"/>
              </a:spcBef>
              <a:spcAft>
                <a:spcPts val="0"/>
              </a:spcAft>
              <a:buClr>
                <a:schemeClr val="dk1"/>
              </a:buClr>
              <a:buSzPts val="2800"/>
              <a:buFont typeface="Arial"/>
              <a:buAutoNum type="arabicPeriod" startAt="2"/>
            </a:pPr>
            <a:r>
              <a:rPr b="0" i="0" lang="en-US" sz="2800" u="none" cap="none" strike="noStrike">
                <a:solidFill>
                  <a:schemeClr val="dk1"/>
                </a:solidFill>
                <a:latin typeface="Arial"/>
                <a:ea typeface="Arial"/>
                <a:cs typeface="Arial"/>
                <a:sym typeface="Arial"/>
              </a:rPr>
              <a:t>Processo de interação.</a:t>
            </a:r>
            <a:endParaRPr b="0" i="0" sz="2800" u="none" cap="none" strike="noStrike">
              <a:solidFill>
                <a:schemeClr val="dk1"/>
              </a:solidFill>
              <a:latin typeface="Arial"/>
              <a:ea typeface="Arial"/>
              <a:cs typeface="Arial"/>
              <a:sym typeface="Arial"/>
            </a:endParaRPr>
          </a:p>
          <a:p>
            <a:pPr indent="0" lvl="0" marL="0" marR="0" rtl="0" algn="l">
              <a:spcBef>
                <a:spcPts val="50"/>
              </a:spcBef>
              <a:spcAft>
                <a:spcPts val="0"/>
              </a:spcAft>
              <a:buNone/>
            </a:pPr>
            <a:r>
              <a:t/>
            </a:r>
            <a:endParaRPr b="0" i="0" sz="2600" u="none" cap="none" strike="noStrike">
              <a:solidFill>
                <a:schemeClr val="dk1"/>
              </a:solidFill>
              <a:latin typeface="Arial"/>
              <a:ea typeface="Arial"/>
              <a:cs typeface="Arial"/>
              <a:sym typeface="Arial"/>
            </a:endParaRPr>
          </a:p>
          <a:p>
            <a:pPr indent="0" lvl="0" marL="0" marR="19050" rtl="0" algn="ctr">
              <a:spcBef>
                <a:spcPts val="0"/>
              </a:spcBef>
              <a:spcAft>
                <a:spcPts val="0"/>
              </a:spcAft>
              <a:buNone/>
            </a:pPr>
            <a:r>
              <a:rPr b="0" i="0" lang="en-US" sz="2400" u="none" cap="none" strike="noStrike">
                <a:solidFill>
                  <a:srgbClr val="4D3A2F"/>
                </a:solidFill>
                <a:latin typeface="Libre Franklin Medium"/>
                <a:ea typeface="Libre Franklin Medium"/>
                <a:cs typeface="Libre Franklin Medium"/>
                <a:sym typeface="Libre Franklin Medium"/>
              </a:rPr>
              <a:t>Reflexão</a:t>
            </a:r>
            <a:endParaRPr b="0" i="0" sz="2400" u="none" cap="none" strike="noStrike">
              <a:solidFill>
                <a:schemeClr val="dk1"/>
              </a:solidFill>
              <a:latin typeface="Libre Franklin Medium"/>
              <a:ea typeface="Libre Franklin Medium"/>
              <a:cs typeface="Libre Franklin Medium"/>
              <a:sym typeface="Libre Franklin Medium"/>
            </a:endParaRPr>
          </a:p>
          <a:p>
            <a:pPr indent="0" lvl="0" marL="0" marR="0" rtl="0" algn="l">
              <a:spcBef>
                <a:spcPts val="10"/>
              </a:spcBef>
              <a:spcAft>
                <a:spcPts val="0"/>
              </a:spcAft>
              <a:buNone/>
            </a:pPr>
            <a:r>
              <a:t/>
            </a:r>
            <a:endParaRPr b="0" i="0" sz="2400" u="none" cap="none" strike="noStrike">
              <a:solidFill>
                <a:schemeClr val="dk1"/>
              </a:solidFill>
              <a:latin typeface="Libre Franklin Medium"/>
              <a:ea typeface="Libre Franklin Medium"/>
              <a:cs typeface="Libre Franklin Medium"/>
              <a:sym typeface="Libre Franklin Medium"/>
            </a:endParaRPr>
          </a:p>
          <a:p>
            <a:pPr indent="0" lvl="0" marL="12700" marR="135255" rtl="0" algn="l">
              <a:lnSpc>
                <a:spcPct val="95000"/>
              </a:lnSpc>
              <a:spcBef>
                <a:spcPts val="0"/>
              </a:spcBef>
              <a:spcAft>
                <a:spcPts val="0"/>
              </a:spcAft>
              <a:buNone/>
            </a:pPr>
            <a:r>
              <a:rPr b="0" i="0" lang="en-US" sz="2400" u="none" cap="none" strike="noStrike">
                <a:solidFill>
                  <a:schemeClr val="dk1"/>
                </a:solidFill>
                <a:latin typeface="Calibri"/>
                <a:ea typeface="Calibri"/>
                <a:cs typeface="Calibri"/>
                <a:sym typeface="Calibri"/>
              </a:rPr>
              <a:t>Sempre que surge uma nova tecnologia, os meios já existentes  são obrigados a se adaptarem às novas condições, gerando novos  hábitos de vida: trabalho, diversão, costumes etc.</a:t>
            </a:r>
            <a:endParaRPr b="0" i="0" sz="2400" u="none" cap="none" strike="noStrike">
              <a:solidFill>
                <a:schemeClr val="dk1"/>
              </a:solidFill>
              <a:latin typeface="Calibri"/>
              <a:ea typeface="Calibri"/>
              <a:cs typeface="Calibri"/>
              <a:sym typeface="Calibri"/>
            </a:endParaRPr>
          </a:p>
          <a:p>
            <a:pPr indent="0" lvl="0" marL="0" marR="0" rtl="0" algn="l">
              <a:spcBef>
                <a:spcPts val="25"/>
              </a:spcBef>
              <a:spcAft>
                <a:spcPts val="0"/>
              </a:spcAft>
              <a:buNone/>
            </a:pPr>
            <a:r>
              <a:t/>
            </a:r>
            <a:endParaRPr b="0" i="0" sz="2100" u="none" cap="none" strike="noStrike">
              <a:solidFill>
                <a:schemeClr val="dk1"/>
              </a:solidFill>
              <a:latin typeface="Calibri"/>
              <a:ea typeface="Calibri"/>
              <a:cs typeface="Calibri"/>
              <a:sym typeface="Calibri"/>
            </a:endParaRPr>
          </a:p>
          <a:p>
            <a:pPr indent="0" lvl="0" marL="2985770" marR="0" rtl="0" algn="l">
              <a:spcBef>
                <a:spcPts val="5"/>
              </a:spcBef>
              <a:spcAft>
                <a:spcPts val="0"/>
              </a:spcAft>
              <a:buNone/>
            </a:pPr>
            <a:r>
              <a:rPr b="0" i="0" lang="en-US" sz="2400" u="none" cap="none" strike="noStrike">
                <a:solidFill>
                  <a:schemeClr val="dk1"/>
                </a:solidFill>
                <a:latin typeface="Calibri"/>
                <a:ea typeface="Calibri"/>
                <a:cs typeface="Calibri"/>
                <a:sym typeface="Calibri"/>
              </a:rPr>
              <a:t>“Não há comunicação sem envolvimento.”</a:t>
            </a:r>
            <a:endParaRPr b="0" i="0" sz="2400" u="none" cap="none" strike="noStrike">
              <a:solidFill>
                <a:schemeClr val="dk1"/>
              </a:solidFill>
              <a:latin typeface="Calibri"/>
              <a:ea typeface="Calibri"/>
              <a:cs typeface="Calibri"/>
              <a:sym typeface="Calibri"/>
            </a:endParaRPr>
          </a:p>
          <a:p>
            <a:pPr indent="0" lvl="0" marL="0" marR="5080" rtl="0" algn="r">
              <a:spcBef>
                <a:spcPts val="800"/>
              </a:spcBef>
              <a:spcAft>
                <a:spcPts val="0"/>
              </a:spcAft>
              <a:buNone/>
            </a:pPr>
            <a:r>
              <a:rPr b="0" i="0" lang="en-US" sz="1600" u="none" cap="none" strike="noStrike">
                <a:solidFill>
                  <a:schemeClr val="dk1"/>
                </a:solidFill>
                <a:latin typeface="Calibri"/>
                <a:ea typeface="Calibri"/>
                <a:cs typeface="Calibri"/>
                <a:sym typeface="Calibri"/>
              </a:rPr>
              <a:t>Antoine de Saint-Exupéry</a:t>
            </a:r>
            <a:endParaRPr b="0" i="0" sz="1600" u="none" cap="none" strike="noStrike">
              <a:solidFill>
                <a:schemeClr val="dk1"/>
              </a:solidFill>
              <a:latin typeface="Calibri"/>
              <a:ea typeface="Calibri"/>
              <a:cs typeface="Calibri"/>
              <a:sym typeface="Calibri"/>
            </a:endParaRPr>
          </a:p>
        </p:txBody>
      </p:sp>
      <p:sp>
        <p:nvSpPr>
          <p:cNvPr id="235" name="Google Shape;235;p16"/>
          <p:cNvSpPr txBox="1"/>
          <p:nvPr/>
        </p:nvSpPr>
        <p:spPr>
          <a:xfrm>
            <a:off x="1780541" y="552450"/>
            <a:ext cx="1583055" cy="124393"/>
          </a:xfrm>
          <a:prstGeom prst="rect">
            <a:avLst/>
          </a:prstGeom>
          <a:noFill/>
          <a:ln>
            <a:noFill/>
          </a:ln>
        </p:spPr>
        <p:txBody>
          <a:bodyPr anchorCtr="0" anchor="t" bIns="0" lIns="0" spcFirstLastPara="1" rIns="0" wrap="square" tIns="16500">
            <a:spAutoFit/>
          </a:bodyPr>
          <a:lstStyle/>
          <a:p>
            <a:pPr indent="0" lvl="0" marL="12700" marR="0" rtl="0" algn="l">
              <a:spcBef>
                <a:spcPts val="0"/>
              </a:spcBef>
              <a:spcAft>
                <a:spcPts val="0"/>
              </a:spcAft>
              <a:buNone/>
            </a:pPr>
            <a:r>
              <a:rPr b="1" i="0" lang="en-US" sz="700" u="none" cap="none" strike="noStrike">
                <a:solidFill>
                  <a:srgbClr val="4D3A2F"/>
                </a:solidFill>
                <a:latin typeface="Arial"/>
                <a:ea typeface="Arial"/>
                <a:cs typeface="Arial"/>
                <a:sym typeface="Arial"/>
              </a:rPr>
              <a:t>Três Concepções de linguagem</a:t>
            </a:r>
            <a:endParaRPr b="0" i="0" sz="700" u="none" cap="none" strike="noStrike">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7"/>
          <p:cNvSpPr txBox="1"/>
          <p:nvPr>
            <p:ph type="title"/>
          </p:nvPr>
        </p:nvSpPr>
        <p:spPr>
          <a:xfrm>
            <a:off x="2362200" y="5833"/>
            <a:ext cx="10515600" cy="2044149"/>
          </a:xfrm>
          <a:prstGeom prst="rect">
            <a:avLst/>
          </a:prstGeom>
          <a:noFill/>
          <a:ln>
            <a:noFill/>
          </a:ln>
        </p:spPr>
        <p:txBody>
          <a:bodyPr anchorCtr="0" anchor="ctr" bIns="0" lIns="0" spcFirstLastPara="1" rIns="0" wrap="square" tIns="12700">
            <a:spAutoFit/>
          </a:bodyPr>
          <a:lstStyle/>
          <a:p>
            <a:pPr indent="-1607820" lvl="0" marL="1620520" marR="5080" rtl="0" algn="l">
              <a:lnSpc>
                <a:spcPct val="100000"/>
              </a:lnSpc>
              <a:spcBef>
                <a:spcPts val="0"/>
              </a:spcBef>
              <a:spcAft>
                <a:spcPts val="0"/>
              </a:spcAft>
              <a:buClr>
                <a:schemeClr val="dk1"/>
              </a:buClr>
              <a:buSzPts val="4400"/>
              <a:buFont typeface="Calibri"/>
              <a:buNone/>
            </a:pPr>
            <a:r>
              <a:rPr lang="en-US"/>
              <a:t>Português é fácil de aprender porque é uma língua que se  escreve exatamente como se fala</a:t>
            </a:r>
            <a:endParaRPr/>
          </a:p>
        </p:txBody>
      </p:sp>
      <p:sp>
        <p:nvSpPr>
          <p:cNvPr id="241" name="Google Shape;241;p17"/>
          <p:cNvSpPr txBox="1"/>
          <p:nvPr/>
        </p:nvSpPr>
        <p:spPr>
          <a:xfrm>
            <a:off x="1925321" y="2518410"/>
            <a:ext cx="7905115" cy="3757929"/>
          </a:xfrm>
          <a:prstGeom prst="rect">
            <a:avLst/>
          </a:prstGeom>
          <a:noFill/>
          <a:ln>
            <a:noFill/>
          </a:ln>
        </p:spPr>
        <p:txBody>
          <a:bodyPr anchorCtr="0" anchor="t" bIns="0" lIns="0" spcFirstLastPara="1" rIns="0" wrap="square" tIns="12700">
            <a:spAutoFit/>
          </a:bodyPr>
          <a:lstStyle/>
          <a:p>
            <a:pPr indent="0" lvl="0" marL="12700" marR="8255" rtl="0" algn="just">
              <a:spcBef>
                <a:spcPts val="0"/>
              </a:spcBef>
              <a:spcAft>
                <a:spcPts val="0"/>
              </a:spcAft>
              <a:buNone/>
            </a:pPr>
            <a:r>
              <a:rPr b="0" i="0" lang="en-US" sz="2500" u="none" cap="none" strike="noStrike">
                <a:solidFill>
                  <a:schemeClr val="dk1"/>
                </a:solidFill>
                <a:latin typeface="Calibri"/>
                <a:ea typeface="Calibri"/>
                <a:cs typeface="Calibri"/>
                <a:sym typeface="Calibri"/>
              </a:rPr>
              <a:t>“Pois é. U purtuguêis é muito fáciu di aprender, purqui é  uma língua qui a genti iscrevi ixatamenti cumu si fala. Num é  cumu inglêis qui dá até vontadi di ri quandu a genti discobri  cumu é qui si iscrevi algumas palavras. Im portuguêis, é só  prestátenção. U alemão pur exemplu. Qué coisa mais doida?  Num bate nada cum nada. Até nu espanhol qui é parecidu, si  iscrevi muito diferenti. Qui bom qui a minha lingua é u  purtuguêis. Quem soubé falá, sabi iscrevê.”</a:t>
            </a:r>
            <a:endParaRPr b="0" i="0" sz="2500" u="none" cap="none" strike="noStrike">
              <a:solidFill>
                <a:schemeClr val="dk1"/>
              </a:solidFill>
              <a:latin typeface="Calibri"/>
              <a:ea typeface="Calibri"/>
              <a:cs typeface="Calibri"/>
              <a:sym typeface="Calibri"/>
            </a:endParaRPr>
          </a:p>
          <a:p>
            <a:pPr indent="0" lvl="0" marL="0" marR="0" rtl="0" algn="l">
              <a:spcBef>
                <a:spcPts val="5"/>
              </a:spcBef>
              <a:spcAft>
                <a:spcPts val="0"/>
              </a:spcAft>
              <a:buNone/>
            </a:pPr>
            <a:r>
              <a:t/>
            </a:r>
            <a:endParaRPr b="0" i="0" sz="2450" u="none" cap="none" strike="noStrike">
              <a:solidFill>
                <a:schemeClr val="dk1"/>
              </a:solidFill>
              <a:latin typeface="Calibri"/>
              <a:ea typeface="Calibri"/>
              <a:cs typeface="Calibri"/>
              <a:sym typeface="Calibri"/>
            </a:endParaRPr>
          </a:p>
          <a:p>
            <a:pPr indent="0" lvl="0" marL="4881880" marR="0" rtl="0" algn="l">
              <a:spcBef>
                <a:spcPts val="5"/>
              </a:spcBef>
              <a:spcAft>
                <a:spcPts val="0"/>
              </a:spcAft>
              <a:buNone/>
            </a:pPr>
            <a:r>
              <a:rPr b="0" i="0" lang="en-US" sz="2000" u="none" cap="none" strike="noStrike">
                <a:solidFill>
                  <a:schemeClr val="dk1"/>
                </a:solidFill>
                <a:latin typeface="Calibri"/>
                <a:ea typeface="Calibri"/>
                <a:cs typeface="Calibri"/>
                <a:sym typeface="Calibri"/>
              </a:rPr>
              <a:t>Jô Soares, Veja, 28 /11/1990.</a:t>
            </a:r>
            <a:endParaRPr b="0" i="0" sz="2000" u="none" cap="none" strike="noStrike">
              <a:solidFill>
                <a:schemeClr val="dk1"/>
              </a:solidFill>
              <a:latin typeface="Calibri"/>
              <a:ea typeface="Calibri"/>
              <a:cs typeface="Calibri"/>
              <a:sym typeface="Calibri"/>
            </a:endParaRPr>
          </a:p>
        </p:txBody>
      </p:sp>
      <p:pic>
        <p:nvPicPr>
          <p:cNvPr id="242" name="Google Shape;242;p17"/>
          <p:cNvPicPr preferRelativeResize="0"/>
          <p:nvPr/>
        </p:nvPicPr>
        <p:blipFill rotWithShape="1">
          <a:blip r:embed="rId3">
            <a:alphaModFix/>
          </a:blip>
          <a:srcRect b="0" l="0" r="0" t="0"/>
          <a:stretch/>
        </p:blipFill>
        <p:spPr>
          <a:xfrm>
            <a:off x="1847850" y="224791"/>
            <a:ext cx="7753350" cy="79247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18"/>
          <p:cNvSpPr txBox="1"/>
          <p:nvPr/>
        </p:nvSpPr>
        <p:spPr>
          <a:xfrm>
            <a:off x="1925321" y="1391920"/>
            <a:ext cx="7936865" cy="2823210"/>
          </a:xfrm>
          <a:prstGeom prst="rect">
            <a:avLst/>
          </a:prstGeom>
          <a:noFill/>
          <a:ln>
            <a:noFill/>
          </a:ln>
        </p:spPr>
        <p:txBody>
          <a:bodyPr anchorCtr="0" anchor="t" bIns="0" lIns="0" spcFirstLastPara="1" rIns="0" wrap="square" tIns="40000">
            <a:spAutoFit/>
          </a:bodyPr>
          <a:lstStyle/>
          <a:p>
            <a:pPr indent="0" lvl="0" marL="12700" marR="5080" rtl="0" algn="l">
              <a:lnSpc>
                <a:spcPct val="113750"/>
              </a:lnSpc>
              <a:spcBef>
                <a:spcPts val="0"/>
              </a:spcBef>
              <a:spcAft>
                <a:spcPts val="0"/>
              </a:spcAft>
              <a:buNone/>
            </a:pPr>
            <a:r>
              <a:rPr b="0" i="0" lang="en-US" sz="2400" u="none" cap="none" strike="noStrike">
                <a:solidFill>
                  <a:schemeClr val="dk1"/>
                </a:solidFill>
                <a:latin typeface="Calibri"/>
                <a:ea typeface="Calibri"/>
                <a:cs typeface="Calibri"/>
                <a:sym typeface="Calibri"/>
              </a:rPr>
              <a:t>Fundação IDEPAC para o Desenvolvimento Profissional. Apostila  de Técnicas Administrativas. 2009.</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250" u="none" cap="none" strike="noStrike">
              <a:solidFill>
                <a:schemeClr val="dk1"/>
              </a:solidFill>
              <a:latin typeface="Calibri"/>
              <a:ea typeface="Calibri"/>
              <a:cs typeface="Calibri"/>
              <a:sym typeface="Calibri"/>
            </a:endParaRPr>
          </a:p>
          <a:p>
            <a:pPr indent="0" lvl="0" marL="12700" marR="100965" rtl="0" algn="l">
              <a:lnSpc>
                <a:spcPct val="113750"/>
              </a:lnSpc>
              <a:spcBef>
                <a:spcPts val="5"/>
              </a:spcBef>
              <a:spcAft>
                <a:spcPts val="0"/>
              </a:spcAft>
              <a:buNone/>
            </a:pPr>
            <a:r>
              <a:rPr b="0" i="0" lang="en-US" sz="2400" u="none" cap="none" strike="noStrike">
                <a:solidFill>
                  <a:schemeClr val="dk1"/>
                </a:solidFill>
                <a:latin typeface="Calibri"/>
                <a:ea typeface="Calibri"/>
                <a:cs typeface="Calibri"/>
                <a:sym typeface="Calibri"/>
              </a:rPr>
              <a:t>MEDEIROS, João Bosco. Redação Empresarial. 6ª Ed. São Paulo:  Atlas, 2009.</a:t>
            </a:r>
            <a:endParaRPr b="0" i="0" sz="2400" u="none" cap="none" strike="noStrike">
              <a:solidFill>
                <a:schemeClr val="dk1"/>
              </a:solidFill>
              <a:latin typeface="Calibri"/>
              <a:ea typeface="Calibri"/>
              <a:cs typeface="Calibri"/>
              <a:sym typeface="Calibri"/>
            </a:endParaRPr>
          </a:p>
          <a:p>
            <a:pPr indent="0" lvl="0" marL="0" marR="0" rtl="0" algn="l">
              <a:spcBef>
                <a:spcPts val="45"/>
              </a:spcBef>
              <a:spcAft>
                <a:spcPts val="0"/>
              </a:spcAft>
              <a:buNone/>
            </a:pPr>
            <a:r>
              <a:t/>
            </a:r>
            <a:endParaRPr b="0" i="0" sz="2200" u="none" cap="none" strike="noStrike">
              <a:solidFill>
                <a:schemeClr val="dk1"/>
              </a:solidFill>
              <a:latin typeface="Calibri"/>
              <a:ea typeface="Calibri"/>
              <a:cs typeface="Calibri"/>
              <a:sym typeface="Calibri"/>
            </a:endParaRPr>
          </a:p>
          <a:p>
            <a:pPr indent="0" lvl="0" marL="12700" marR="203834" rtl="0" algn="l">
              <a:lnSpc>
                <a:spcPct val="114166"/>
              </a:lnSpc>
              <a:spcBef>
                <a:spcPts val="0"/>
              </a:spcBef>
              <a:spcAft>
                <a:spcPts val="0"/>
              </a:spcAft>
              <a:buNone/>
            </a:pPr>
            <a:r>
              <a:rPr b="0" i="0" lang="en-US" sz="2400" u="none" cap="none" strike="noStrike">
                <a:solidFill>
                  <a:schemeClr val="dk1"/>
                </a:solidFill>
                <a:latin typeface="Calibri"/>
                <a:ea typeface="Calibri"/>
                <a:cs typeface="Calibri"/>
                <a:sym typeface="Calibri"/>
              </a:rPr>
              <a:t>SISTI, Silvana Progetti Paschoal. et al. Administração. Valinhos:  Anhanguera Publicações, 2009.</a:t>
            </a:r>
            <a:endParaRPr b="0" i="0" sz="2400" u="none" cap="none" strike="noStrike">
              <a:solidFill>
                <a:schemeClr val="dk1"/>
              </a:solidFill>
              <a:latin typeface="Calibri"/>
              <a:ea typeface="Calibri"/>
              <a:cs typeface="Calibri"/>
              <a:sym typeface="Calibri"/>
            </a:endParaRPr>
          </a:p>
        </p:txBody>
      </p:sp>
      <p:sp>
        <p:nvSpPr>
          <p:cNvPr id="248" name="Google Shape;248;p18"/>
          <p:cNvSpPr txBox="1"/>
          <p:nvPr/>
        </p:nvSpPr>
        <p:spPr>
          <a:xfrm>
            <a:off x="1925320" y="5213350"/>
            <a:ext cx="7411084" cy="1085850"/>
          </a:xfrm>
          <a:prstGeom prst="rect">
            <a:avLst/>
          </a:prstGeom>
          <a:noFill/>
          <a:ln>
            <a:noFill/>
          </a:ln>
        </p:spPr>
        <p:txBody>
          <a:bodyPr anchorCtr="0" anchor="t" bIns="0" lIns="0" spcFirstLastPara="1" rIns="0" wrap="square" tIns="30475">
            <a:spAutoFit/>
          </a:bodyPr>
          <a:lstStyle/>
          <a:p>
            <a:pPr indent="0" lvl="0" marL="12700" marR="5080" rtl="0" algn="l">
              <a:lnSpc>
                <a:spcPct val="95000"/>
              </a:lnSpc>
              <a:spcBef>
                <a:spcPts val="0"/>
              </a:spcBef>
              <a:spcAft>
                <a:spcPts val="0"/>
              </a:spcAft>
              <a:buNone/>
            </a:pPr>
            <a:r>
              <a:rPr b="0" i="0" lang="en-US" sz="2400" u="none" cap="none" strike="noStrike">
                <a:solidFill>
                  <a:schemeClr val="dk1"/>
                </a:solidFill>
                <a:latin typeface="Calibri"/>
                <a:ea typeface="Calibri"/>
                <a:cs typeface="Calibri"/>
                <a:sym typeface="Calibri"/>
              </a:rPr>
              <a:t>* Outros assuntos de propriedade dos seus criadores, como  professores e pesquisadores, encontrados na internet e  apresentados em sala de aulas de vários cursos.</a:t>
            </a:r>
            <a:endParaRPr b="0" i="0" sz="2400" u="none" cap="none" strike="noStrike">
              <a:solidFill>
                <a:schemeClr val="dk1"/>
              </a:solidFill>
              <a:latin typeface="Calibri"/>
              <a:ea typeface="Calibri"/>
              <a:cs typeface="Calibri"/>
              <a:sym typeface="Calibri"/>
            </a:endParaRPr>
          </a:p>
        </p:txBody>
      </p:sp>
      <p:pic>
        <p:nvPicPr>
          <p:cNvPr id="249" name="Google Shape;249;p18"/>
          <p:cNvPicPr preferRelativeResize="0"/>
          <p:nvPr/>
        </p:nvPicPr>
        <p:blipFill rotWithShape="1">
          <a:blip r:embed="rId3">
            <a:alphaModFix/>
          </a:blip>
          <a:srcRect b="0" l="0" r="0" t="0"/>
          <a:stretch/>
        </p:blipFill>
        <p:spPr>
          <a:xfrm>
            <a:off x="1828800" y="391159"/>
            <a:ext cx="8686800" cy="87122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3"/>
          <p:cNvSpPr txBox="1"/>
          <p:nvPr>
            <p:ph type="title"/>
          </p:nvPr>
        </p:nvSpPr>
        <p:spPr>
          <a:xfrm>
            <a:off x="1625601" y="75111"/>
            <a:ext cx="3874135" cy="556260"/>
          </a:xfrm>
          <a:prstGeom prst="rect">
            <a:avLst/>
          </a:prstGeom>
          <a:noFill/>
          <a:ln>
            <a:noFill/>
          </a:ln>
        </p:spPr>
        <p:txBody>
          <a:bodyPr anchorCtr="0" anchor="ctr" bIns="0" lIns="0" spcFirstLastPara="1" rIns="0" wrap="square" tIns="51425">
            <a:spAutoFit/>
          </a:bodyPr>
          <a:lstStyle/>
          <a:p>
            <a:pPr indent="0" lvl="0" marL="81280" rtl="0" algn="l">
              <a:lnSpc>
                <a:spcPct val="100000"/>
              </a:lnSpc>
              <a:spcBef>
                <a:spcPts val="0"/>
              </a:spcBef>
              <a:spcAft>
                <a:spcPts val="0"/>
              </a:spcAft>
              <a:buClr>
                <a:srgbClr val="004F23"/>
              </a:buClr>
              <a:buSzPts val="1600"/>
              <a:buFont typeface="Libre Franklin Medium"/>
              <a:buNone/>
            </a:pPr>
            <a:r>
              <a:rPr lang="en-US" sz="1600">
                <a:solidFill>
                  <a:srgbClr val="004F23"/>
                </a:solidFill>
                <a:latin typeface="Libre Franklin Medium"/>
                <a:ea typeface="Libre Franklin Medium"/>
                <a:cs typeface="Libre Franklin Medium"/>
                <a:sym typeface="Libre Franklin Medium"/>
              </a:rPr>
              <a:t>Modalidades	Descrição</a:t>
            </a:r>
            <a:endParaRPr sz="1600">
              <a:latin typeface="Libre Franklin Medium"/>
              <a:ea typeface="Libre Franklin Medium"/>
              <a:cs typeface="Libre Franklin Medium"/>
              <a:sym typeface="Libre Franklin Medium"/>
            </a:endParaRPr>
          </a:p>
          <a:p>
            <a:pPr indent="0" lvl="0" marL="50800" rtl="0" algn="l">
              <a:lnSpc>
                <a:spcPct val="100000"/>
              </a:lnSpc>
              <a:spcBef>
                <a:spcPts val="270"/>
              </a:spcBef>
              <a:spcAft>
                <a:spcPts val="0"/>
              </a:spcAft>
              <a:buClr>
                <a:srgbClr val="00AF4F"/>
              </a:buClr>
              <a:buSzPts val="2100"/>
              <a:buFont typeface="Libre Franklin Medium"/>
              <a:buNone/>
            </a:pPr>
            <a:r>
              <a:rPr baseline="-25000" lang="en-US" sz="2100">
                <a:solidFill>
                  <a:srgbClr val="00AF4F"/>
                </a:solidFill>
                <a:latin typeface="Libre Franklin Medium"/>
                <a:ea typeface="Libre Franklin Medium"/>
                <a:cs typeface="Libre Franklin Medium"/>
                <a:sym typeface="Libre Franklin Medium"/>
              </a:rPr>
              <a:t>Características </a:t>
            </a:r>
            <a:r>
              <a:rPr lang="en-US" sz="1300">
                <a:solidFill>
                  <a:srgbClr val="FF6600"/>
                </a:solidFill>
                <a:latin typeface="Libre Franklin Medium"/>
                <a:ea typeface="Libre Franklin Medium"/>
                <a:cs typeface="Libre Franklin Medium"/>
                <a:sym typeface="Libre Franklin Medium"/>
              </a:rPr>
              <a:t>Situa seres no espaço (fotografia)</a:t>
            </a:r>
            <a:endParaRPr sz="1300">
              <a:latin typeface="Libre Franklin Medium"/>
              <a:ea typeface="Libre Franklin Medium"/>
              <a:cs typeface="Libre Franklin Medium"/>
              <a:sym typeface="Libre Franklin Medium"/>
            </a:endParaRPr>
          </a:p>
        </p:txBody>
      </p:sp>
      <p:sp>
        <p:nvSpPr>
          <p:cNvPr id="101" name="Google Shape;101;p3"/>
          <p:cNvSpPr txBox="1"/>
          <p:nvPr/>
        </p:nvSpPr>
        <p:spPr>
          <a:xfrm>
            <a:off x="5694679" y="56466"/>
            <a:ext cx="4833620" cy="786130"/>
          </a:xfrm>
          <a:prstGeom prst="rect">
            <a:avLst/>
          </a:prstGeom>
          <a:noFill/>
          <a:ln>
            <a:noFill/>
          </a:ln>
        </p:spPr>
        <p:txBody>
          <a:bodyPr anchorCtr="0" anchor="t" bIns="0" lIns="0" spcFirstLastPara="1" rIns="0" wrap="square" tIns="70475">
            <a:spAutoFit/>
          </a:bodyPr>
          <a:lstStyle/>
          <a:p>
            <a:pPr indent="0" lvl="0" marL="50800" marR="0" rtl="0" algn="ctr">
              <a:spcBef>
                <a:spcPts val="0"/>
              </a:spcBef>
              <a:spcAft>
                <a:spcPts val="0"/>
              </a:spcAft>
              <a:buNone/>
            </a:pPr>
            <a:r>
              <a:rPr b="0" i="0" lang="en-US" sz="1600" u="none" cap="none" strike="noStrike">
                <a:solidFill>
                  <a:srgbClr val="004F23"/>
                </a:solidFill>
                <a:latin typeface="Libre Franklin Medium"/>
                <a:ea typeface="Libre Franklin Medium"/>
                <a:cs typeface="Libre Franklin Medium"/>
                <a:sym typeface="Libre Franklin Medium"/>
              </a:rPr>
              <a:t>Narração	Dissertação</a:t>
            </a:r>
            <a:endParaRPr b="0" i="0" sz="1600" u="none" cap="none" strike="noStrike">
              <a:solidFill>
                <a:schemeClr val="dk1"/>
              </a:solidFill>
              <a:latin typeface="Libre Franklin Medium"/>
              <a:ea typeface="Libre Franklin Medium"/>
              <a:cs typeface="Libre Franklin Medium"/>
              <a:sym typeface="Libre Franklin Medium"/>
            </a:endParaRPr>
          </a:p>
          <a:p>
            <a:pPr indent="0" lvl="0" marL="12700" marR="5080" rtl="0" algn="l">
              <a:lnSpc>
                <a:spcPct val="107700"/>
              </a:lnSpc>
              <a:spcBef>
                <a:spcPts val="250"/>
              </a:spcBef>
              <a:spcAft>
                <a:spcPts val="0"/>
              </a:spcAft>
              <a:buNone/>
            </a:pPr>
            <a:r>
              <a:rPr b="0" i="0" lang="en-US" sz="1300" u="none" cap="none" strike="noStrike">
                <a:solidFill>
                  <a:srgbClr val="FF6600"/>
                </a:solidFill>
                <a:latin typeface="Libre Franklin Medium"/>
                <a:ea typeface="Libre Franklin Medium"/>
                <a:cs typeface="Libre Franklin Medium"/>
                <a:sym typeface="Libre Franklin Medium"/>
              </a:rPr>
              <a:t>Situa seres e objetos no tempo Discute um assunto apresentando  (história)	pontos de vista e juízos de valor.</a:t>
            </a:r>
            <a:endParaRPr b="0" i="0" sz="1300" u="none" cap="none" strike="noStrike">
              <a:solidFill>
                <a:schemeClr val="dk1"/>
              </a:solidFill>
              <a:latin typeface="Libre Franklin Medium"/>
              <a:ea typeface="Libre Franklin Medium"/>
              <a:cs typeface="Libre Franklin Medium"/>
              <a:sym typeface="Libre Franklin Medium"/>
            </a:endParaRPr>
          </a:p>
        </p:txBody>
      </p:sp>
      <p:sp>
        <p:nvSpPr>
          <p:cNvPr id="102" name="Google Shape;102;p3"/>
          <p:cNvSpPr txBox="1"/>
          <p:nvPr/>
        </p:nvSpPr>
        <p:spPr>
          <a:xfrm>
            <a:off x="1858009" y="1196340"/>
            <a:ext cx="971550" cy="228268"/>
          </a:xfrm>
          <a:prstGeom prst="rect">
            <a:avLst/>
          </a:prstGeom>
          <a:noFill/>
          <a:ln>
            <a:noFill/>
          </a:ln>
        </p:spPr>
        <p:txBody>
          <a:bodyPr anchorCtr="0" anchor="t" bIns="0" lIns="0" spcFirstLastPara="1" rIns="0" wrap="square" tIns="12700">
            <a:spAutoFit/>
          </a:bodyPr>
          <a:lstStyle/>
          <a:p>
            <a:pPr indent="0" lvl="0" marL="12700" marR="0" rtl="0" algn="l">
              <a:spcBef>
                <a:spcPts val="0"/>
              </a:spcBef>
              <a:spcAft>
                <a:spcPts val="0"/>
              </a:spcAft>
              <a:buNone/>
            </a:pPr>
            <a:r>
              <a:rPr b="0" i="0" lang="en-US" sz="1400" u="none" cap="none" strike="noStrike">
                <a:solidFill>
                  <a:srgbClr val="001F5F"/>
                </a:solidFill>
                <a:latin typeface="Libre Franklin Medium"/>
                <a:ea typeface="Libre Franklin Medium"/>
                <a:cs typeface="Libre Franklin Medium"/>
                <a:sym typeface="Libre Franklin Medium"/>
              </a:rPr>
              <a:t>Introdução</a:t>
            </a:r>
            <a:endParaRPr b="0" i="0" sz="1400" u="none" cap="none" strike="noStrike">
              <a:solidFill>
                <a:schemeClr val="dk1"/>
              </a:solidFill>
              <a:latin typeface="Libre Franklin Medium"/>
              <a:ea typeface="Libre Franklin Medium"/>
              <a:cs typeface="Libre Franklin Medium"/>
              <a:sym typeface="Libre Franklin Medium"/>
            </a:endParaRPr>
          </a:p>
        </p:txBody>
      </p:sp>
      <p:sp>
        <p:nvSpPr>
          <p:cNvPr id="103" name="Google Shape;103;p3"/>
          <p:cNvSpPr txBox="1"/>
          <p:nvPr/>
        </p:nvSpPr>
        <p:spPr>
          <a:xfrm>
            <a:off x="3102611" y="875030"/>
            <a:ext cx="3726815" cy="212879"/>
          </a:xfrm>
          <a:prstGeom prst="rect">
            <a:avLst/>
          </a:prstGeom>
          <a:noFill/>
          <a:ln>
            <a:noFill/>
          </a:ln>
        </p:spPr>
        <p:txBody>
          <a:bodyPr anchorCtr="0" anchor="t" bIns="0" lIns="0" spcFirstLastPara="1" rIns="0" wrap="square" tIns="12700">
            <a:spAutoFit/>
          </a:bodyPr>
          <a:lstStyle/>
          <a:p>
            <a:pPr indent="0" lvl="0" marL="12700" marR="0" rtl="0" algn="l">
              <a:spcBef>
                <a:spcPts val="0"/>
              </a:spcBef>
              <a:spcAft>
                <a:spcPts val="0"/>
              </a:spcAft>
              <a:buNone/>
            </a:pPr>
            <a:r>
              <a:rPr b="0" i="0" lang="en-US" sz="1300" u="none" cap="none" strike="noStrike">
                <a:solidFill>
                  <a:srgbClr val="FF6600"/>
                </a:solidFill>
                <a:latin typeface="Libre Franklin Medium"/>
                <a:ea typeface="Libre Franklin Medium"/>
                <a:cs typeface="Libre Franklin Medium"/>
                <a:sym typeface="Libre Franklin Medium"/>
              </a:rPr>
              <a:t>A	perspectiva	do	observador  Apresenta	as</a:t>
            </a:r>
            <a:endParaRPr b="0" i="0" sz="1300" u="none" cap="none" strike="noStrike">
              <a:solidFill>
                <a:schemeClr val="dk1"/>
              </a:solidFill>
              <a:latin typeface="Libre Franklin Medium"/>
              <a:ea typeface="Libre Franklin Medium"/>
              <a:cs typeface="Libre Franklin Medium"/>
              <a:sym typeface="Libre Franklin Medium"/>
            </a:endParaRPr>
          </a:p>
        </p:txBody>
      </p:sp>
      <p:sp>
        <p:nvSpPr>
          <p:cNvPr id="104" name="Google Shape;104;p3"/>
          <p:cNvSpPr txBox="1"/>
          <p:nvPr/>
        </p:nvSpPr>
        <p:spPr>
          <a:xfrm>
            <a:off x="3102611" y="1286510"/>
            <a:ext cx="3156585" cy="429348"/>
          </a:xfrm>
          <a:prstGeom prst="rect">
            <a:avLst/>
          </a:prstGeom>
          <a:noFill/>
          <a:ln>
            <a:noFill/>
          </a:ln>
        </p:spPr>
        <p:txBody>
          <a:bodyPr anchorCtr="0" anchor="t" bIns="0" lIns="0" spcFirstLastPara="1" rIns="0" wrap="square" tIns="12700">
            <a:spAutoFit/>
          </a:bodyPr>
          <a:lstStyle/>
          <a:p>
            <a:pPr indent="0" lvl="0" marL="12700" marR="5080" rtl="0" algn="l">
              <a:lnSpc>
                <a:spcPct val="107700"/>
              </a:lnSpc>
              <a:spcBef>
                <a:spcPts val="0"/>
              </a:spcBef>
              <a:spcAft>
                <a:spcPts val="0"/>
              </a:spcAft>
              <a:buNone/>
            </a:pPr>
            <a:r>
              <a:rPr b="0" i="0" lang="en-US" sz="1300" u="none" cap="none" strike="noStrike">
                <a:solidFill>
                  <a:srgbClr val="FF6600"/>
                </a:solidFill>
                <a:latin typeface="Libre Franklin Medium"/>
                <a:ea typeface="Libre Franklin Medium"/>
                <a:cs typeface="Libre Franklin Medium"/>
                <a:sym typeface="Libre Franklin Medium"/>
              </a:rPr>
              <a:t>seus	aspectos	gerais	e	os espaço.  interpreta.</a:t>
            </a:r>
            <a:endParaRPr b="0" i="0" sz="1300" u="none" cap="none" strike="noStrike">
              <a:solidFill>
                <a:schemeClr val="dk1"/>
              </a:solidFill>
              <a:latin typeface="Libre Franklin Medium"/>
              <a:ea typeface="Libre Franklin Medium"/>
              <a:cs typeface="Libre Franklin Medium"/>
              <a:sym typeface="Libre Franklin Medium"/>
            </a:endParaRPr>
          </a:p>
        </p:txBody>
      </p:sp>
      <p:sp>
        <p:nvSpPr>
          <p:cNvPr id="105" name="Google Shape;105;p3"/>
          <p:cNvSpPr txBox="1"/>
          <p:nvPr/>
        </p:nvSpPr>
        <p:spPr>
          <a:xfrm>
            <a:off x="7018148" y="981710"/>
            <a:ext cx="3535045" cy="212879"/>
          </a:xfrm>
          <a:prstGeom prst="rect">
            <a:avLst/>
          </a:prstGeom>
          <a:noFill/>
          <a:ln>
            <a:noFill/>
          </a:ln>
        </p:spPr>
        <p:txBody>
          <a:bodyPr anchorCtr="0" anchor="t" bIns="0" lIns="0" spcFirstLastPara="1" rIns="0" wrap="square" tIns="12700">
            <a:spAutoFit/>
          </a:bodyPr>
          <a:lstStyle/>
          <a:p>
            <a:pPr indent="0" lvl="0" marL="38100" marR="0" rtl="0" algn="l">
              <a:spcBef>
                <a:spcPts val="0"/>
              </a:spcBef>
              <a:spcAft>
                <a:spcPts val="0"/>
              </a:spcAft>
              <a:buNone/>
            </a:pPr>
            <a:r>
              <a:rPr b="0" baseline="30000" i="0" lang="en-US" sz="1950" u="none" cap="none" strike="noStrike">
                <a:solidFill>
                  <a:srgbClr val="FF6600"/>
                </a:solidFill>
                <a:latin typeface="Libre Franklin Medium"/>
                <a:ea typeface="Libre Franklin Medium"/>
                <a:cs typeface="Libre Franklin Medium"/>
                <a:sym typeface="Libre Franklin Medium"/>
              </a:rPr>
              <a:t>personagens, </a:t>
            </a:r>
            <a:r>
              <a:rPr b="0" i="0" lang="en-US" sz="1300" u="none" cap="none" strike="noStrike">
                <a:solidFill>
                  <a:srgbClr val="FF6600"/>
                </a:solidFill>
                <a:latin typeface="Libre Franklin Medium"/>
                <a:ea typeface="Libre Franklin Medium"/>
                <a:cs typeface="Libre Franklin Medium"/>
                <a:sym typeface="Libre Franklin Medium"/>
              </a:rPr>
              <a:t>Apresenta a síntese do ponto de</a:t>
            </a:r>
            <a:endParaRPr b="0" i="0" sz="1300" u="none" cap="none" strike="noStrike">
              <a:solidFill>
                <a:schemeClr val="dk1"/>
              </a:solidFill>
              <a:latin typeface="Libre Franklin Medium"/>
              <a:ea typeface="Libre Franklin Medium"/>
              <a:cs typeface="Libre Franklin Medium"/>
              <a:sym typeface="Libre Franklin Medium"/>
            </a:endParaRPr>
          </a:p>
        </p:txBody>
      </p:sp>
      <p:sp>
        <p:nvSpPr>
          <p:cNvPr id="106" name="Google Shape;106;p3"/>
          <p:cNvSpPr txBox="1"/>
          <p:nvPr/>
        </p:nvSpPr>
        <p:spPr>
          <a:xfrm>
            <a:off x="3077210" y="1088391"/>
            <a:ext cx="6902450" cy="212879"/>
          </a:xfrm>
          <a:prstGeom prst="rect">
            <a:avLst/>
          </a:prstGeom>
          <a:noFill/>
          <a:ln>
            <a:noFill/>
          </a:ln>
        </p:spPr>
        <p:txBody>
          <a:bodyPr anchorCtr="0" anchor="t" bIns="0" lIns="0" spcFirstLastPara="1" rIns="0" wrap="square" tIns="12700">
            <a:spAutoFit/>
          </a:bodyPr>
          <a:lstStyle/>
          <a:p>
            <a:pPr indent="0" lvl="0" marL="38100" marR="0" rtl="0" algn="l">
              <a:spcBef>
                <a:spcPts val="0"/>
              </a:spcBef>
              <a:spcAft>
                <a:spcPts val="0"/>
              </a:spcAft>
              <a:buNone/>
            </a:pPr>
            <a:r>
              <a:rPr b="0" i="0" lang="en-US" sz="1300" u="none" cap="none" strike="noStrike">
                <a:solidFill>
                  <a:srgbClr val="FF6600"/>
                </a:solidFill>
                <a:latin typeface="Libre Franklin Medium"/>
                <a:ea typeface="Libre Franklin Medium"/>
                <a:cs typeface="Libre Franklin Medium"/>
                <a:sym typeface="Libre Franklin Medium"/>
              </a:rPr>
              <a:t>focaliza o ser ou objeto, distingue localizando-as no tempo e no </a:t>
            </a:r>
            <a:r>
              <a:rPr b="0" baseline="-25000" i="0" lang="en-US" sz="1950" u="none" cap="none" strike="noStrike">
                <a:solidFill>
                  <a:srgbClr val="FF6600"/>
                </a:solidFill>
                <a:latin typeface="Libre Franklin Medium"/>
                <a:ea typeface="Libre Franklin Medium"/>
                <a:cs typeface="Libre Franklin Medium"/>
                <a:sym typeface="Libre Franklin Medium"/>
              </a:rPr>
              <a:t>vista a ser discutido. (tese)</a:t>
            </a:r>
            <a:endParaRPr b="0" baseline="-25000" i="0" sz="1950" u="none" cap="none" strike="noStrike">
              <a:solidFill>
                <a:schemeClr val="dk1"/>
              </a:solidFill>
              <a:latin typeface="Libre Franklin Medium"/>
              <a:ea typeface="Libre Franklin Medium"/>
              <a:cs typeface="Libre Franklin Medium"/>
              <a:sym typeface="Libre Franklin Medium"/>
            </a:endParaRPr>
          </a:p>
        </p:txBody>
      </p:sp>
      <p:sp>
        <p:nvSpPr>
          <p:cNvPr id="107" name="Google Shape;107;p3"/>
          <p:cNvSpPr txBox="1"/>
          <p:nvPr/>
        </p:nvSpPr>
        <p:spPr>
          <a:xfrm>
            <a:off x="2250440" y="2442209"/>
            <a:ext cx="187960" cy="228268"/>
          </a:xfrm>
          <a:prstGeom prst="rect">
            <a:avLst/>
          </a:prstGeom>
          <a:noFill/>
          <a:ln>
            <a:noFill/>
          </a:ln>
        </p:spPr>
        <p:txBody>
          <a:bodyPr anchorCtr="0" anchor="t" bIns="0" lIns="0" spcFirstLastPara="1" rIns="0" wrap="square" tIns="12700">
            <a:spAutoFit/>
          </a:bodyPr>
          <a:lstStyle/>
          <a:p>
            <a:pPr indent="0" lvl="0" marL="12700" marR="0" rtl="0" algn="l">
              <a:spcBef>
                <a:spcPts val="0"/>
              </a:spcBef>
              <a:spcAft>
                <a:spcPts val="0"/>
              </a:spcAft>
              <a:buNone/>
            </a:pPr>
            <a:r>
              <a:rPr b="0" i="0" lang="en-US" sz="1400" u="none" cap="none" strike="noStrike">
                <a:solidFill>
                  <a:srgbClr val="001F5F"/>
                </a:solidFill>
                <a:latin typeface="Libre Franklin Medium"/>
                <a:ea typeface="Libre Franklin Medium"/>
                <a:cs typeface="Libre Franklin Medium"/>
                <a:sym typeface="Libre Franklin Medium"/>
              </a:rPr>
              <a:t>to</a:t>
            </a:r>
            <a:endParaRPr b="0" i="0" sz="1400" u="none" cap="none" strike="noStrike">
              <a:solidFill>
                <a:schemeClr val="dk1"/>
              </a:solidFill>
              <a:latin typeface="Libre Franklin Medium"/>
              <a:ea typeface="Libre Franklin Medium"/>
              <a:cs typeface="Libre Franklin Medium"/>
              <a:sym typeface="Libre Franklin Medium"/>
            </a:endParaRPr>
          </a:p>
        </p:txBody>
      </p:sp>
      <p:graphicFrame>
        <p:nvGraphicFramePr>
          <p:cNvPr id="108" name="Google Shape;108;p3"/>
          <p:cNvGraphicFramePr/>
          <p:nvPr/>
        </p:nvGraphicFramePr>
        <p:xfrm>
          <a:off x="3083560" y="2468696"/>
          <a:ext cx="3000000" cy="3000000"/>
        </p:xfrm>
        <a:graphic>
          <a:graphicData uri="http://schemas.openxmlformats.org/drawingml/2006/table">
            <a:tbl>
              <a:tblPr bandRow="1" firstRow="1">
                <a:noFill/>
                <a:tableStyleId>{B1ED0494-A516-4394-BB08-027868C1393C}</a:tableStyleId>
              </a:tblPr>
              <a:tblGrid>
                <a:gridCol w="1435100"/>
                <a:gridCol w="855350"/>
                <a:gridCol w="277500"/>
              </a:tblGrid>
              <a:tr h="200275">
                <a:tc>
                  <a:txBody>
                    <a:bodyPr/>
                    <a:lstStyle/>
                    <a:p>
                      <a:pPr indent="0" lvl="0" marL="31750" marR="0" rtl="0" algn="l">
                        <a:lnSpc>
                          <a:spcPct val="111538"/>
                        </a:lnSpc>
                        <a:spcBef>
                          <a:spcPts val="0"/>
                        </a:spcBef>
                        <a:spcAft>
                          <a:spcPts val="0"/>
                        </a:spcAft>
                        <a:buNone/>
                      </a:pPr>
                      <a:r>
                        <a:rPr lang="en-US" sz="1300" u="none" cap="none" strike="noStrike">
                          <a:solidFill>
                            <a:srgbClr val="FF6600"/>
                          </a:solidFill>
                          <a:latin typeface="Libre Franklin Medium"/>
                          <a:ea typeface="Libre Franklin Medium"/>
                          <a:cs typeface="Libre Franklin Medium"/>
                          <a:sym typeface="Libre Franklin Medium"/>
                        </a:rPr>
                        <a:t>caracterizando-os</a:t>
                      </a:r>
                      <a:endParaRPr sz="1300" u="none" cap="none" strike="noStrike">
                        <a:latin typeface="Libre Franklin Medium"/>
                        <a:ea typeface="Libre Franklin Medium"/>
                        <a:cs typeface="Libre Franklin Medium"/>
                        <a:sym typeface="Libre Franklin Medium"/>
                      </a:endParaRPr>
                    </a:p>
                  </a:txBody>
                  <a:tcPr marT="0" marB="0" marR="0" marL="0"/>
                </a:tc>
                <a:tc>
                  <a:txBody>
                    <a:bodyPr/>
                    <a:lstStyle/>
                    <a:p>
                      <a:pPr indent="0" lvl="0" marL="148590" marR="0" rtl="0" algn="l">
                        <a:lnSpc>
                          <a:spcPct val="111538"/>
                        </a:lnSpc>
                        <a:spcBef>
                          <a:spcPts val="0"/>
                        </a:spcBef>
                        <a:spcAft>
                          <a:spcPts val="0"/>
                        </a:spcAft>
                        <a:buNone/>
                      </a:pPr>
                      <a:r>
                        <a:rPr lang="en-US" sz="1300" u="none" cap="none" strike="noStrike">
                          <a:solidFill>
                            <a:srgbClr val="FF6600"/>
                          </a:solidFill>
                          <a:latin typeface="Libre Franklin Medium"/>
                          <a:ea typeface="Libre Franklin Medium"/>
                          <a:cs typeface="Libre Franklin Medium"/>
                          <a:sym typeface="Libre Franklin Medium"/>
                        </a:rPr>
                        <a:t>objetiva</a:t>
                      </a:r>
                      <a:endParaRPr sz="1300" u="none" cap="none" strike="noStrike">
                        <a:latin typeface="Libre Franklin Medium"/>
                        <a:ea typeface="Libre Franklin Medium"/>
                        <a:cs typeface="Libre Franklin Medium"/>
                        <a:sym typeface="Libre Franklin Medium"/>
                      </a:endParaRPr>
                    </a:p>
                  </a:txBody>
                  <a:tcPr marT="0" marB="0" marR="0" marL="0"/>
                </a:tc>
                <a:tc>
                  <a:txBody>
                    <a:bodyPr/>
                    <a:lstStyle/>
                    <a:p>
                      <a:pPr indent="0" lvl="0" marL="0" marR="24130" rtl="0" algn="r">
                        <a:lnSpc>
                          <a:spcPct val="111538"/>
                        </a:lnSpc>
                        <a:spcBef>
                          <a:spcPts val="0"/>
                        </a:spcBef>
                        <a:spcAft>
                          <a:spcPts val="0"/>
                        </a:spcAft>
                        <a:buNone/>
                      </a:pPr>
                      <a:r>
                        <a:rPr lang="en-US" sz="1300" u="none" cap="none" strike="noStrike">
                          <a:solidFill>
                            <a:srgbClr val="FF6600"/>
                          </a:solidFill>
                          <a:latin typeface="Libre Franklin Medium"/>
                          <a:ea typeface="Libre Franklin Medium"/>
                          <a:cs typeface="Libre Franklin Medium"/>
                          <a:sym typeface="Libre Franklin Medium"/>
                        </a:rPr>
                        <a:t>e</a:t>
                      </a:r>
                      <a:endParaRPr sz="1300" u="none" cap="none" strike="noStrike">
                        <a:latin typeface="Libre Franklin Medium"/>
                        <a:ea typeface="Libre Franklin Medium"/>
                        <a:cs typeface="Libre Franklin Medium"/>
                        <a:sym typeface="Libre Franklin Medium"/>
                      </a:endParaRPr>
                    </a:p>
                  </a:txBody>
                  <a:tcPr marT="0" marB="0" marR="0" marL="0"/>
                </a:tc>
              </a:tr>
              <a:tr h="213350">
                <a:tc>
                  <a:txBody>
                    <a:bodyPr/>
                    <a:lstStyle/>
                    <a:p>
                      <a:pPr indent="0" lvl="0" marL="31750" marR="0" rtl="0" algn="l">
                        <a:lnSpc>
                          <a:spcPct val="119615"/>
                        </a:lnSpc>
                        <a:spcBef>
                          <a:spcPts val="0"/>
                        </a:spcBef>
                        <a:spcAft>
                          <a:spcPts val="0"/>
                        </a:spcAft>
                        <a:buNone/>
                      </a:pPr>
                      <a:r>
                        <a:rPr lang="en-US" sz="1300" u="none" cap="none" strike="noStrike">
                          <a:solidFill>
                            <a:srgbClr val="FF6600"/>
                          </a:solidFill>
                          <a:latin typeface="Libre Franklin Medium"/>
                          <a:ea typeface="Libre Franklin Medium"/>
                          <a:cs typeface="Libre Franklin Medium"/>
                          <a:sym typeface="Libre Franklin Medium"/>
                        </a:rPr>
                        <a:t>subjetivamente,</a:t>
                      </a:r>
                      <a:endParaRPr sz="1300" u="none" cap="none" strike="noStrike">
                        <a:latin typeface="Libre Franklin Medium"/>
                        <a:ea typeface="Libre Franklin Medium"/>
                        <a:cs typeface="Libre Franklin Medium"/>
                        <a:sym typeface="Libre Franklin Medium"/>
                      </a:endParaRPr>
                    </a:p>
                  </a:txBody>
                  <a:tcPr marT="0" marB="0" marR="0" marL="0"/>
                </a:tc>
                <a:tc>
                  <a:txBody>
                    <a:bodyPr/>
                    <a:lstStyle/>
                    <a:p>
                      <a:pPr indent="0" lvl="0" marL="179705" marR="0" rtl="0" algn="l">
                        <a:lnSpc>
                          <a:spcPct val="119615"/>
                        </a:lnSpc>
                        <a:spcBef>
                          <a:spcPts val="0"/>
                        </a:spcBef>
                        <a:spcAft>
                          <a:spcPts val="0"/>
                        </a:spcAft>
                        <a:buNone/>
                      </a:pPr>
                      <a:r>
                        <a:rPr lang="en-US" sz="1300" u="none" cap="none" strike="noStrike">
                          <a:solidFill>
                            <a:srgbClr val="FF6600"/>
                          </a:solidFill>
                          <a:latin typeface="Libre Franklin Medium"/>
                          <a:ea typeface="Libre Franklin Medium"/>
                          <a:cs typeface="Libre Franklin Medium"/>
                          <a:sym typeface="Libre Franklin Medium"/>
                        </a:rPr>
                        <a:t>física</a:t>
                      </a:r>
                      <a:endParaRPr sz="1300" u="none" cap="none" strike="noStrike">
                        <a:latin typeface="Libre Franklin Medium"/>
                        <a:ea typeface="Libre Franklin Medium"/>
                        <a:cs typeface="Libre Franklin Medium"/>
                        <a:sym typeface="Libre Franklin Medium"/>
                      </a:endParaRPr>
                    </a:p>
                  </a:txBody>
                  <a:tcPr marT="0" marB="0" marR="0" marL="0"/>
                </a:tc>
                <a:tc>
                  <a:txBody>
                    <a:bodyPr/>
                    <a:lstStyle/>
                    <a:p>
                      <a:pPr indent="0" lvl="0" marL="0" marR="24130" rtl="0" algn="r">
                        <a:lnSpc>
                          <a:spcPct val="119615"/>
                        </a:lnSpc>
                        <a:spcBef>
                          <a:spcPts val="0"/>
                        </a:spcBef>
                        <a:spcAft>
                          <a:spcPts val="0"/>
                        </a:spcAft>
                        <a:buNone/>
                      </a:pPr>
                      <a:r>
                        <a:rPr lang="en-US" sz="1300" u="none" cap="none" strike="noStrike">
                          <a:solidFill>
                            <a:srgbClr val="FF6600"/>
                          </a:solidFill>
                          <a:latin typeface="Libre Franklin Medium"/>
                          <a:ea typeface="Libre Franklin Medium"/>
                          <a:cs typeface="Libre Franklin Medium"/>
                          <a:sym typeface="Libre Franklin Medium"/>
                        </a:rPr>
                        <a:t>e</a:t>
                      </a:r>
                      <a:endParaRPr sz="1300" u="none" cap="none" strike="noStrike">
                        <a:latin typeface="Libre Franklin Medium"/>
                        <a:ea typeface="Libre Franklin Medium"/>
                        <a:cs typeface="Libre Franklin Medium"/>
                        <a:sym typeface="Libre Franklin Medium"/>
                      </a:endParaRPr>
                    </a:p>
                  </a:txBody>
                  <a:tcPr marT="0" marB="0" marR="0" marL="0"/>
                </a:tc>
              </a:tr>
              <a:tr h="200275">
                <a:tc>
                  <a:txBody>
                    <a:bodyPr/>
                    <a:lstStyle/>
                    <a:p>
                      <a:pPr indent="0" lvl="0" marL="31750" marR="0" rtl="0" algn="l">
                        <a:lnSpc>
                          <a:spcPct val="113461"/>
                        </a:lnSpc>
                        <a:spcBef>
                          <a:spcPts val="0"/>
                        </a:spcBef>
                        <a:spcAft>
                          <a:spcPts val="0"/>
                        </a:spcAft>
                        <a:buNone/>
                      </a:pPr>
                      <a:r>
                        <a:rPr lang="en-US" sz="1300" u="none" cap="none" strike="noStrike">
                          <a:solidFill>
                            <a:srgbClr val="FF6600"/>
                          </a:solidFill>
                          <a:latin typeface="Libre Franklin Medium"/>
                          <a:ea typeface="Libre Franklin Medium"/>
                          <a:cs typeface="Libre Franklin Medium"/>
                          <a:sym typeface="Libre Franklin Medium"/>
                        </a:rPr>
                        <a:t>psicologicamente.</a:t>
                      </a:r>
                      <a:endParaRPr sz="1300" u="none" cap="none" strike="noStrike">
                        <a:latin typeface="Libre Franklin Medium"/>
                        <a:ea typeface="Libre Franklin Medium"/>
                        <a:cs typeface="Libre Franklin Medium"/>
                        <a:sym typeface="Libre Franklin Medium"/>
                      </a:endParaRPr>
                    </a:p>
                  </a:txBody>
                  <a:tcPr marT="0" marB="0" marR="0" marL="0"/>
                </a:tc>
                <a:tc>
                  <a:txBody>
                    <a:bodyPr/>
                    <a:lstStyle/>
                    <a:p>
                      <a:pPr indent="0" lvl="0" marL="0" marR="0" rtl="0" algn="l">
                        <a:lnSpc>
                          <a:spcPct val="100000"/>
                        </a:lnSpc>
                        <a:spcBef>
                          <a:spcPts val="0"/>
                        </a:spcBef>
                        <a:spcAft>
                          <a:spcPts val="0"/>
                        </a:spcAft>
                        <a:buNone/>
                      </a:pPr>
                      <a:r>
                        <a:t/>
                      </a:r>
                      <a:endParaRPr sz="11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1100" u="none" cap="none" strike="noStrike">
                        <a:latin typeface="Times New Roman"/>
                        <a:ea typeface="Times New Roman"/>
                        <a:cs typeface="Times New Roman"/>
                        <a:sym typeface="Times New Roman"/>
                      </a:endParaRPr>
                    </a:p>
                  </a:txBody>
                  <a:tcPr marT="0" marB="0" marR="0" marL="0"/>
                </a:tc>
              </a:tr>
            </a:tbl>
          </a:graphicData>
        </a:graphic>
      </p:graphicFrame>
      <p:sp>
        <p:nvSpPr>
          <p:cNvPr id="109" name="Google Shape;109;p3"/>
          <p:cNvSpPr txBox="1"/>
          <p:nvPr/>
        </p:nvSpPr>
        <p:spPr>
          <a:xfrm>
            <a:off x="3077210" y="1800860"/>
            <a:ext cx="3185160" cy="212879"/>
          </a:xfrm>
          <a:prstGeom prst="rect">
            <a:avLst/>
          </a:prstGeom>
          <a:noFill/>
          <a:ln>
            <a:noFill/>
          </a:ln>
        </p:spPr>
        <p:txBody>
          <a:bodyPr anchorCtr="0" anchor="t" bIns="0" lIns="0" spcFirstLastPara="1" rIns="0" wrap="square" tIns="12700">
            <a:spAutoFit/>
          </a:bodyPr>
          <a:lstStyle/>
          <a:p>
            <a:pPr indent="0" lvl="0" marL="38100" marR="0" rtl="0" algn="l">
              <a:spcBef>
                <a:spcPts val="0"/>
              </a:spcBef>
              <a:spcAft>
                <a:spcPts val="0"/>
              </a:spcAft>
              <a:buNone/>
            </a:pPr>
            <a:r>
              <a:rPr b="0" i="0" lang="en-US" sz="1300" u="none" cap="none" strike="noStrike">
                <a:solidFill>
                  <a:srgbClr val="FF6600"/>
                </a:solidFill>
                <a:latin typeface="Libre Franklin Medium"/>
                <a:ea typeface="Libre Franklin Medium"/>
                <a:cs typeface="Libre Franklin Medium"/>
                <a:sym typeface="Libre Franklin Medium"/>
              </a:rPr>
              <a:t>Capta os elementos numa ordem </a:t>
            </a:r>
            <a:r>
              <a:rPr b="0" baseline="-25000" i="0" lang="en-US" sz="1950" u="none" cap="none" strike="noStrike">
                <a:solidFill>
                  <a:srgbClr val="FF6600"/>
                </a:solidFill>
                <a:latin typeface="Libre Franklin Medium"/>
                <a:ea typeface="Libre Franklin Medium"/>
                <a:cs typeface="Libre Franklin Medium"/>
                <a:sym typeface="Libre Franklin Medium"/>
              </a:rPr>
              <a:t>Através</a:t>
            </a:r>
            <a:endParaRPr b="0" baseline="-25000" i="0" sz="1950" u="none" cap="none" strike="noStrike">
              <a:solidFill>
                <a:schemeClr val="dk1"/>
              </a:solidFill>
              <a:latin typeface="Libre Franklin Medium"/>
              <a:ea typeface="Libre Franklin Medium"/>
              <a:cs typeface="Libre Franklin Medium"/>
              <a:sym typeface="Libre Franklin Medium"/>
            </a:endParaRPr>
          </a:p>
        </p:txBody>
      </p:sp>
      <p:sp>
        <p:nvSpPr>
          <p:cNvPr id="110" name="Google Shape;110;p3"/>
          <p:cNvSpPr txBox="1"/>
          <p:nvPr/>
        </p:nvSpPr>
        <p:spPr>
          <a:xfrm>
            <a:off x="3077210" y="2015491"/>
            <a:ext cx="3608070" cy="212879"/>
          </a:xfrm>
          <a:prstGeom prst="rect">
            <a:avLst/>
          </a:prstGeom>
          <a:noFill/>
          <a:ln>
            <a:noFill/>
          </a:ln>
        </p:spPr>
        <p:txBody>
          <a:bodyPr anchorCtr="0" anchor="t" bIns="0" lIns="0" spcFirstLastPara="1" rIns="0" wrap="square" tIns="12700">
            <a:spAutoFit/>
          </a:bodyPr>
          <a:lstStyle/>
          <a:p>
            <a:pPr indent="0" lvl="0" marL="38100" marR="0" rtl="0" algn="l">
              <a:spcBef>
                <a:spcPts val="0"/>
              </a:spcBef>
              <a:spcAft>
                <a:spcPts val="0"/>
              </a:spcAft>
              <a:buNone/>
            </a:pPr>
            <a:r>
              <a:rPr b="0" i="0" lang="en-US" sz="1300" u="none" cap="none" strike="noStrike">
                <a:solidFill>
                  <a:srgbClr val="FF6600"/>
                </a:solidFill>
                <a:latin typeface="Libre Franklin Medium"/>
                <a:ea typeface="Libre Franklin Medium"/>
                <a:cs typeface="Libre Franklin Medium"/>
                <a:sym typeface="Libre Franklin Medium"/>
              </a:rPr>
              <a:t>coerente com a disposição em que </a:t>
            </a:r>
            <a:r>
              <a:rPr b="0" baseline="-25000" i="0" lang="en-US" sz="1950" u="none" cap="none" strike="noStrike">
                <a:solidFill>
                  <a:srgbClr val="FF6600"/>
                </a:solidFill>
                <a:latin typeface="Libre Franklin Medium"/>
                <a:ea typeface="Libre Franklin Medium"/>
                <a:cs typeface="Libre Franklin Medium"/>
                <a:sym typeface="Libre Franklin Medium"/>
              </a:rPr>
              <a:t>personagens,</a:t>
            </a:r>
            <a:endParaRPr b="0" baseline="-25000" i="0" sz="1950" u="none" cap="none" strike="noStrike">
              <a:solidFill>
                <a:schemeClr val="dk1"/>
              </a:solidFill>
              <a:latin typeface="Libre Franklin Medium"/>
              <a:ea typeface="Libre Franklin Medium"/>
              <a:cs typeface="Libre Franklin Medium"/>
              <a:sym typeface="Libre Franklin Medium"/>
            </a:endParaRPr>
          </a:p>
        </p:txBody>
      </p:sp>
      <p:sp>
        <p:nvSpPr>
          <p:cNvPr id="111" name="Google Shape;111;p3"/>
          <p:cNvSpPr txBox="1"/>
          <p:nvPr/>
        </p:nvSpPr>
        <p:spPr>
          <a:xfrm>
            <a:off x="1639571" y="2216150"/>
            <a:ext cx="4519295" cy="228268"/>
          </a:xfrm>
          <a:prstGeom prst="rect">
            <a:avLst/>
          </a:prstGeom>
          <a:noFill/>
          <a:ln>
            <a:noFill/>
          </a:ln>
        </p:spPr>
        <p:txBody>
          <a:bodyPr anchorCtr="0" anchor="t" bIns="0" lIns="0" spcFirstLastPara="1" rIns="0" wrap="square" tIns="12700">
            <a:spAutoFit/>
          </a:bodyPr>
          <a:lstStyle/>
          <a:p>
            <a:pPr indent="0" lvl="0" marL="38100" marR="0" rtl="0" algn="l">
              <a:spcBef>
                <a:spcPts val="0"/>
              </a:spcBef>
              <a:spcAft>
                <a:spcPts val="0"/>
              </a:spcAft>
              <a:buNone/>
            </a:pPr>
            <a:r>
              <a:rPr b="0" baseline="30000" i="0" lang="en-US" sz="2100" u="none" cap="none" strike="noStrike">
                <a:solidFill>
                  <a:srgbClr val="001F5F"/>
                </a:solidFill>
                <a:latin typeface="Libre Franklin Medium"/>
                <a:ea typeface="Libre Franklin Medium"/>
                <a:cs typeface="Libre Franklin Medium"/>
                <a:sym typeface="Libre Franklin Medium"/>
              </a:rPr>
              <a:t>Desenvolvimen </a:t>
            </a:r>
            <a:r>
              <a:rPr b="0" i="0" lang="en-US" sz="1300" u="none" cap="none" strike="noStrike">
                <a:solidFill>
                  <a:srgbClr val="FF6600"/>
                </a:solidFill>
                <a:latin typeface="Libre Franklin Medium"/>
                <a:ea typeface="Libre Franklin Medium"/>
                <a:cs typeface="Libre Franklin Medium"/>
                <a:sym typeface="Libre Franklin Medium"/>
              </a:rPr>
              <a:t>eles	se	encontram	no	espaço, </a:t>
            </a:r>
            <a:r>
              <a:rPr b="0" baseline="-25000" i="0" lang="en-US" sz="1950" u="none" cap="none" strike="noStrike">
                <a:solidFill>
                  <a:srgbClr val="FF6600"/>
                </a:solidFill>
                <a:latin typeface="Libre Franklin Medium"/>
                <a:ea typeface="Libre Franklin Medium"/>
                <a:cs typeface="Libre Franklin Medium"/>
                <a:sym typeface="Libre Franklin Medium"/>
              </a:rPr>
              <a:t>trama</a:t>
            </a:r>
            <a:endParaRPr b="0" baseline="-25000" i="0" sz="1950" u="none" cap="none" strike="noStrike">
              <a:solidFill>
                <a:schemeClr val="dk1"/>
              </a:solidFill>
              <a:latin typeface="Libre Franklin Medium"/>
              <a:ea typeface="Libre Franklin Medium"/>
              <a:cs typeface="Libre Franklin Medium"/>
              <a:sym typeface="Libre Franklin Medium"/>
            </a:endParaRPr>
          </a:p>
        </p:txBody>
      </p:sp>
      <p:sp>
        <p:nvSpPr>
          <p:cNvPr id="112" name="Google Shape;112;p3"/>
          <p:cNvSpPr txBox="1"/>
          <p:nvPr/>
        </p:nvSpPr>
        <p:spPr>
          <a:xfrm>
            <a:off x="6292172" y="2335530"/>
            <a:ext cx="1271270" cy="212879"/>
          </a:xfrm>
          <a:prstGeom prst="rect">
            <a:avLst/>
          </a:prstGeom>
          <a:noFill/>
          <a:ln>
            <a:noFill/>
          </a:ln>
        </p:spPr>
        <p:txBody>
          <a:bodyPr anchorCtr="0" anchor="t" bIns="0" lIns="0" spcFirstLastPara="1" rIns="0" wrap="square" tIns="12700">
            <a:spAutoFit/>
          </a:bodyPr>
          <a:lstStyle/>
          <a:p>
            <a:pPr indent="0" lvl="0" marL="12700" marR="0" rtl="0" algn="l">
              <a:spcBef>
                <a:spcPts val="0"/>
              </a:spcBef>
              <a:spcAft>
                <a:spcPts val="0"/>
              </a:spcAft>
              <a:buNone/>
            </a:pPr>
            <a:r>
              <a:rPr b="0" i="0" lang="en-US" sz="1300" u="none" cap="none" strike="noStrike">
                <a:solidFill>
                  <a:srgbClr val="FF6600"/>
                </a:solidFill>
                <a:latin typeface="Libre Franklin Medium"/>
                <a:ea typeface="Libre Franklin Medium"/>
                <a:cs typeface="Libre Franklin Medium"/>
                <a:sym typeface="Libre Franklin Medium"/>
              </a:rPr>
              <a:t>e	o	suspense,</a:t>
            </a:r>
            <a:endParaRPr b="0" i="0" sz="1300" u="none" cap="none" strike="noStrike">
              <a:solidFill>
                <a:schemeClr val="dk1"/>
              </a:solidFill>
              <a:latin typeface="Libre Franklin Medium"/>
              <a:ea typeface="Libre Franklin Medium"/>
              <a:cs typeface="Libre Franklin Medium"/>
              <a:sym typeface="Libre Franklin Medium"/>
            </a:endParaRPr>
          </a:p>
        </p:txBody>
      </p:sp>
      <p:sp>
        <p:nvSpPr>
          <p:cNvPr id="113" name="Google Shape;113;p3"/>
          <p:cNvSpPr txBox="1"/>
          <p:nvPr/>
        </p:nvSpPr>
        <p:spPr>
          <a:xfrm>
            <a:off x="5694680" y="2548891"/>
            <a:ext cx="1452245" cy="212879"/>
          </a:xfrm>
          <a:prstGeom prst="rect">
            <a:avLst/>
          </a:prstGeom>
          <a:noFill/>
          <a:ln>
            <a:noFill/>
          </a:ln>
        </p:spPr>
        <p:txBody>
          <a:bodyPr anchorCtr="0" anchor="t" bIns="0" lIns="0" spcFirstLastPara="1" rIns="0" wrap="square" tIns="12700">
            <a:spAutoFit/>
          </a:bodyPr>
          <a:lstStyle/>
          <a:p>
            <a:pPr indent="0" lvl="0" marL="12700" marR="0" rtl="0" algn="l">
              <a:spcBef>
                <a:spcPts val="0"/>
              </a:spcBef>
              <a:spcAft>
                <a:spcPts val="0"/>
              </a:spcAft>
              <a:buNone/>
            </a:pPr>
            <a:r>
              <a:rPr b="0" i="0" lang="en-US" sz="1300" u="none" cap="none" strike="noStrike">
                <a:solidFill>
                  <a:srgbClr val="FF6600"/>
                </a:solidFill>
                <a:latin typeface="Libre Franklin Medium"/>
                <a:ea typeface="Libre Franklin Medium"/>
                <a:cs typeface="Libre Franklin Medium"/>
                <a:sym typeface="Libre Franklin Medium"/>
              </a:rPr>
              <a:t>culminam no clímax.</a:t>
            </a:r>
            <a:endParaRPr b="0" i="0" sz="1300" u="none" cap="none" strike="noStrike">
              <a:solidFill>
                <a:schemeClr val="dk1"/>
              </a:solidFill>
              <a:latin typeface="Libre Franklin Medium"/>
              <a:ea typeface="Libre Franklin Medium"/>
              <a:cs typeface="Libre Franklin Medium"/>
              <a:sym typeface="Libre Franklin Medium"/>
            </a:endParaRPr>
          </a:p>
        </p:txBody>
      </p:sp>
      <p:sp>
        <p:nvSpPr>
          <p:cNvPr id="114" name="Google Shape;114;p3"/>
          <p:cNvSpPr txBox="1"/>
          <p:nvPr/>
        </p:nvSpPr>
        <p:spPr>
          <a:xfrm>
            <a:off x="6497726" y="1908810"/>
            <a:ext cx="4029710" cy="212879"/>
          </a:xfrm>
          <a:prstGeom prst="rect">
            <a:avLst/>
          </a:prstGeom>
          <a:noFill/>
          <a:ln>
            <a:noFill/>
          </a:ln>
        </p:spPr>
        <p:txBody>
          <a:bodyPr anchorCtr="0" anchor="t" bIns="0" lIns="0" spcFirstLastPara="1" rIns="0" wrap="square" tIns="12700">
            <a:spAutoFit/>
          </a:bodyPr>
          <a:lstStyle/>
          <a:p>
            <a:pPr indent="0" lvl="0" marL="12700" marR="0" rtl="0" algn="l">
              <a:spcBef>
                <a:spcPts val="0"/>
              </a:spcBef>
              <a:spcAft>
                <a:spcPts val="0"/>
              </a:spcAft>
              <a:buNone/>
            </a:pPr>
            <a:r>
              <a:rPr b="0" i="0" lang="en-US" sz="1300" u="none" cap="none" strike="noStrike">
                <a:solidFill>
                  <a:srgbClr val="FF6600"/>
                </a:solidFill>
                <a:latin typeface="Libre Franklin Medium"/>
                <a:ea typeface="Libre Franklin Medium"/>
                <a:cs typeface="Libre Franklin Medium"/>
                <a:sym typeface="Libre Franklin Medium"/>
              </a:rPr>
              <a:t>das	ações	das  Amplia	e	explica	o	parágrafo</a:t>
            </a:r>
            <a:endParaRPr b="0" i="0" sz="1300" u="none" cap="none" strike="noStrike">
              <a:solidFill>
                <a:schemeClr val="dk1"/>
              </a:solidFill>
              <a:latin typeface="Libre Franklin Medium"/>
              <a:ea typeface="Libre Franklin Medium"/>
              <a:cs typeface="Libre Franklin Medium"/>
              <a:sym typeface="Libre Franklin Medium"/>
            </a:endParaRPr>
          </a:p>
        </p:txBody>
      </p:sp>
      <p:sp>
        <p:nvSpPr>
          <p:cNvPr id="115" name="Google Shape;115;p3"/>
          <p:cNvSpPr txBox="1"/>
          <p:nvPr/>
        </p:nvSpPr>
        <p:spPr>
          <a:xfrm>
            <a:off x="6795897" y="2122171"/>
            <a:ext cx="3731260" cy="212879"/>
          </a:xfrm>
          <a:prstGeom prst="rect">
            <a:avLst/>
          </a:prstGeom>
          <a:noFill/>
          <a:ln>
            <a:noFill/>
          </a:ln>
        </p:spPr>
        <p:txBody>
          <a:bodyPr anchorCtr="0" anchor="t" bIns="0" lIns="0" spcFirstLastPara="1" rIns="0" wrap="square" tIns="12700">
            <a:spAutoFit/>
          </a:bodyPr>
          <a:lstStyle/>
          <a:p>
            <a:pPr indent="0" lvl="0" marL="12700" marR="0" rtl="0" algn="l">
              <a:spcBef>
                <a:spcPts val="0"/>
              </a:spcBef>
              <a:spcAft>
                <a:spcPts val="0"/>
              </a:spcAft>
              <a:buNone/>
            </a:pPr>
            <a:r>
              <a:rPr b="0" i="0" lang="en-US" sz="1300" u="none" cap="none" strike="noStrike">
                <a:solidFill>
                  <a:srgbClr val="FF6600"/>
                </a:solidFill>
                <a:latin typeface="Libre Franklin Medium"/>
                <a:ea typeface="Libre Franklin Medium"/>
                <a:cs typeface="Libre Franklin Medium"/>
                <a:sym typeface="Libre Franklin Medium"/>
              </a:rPr>
              <a:t>constroem-se	a  introdutório.	Expõe	argumentos</a:t>
            </a:r>
            <a:endParaRPr b="0" i="0" sz="1300" u="none" cap="none" strike="noStrike">
              <a:solidFill>
                <a:schemeClr val="dk1"/>
              </a:solidFill>
              <a:latin typeface="Libre Franklin Medium"/>
              <a:ea typeface="Libre Franklin Medium"/>
              <a:cs typeface="Libre Franklin Medium"/>
              <a:sym typeface="Libre Franklin Medium"/>
            </a:endParaRPr>
          </a:p>
        </p:txBody>
      </p:sp>
      <p:sp>
        <p:nvSpPr>
          <p:cNvPr id="116" name="Google Shape;116;p3"/>
          <p:cNvSpPr txBox="1"/>
          <p:nvPr/>
        </p:nvSpPr>
        <p:spPr>
          <a:xfrm>
            <a:off x="7720948" y="2320289"/>
            <a:ext cx="2807335" cy="665480"/>
          </a:xfrm>
          <a:prstGeom prst="rect">
            <a:avLst/>
          </a:prstGeom>
          <a:noFill/>
          <a:ln>
            <a:noFill/>
          </a:ln>
        </p:spPr>
        <p:txBody>
          <a:bodyPr anchorCtr="0" anchor="t" bIns="0" lIns="0" spcFirstLastPara="1" rIns="0" wrap="square" tIns="12700">
            <a:spAutoFit/>
          </a:bodyPr>
          <a:lstStyle/>
          <a:p>
            <a:pPr indent="-350519" lvl="0" marL="362585" marR="5080" rtl="0" algn="just">
              <a:lnSpc>
                <a:spcPct val="107700"/>
              </a:lnSpc>
              <a:spcBef>
                <a:spcPts val="0"/>
              </a:spcBef>
              <a:spcAft>
                <a:spcPts val="0"/>
              </a:spcAft>
              <a:buNone/>
            </a:pPr>
            <a:r>
              <a:rPr b="0" i="0" lang="en-US" sz="1300" u="none" cap="none" strike="noStrike">
                <a:solidFill>
                  <a:srgbClr val="FF6600"/>
                </a:solidFill>
                <a:latin typeface="Libre Franklin Medium"/>
                <a:ea typeface="Libre Franklin Medium"/>
                <a:cs typeface="Libre Franklin Medium"/>
                <a:sym typeface="Libre Franklin Medium"/>
              </a:rPr>
              <a:t>que que evidenciam posição crítica.  Analítica, reflexiva, interpretativa,  opinativa sobre o assunto.</a:t>
            </a:r>
            <a:endParaRPr b="0" i="0" sz="1300" u="none" cap="none" strike="noStrike">
              <a:solidFill>
                <a:schemeClr val="dk1"/>
              </a:solidFill>
              <a:latin typeface="Libre Franklin Medium"/>
              <a:ea typeface="Libre Franklin Medium"/>
              <a:cs typeface="Libre Franklin Medium"/>
              <a:sym typeface="Libre Franklin Medium"/>
            </a:endParaRPr>
          </a:p>
        </p:txBody>
      </p:sp>
      <p:sp>
        <p:nvSpPr>
          <p:cNvPr id="117" name="Google Shape;117;p3"/>
          <p:cNvSpPr txBox="1"/>
          <p:nvPr/>
        </p:nvSpPr>
        <p:spPr>
          <a:xfrm>
            <a:off x="1878329" y="3465829"/>
            <a:ext cx="929640" cy="228268"/>
          </a:xfrm>
          <a:prstGeom prst="rect">
            <a:avLst/>
          </a:prstGeom>
          <a:noFill/>
          <a:ln>
            <a:noFill/>
          </a:ln>
        </p:spPr>
        <p:txBody>
          <a:bodyPr anchorCtr="0" anchor="t" bIns="0" lIns="0" spcFirstLastPara="1" rIns="0" wrap="square" tIns="12700">
            <a:spAutoFit/>
          </a:bodyPr>
          <a:lstStyle/>
          <a:p>
            <a:pPr indent="0" lvl="0" marL="12700" marR="0" rtl="0" algn="l">
              <a:spcBef>
                <a:spcPts val="0"/>
              </a:spcBef>
              <a:spcAft>
                <a:spcPts val="0"/>
              </a:spcAft>
              <a:buNone/>
            </a:pPr>
            <a:r>
              <a:rPr b="0" i="0" lang="en-US" sz="1400" u="none" cap="none" strike="noStrike">
                <a:solidFill>
                  <a:srgbClr val="001F5F"/>
                </a:solidFill>
                <a:latin typeface="Libre Franklin Medium"/>
                <a:ea typeface="Libre Franklin Medium"/>
                <a:cs typeface="Libre Franklin Medium"/>
                <a:sym typeface="Libre Franklin Medium"/>
              </a:rPr>
              <a:t>Conclusão</a:t>
            </a:r>
            <a:endParaRPr b="0" i="0" sz="1400" u="none" cap="none" strike="noStrike">
              <a:solidFill>
                <a:schemeClr val="dk1"/>
              </a:solidFill>
              <a:latin typeface="Libre Franklin Medium"/>
              <a:ea typeface="Libre Franklin Medium"/>
              <a:cs typeface="Libre Franklin Medium"/>
              <a:sym typeface="Libre Franklin Medium"/>
            </a:endParaRPr>
          </a:p>
        </p:txBody>
      </p:sp>
      <p:sp>
        <p:nvSpPr>
          <p:cNvPr id="118" name="Google Shape;118;p3"/>
          <p:cNvSpPr txBox="1"/>
          <p:nvPr/>
        </p:nvSpPr>
        <p:spPr>
          <a:xfrm>
            <a:off x="3102610" y="3153410"/>
            <a:ext cx="3162300" cy="212879"/>
          </a:xfrm>
          <a:prstGeom prst="rect">
            <a:avLst/>
          </a:prstGeom>
          <a:noFill/>
          <a:ln>
            <a:noFill/>
          </a:ln>
        </p:spPr>
        <p:txBody>
          <a:bodyPr anchorCtr="0" anchor="t" bIns="0" lIns="0" spcFirstLastPara="1" rIns="0" wrap="square" tIns="12700">
            <a:spAutoFit/>
          </a:bodyPr>
          <a:lstStyle/>
          <a:p>
            <a:pPr indent="0" lvl="0" marL="12700" marR="0" rtl="0" algn="l">
              <a:spcBef>
                <a:spcPts val="0"/>
              </a:spcBef>
              <a:spcAft>
                <a:spcPts val="0"/>
              </a:spcAft>
              <a:buNone/>
            </a:pPr>
            <a:r>
              <a:rPr b="0" i="0" lang="en-US" sz="1300" u="none" cap="none" strike="noStrike">
                <a:solidFill>
                  <a:srgbClr val="FF6600"/>
                </a:solidFill>
                <a:latin typeface="Libre Franklin Medium"/>
                <a:ea typeface="Libre Franklin Medium"/>
                <a:cs typeface="Libre Franklin Medium"/>
                <a:sym typeface="Libre Franklin Medium"/>
              </a:rPr>
              <a:t>Não há um procedimento específico Existem</a:t>
            </a:r>
            <a:endParaRPr b="0" i="0" sz="1300" u="none" cap="none" strike="noStrike">
              <a:solidFill>
                <a:schemeClr val="dk1"/>
              </a:solidFill>
              <a:latin typeface="Libre Franklin Medium"/>
              <a:ea typeface="Libre Franklin Medium"/>
              <a:cs typeface="Libre Franklin Medium"/>
              <a:sym typeface="Libre Franklin Medium"/>
            </a:endParaRPr>
          </a:p>
        </p:txBody>
      </p:sp>
      <p:sp>
        <p:nvSpPr>
          <p:cNvPr id="119" name="Google Shape;119;p3"/>
          <p:cNvSpPr txBox="1"/>
          <p:nvPr/>
        </p:nvSpPr>
        <p:spPr>
          <a:xfrm>
            <a:off x="6406683" y="3153410"/>
            <a:ext cx="441959" cy="212879"/>
          </a:xfrm>
          <a:prstGeom prst="rect">
            <a:avLst/>
          </a:prstGeom>
          <a:noFill/>
          <a:ln>
            <a:noFill/>
          </a:ln>
        </p:spPr>
        <p:txBody>
          <a:bodyPr anchorCtr="0" anchor="t" bIns="0" lIns="0" spcFirstLastPara="1" rIns="0" wrap="square" tIns="12700">
            <a:spAutoFit/>
          </a:bodyPr>
          <a:lstStyle/>
          <a:p>
            <a:pPr indent="0" lvl="0" marL="12700" marR="0" rtl="0" algn="l">
              <a:spcBef>
                <a:spcPts val="0"/>
              </a:spcBef>
              <a:spcAft>
                <a:spcPts val="0"/>
              </a:spcAft>
              <a:buNone/>
            </a:pPr>
            <a:r>
              <a:rPr b="0" i="0" lang="en-US" sz="1300" u="none" cap="none" strike="noStrike">
                <a:solidFill>
                  <a:srgbClr val="FF6600"/>
                </a:solidFill>
                <a:latin typeface="Libre Franklin Medium"/>
                <a:ea typeface="Libre Franklin Medium"/>
                <a:cs typeface="Libre Franklin Medium"/>
                <a:sym typeface="Libre Franklin Medium"/>
              </a:rPr>
              <a:t>várias</a:t>
            </a:r>
            <a:endParaRPr b="0" i="0" sz="1300" u="none" cap="none" strike="noStrike">
              <a:solidFill>
                <a:schemeClr val="dk1"/>
              </a:solidFill>
              <a:latin typeface="Libre Franklin Medium"/>
              <a:ea typeface="Libre Franklin Medium"/>
              <a:cs typeface="Libre Franklin Medium"/>
              <a:sym typeface="Libre Franklin Medium"/>
            </a:endParaRPr>
          </a:p>
        </p:txBody>
      </p:sp>
      <p:sp>
        <p:nvSpPr>
          <p:cNvPr id="120" name="Google Shape;120;p3"/>
          <p:cNvSpPr txBox="1"/>
          <p:nvPr/>
        </p:nvSpPr>
        <p:spPr>
          <a:xfrm>
            <a:off x="6534874" y="3352800"/>
            <a:ext cx="643255" cy="429348"/>
          </a:xfrm>
          <a:prstGeom prst="rect">
            <a:avLst/>
          </a:prstGeom>
          <a:noFill/>
          <a:ln>
            <a:noFill/>
          </a:ln>
        </p:spPr>
        <p:txBody>
          <a:bodyPr anchorCtr="0" anchor="t" bIns="0" lIns="0" spcFirstLastPara="1" rIns="0" wrap="square" tIns="12700">
            <a:spAutoFit/>
          </a:bodyPr>
          <a:lstStyle/>
          <a:p>
            <a:pPr indent="192405" lvl="0" marL="12700" marR="5080" rtl="0" algn="l">
              <a:lnSpc>
                <a:spcPct val="107700"/>
              </a:lnSpc>
              <a:spcBef>
                <a:spcPts val="0"/>
              </a:spcBef>
              <a:spcAft>
                <a:spcPts val="0"/>
              </a:spcAft>
              <a:buNone/>
            </a:pPr>
            <a:r>
              <a:rPr b="0" i="0" lang="en-US" sz="1300" u="none" cap="none" strike="noStrike">
                <a:solidFill>
                  <a:srgbClr val="FF6600"/>
                </a:solidFill>
                <a:latin typeface="Libre Franklin Medium"/>
                <a:ea typeface="Libre Franklin Medium"/>
                <a:cs typeface="Libre Franklin Medium"/>
                <a:sym typeface="Libre Franklin Medium"/>
              </a:rPr>
              <a:t>uma  a trama</a:t>
            </a:r>
            <a:endParaRPr b="0" i="0" sz="1300" u="none" cap="none" strike="noStrike">
              <a:solidFill>
                <a:schemeClr val="dk1"/>
              </a:solidFill>
              <a:latin typeface="Libre Franklin Medium"/>
              <a:ea typeface="Libre Franklin Medium"/>
              <a:cs typeface="Libre Franklin Medium"/>
              <a:sym typeface="Libre Franklin Medium"/>
            </a:endParaRPr>
          </a:p>
        </p:txBody>
      </p:sp>
      <p:sp>
        <p:nvSpPr>
          <p:cNvPr id="121" name="Google Shape;121;p3"/>
          <p:cNvSpPr txBox="1"/>
          <p:nvPr/>
        </p:nvSpPr>
        <p:spPr>
          <a:xfrm>
            <a:off x="3102611" y="3352800"/>
            <a:ext cx="3383915" cy="665480"/>
          </a:xfrm>
          <a:prstGeom prst="rect">
            <a:avLst/>
          </a:prstGeom>
          <a:noFill/>
          <a:ln>
            <a:noFill/>
          </a:ln>
        </p:spPr>
        <p:txBody>
          <a:bodyPr anchorCtr="0" anchor="t" bIns="0" lIns="0" spcFirstLastPara="1" rIns="0" wrap="square" tIns="12700">
            <a:spAutoFit/>
          </a:bodyPr>
          <a:lstStyle/>
          <a:p>
            <a:pPr indent="0" lvl="0" marL="12700" marR="5080" rtl="0" algn="just">
              <a:lnSpc>
                <a:spcPct val="107700"/>
              </a:lnSpc>
              <a:spcBef>
                <a:spcPts val="0"/>
              </a:spcBef>
              <a:spcAft>
                <a:spcPts val="0"/>
              </a:spcAft>
              <a:buNone/>
            </a:pPr>
            <a:r>
              <a:rPr b="0" i="0" lang="en-US" sz="1300" u="none" cap="none" strike="noStrike">
                <a:solidFill>
                  <a:srgbClr val="FF6600"/>
                </a:solidFill>
                <a:latin typeface="Libre Franklin Medium"/>
                <a:ea typeface="Libre Franklin Medium"/>
                <a:cs typeface="Libre Franklin Medium"/>
                <a:sym typeface="Libre Franklin Medium"/>
              </a:rPr>
              <a:t>para conclusão. Considera-se concluir-se  concluído o texto quando completa Esclarecer  a caracterização.	uma delas.</a:t>
            </a:r>
            <a:endParaRPr b="0" i="0" sz="1300" u="none" cap="none" strike="noStrike">
              <a:solidFill>
                <a:schemeClr val="dk1"/>
              </a:solidFill>
              <a:latin typeface="Libre Franklin Medium"/>
              <a:ea typeface="Libre Franklin Medium"/>
              <a:cs typeface="Libre Franklin Medium"/>
              <a:sym typeface="Libre Franklin Medium"/>
            </a:endParaRPr>
          </a:p>
        </p:txBody>
      </p:sp>
      <p:sp>
        <p:nvSpPr>
          <p:cNvPr id="122" name="Google Shape;122;p3"/>
          <p:cNvSpPr txBox="1"/>
          <p:nvPr/>
        </p:nvSpPr>
        <p:spPr>
          <a:xfrm>
            <a:off x="6990311" y="3153410"/>
            <a:ext cx="3538220" cy="212879"/>
          </a:xfrm>
          <a:prstGeom prst="rect">
            <a:avLst/>
          </a:prstGeom>
          <a:noFill/>
          <a:ln>
            <a:noFill/>
          </a:ln>
        </p:spPr>
        <p:txBody>
          <a:bodyPr anchorCtr="0" anchor="t" bIns="0" lIns="0" spcFirstLastPara="1" rIns="0" wrap="square" tIns="12700">
            <a:spAutoFit/>
          </a:bodyPr>
          <a:lstStyle/>
          <a:p>
            <a:pPr indent="0" lvl="0" marL="12700" marR="0" rtl="0" algn="l">
              <a:spcBef>
                <a:spcPts val="0"/>
              </a:spcBef>
              <a:spcAft>
                <a:spcPts val="0"/>
              </a:spcAft>
              <a:buNone/>
            </a:pPr>
            <a:r>
              <a:rPr b="0" i="0" lang="en-US" sz="1300" u="none" cap="none" strike="noStrike">
                <a:solidFill>
                  <a:srgbClr val="FF6600"/>
                </a:solidFill>
                <a:latin typeface="Libre Franklin Medium"/>
                <a:ea typeface="Libre Franklin Medium"/>
                <a:cs typeface="Libre Franklin Medium"/>
                <a:sym typeface="Libre Franklin Medium"/>
              </a:rPr>
              <a:t>maneiras	de  Retoma	sinteticamente	as</a:t>
            </a:r>
            <a:endParaRPr b="0" i="0" sz="1300" u="none" cap="none" strike="noStrike">
              <a:solidFill>
                <a:schemeClr val="dk1"/>
              </a:solidFill>
              <a:latin typeface="Libre Franklin Medium"/>
              <a:ea typeface="Libre Franklin Medium"/>
              <a:cs typeface="Libre Franklin Medium"/>
              <a:sym typeface="Libre Franklin Medium"/>
            </a:endParaRPr>
          </a:p>
        </p:txBody>
      </p:sp>
      <p:sp>
        <p:nvSpPr>
          <p:cNvPr id="123" name="Google Shape;123;p3"/>
          <p:cNvSpPr txBox="1"/>
          <p:nvPr/>
        </p:nvSpPr>
        <p:spPr>
          <a:xfrm>
            <a:off x="7268083" y="3352800"/>
            <a:ext cx="3260090" cy="665480"/>
          </a:xfrm>
          <a:prstGeom prst="rect">
            <a:avLst/>
          </a:prstGeom>
          <a:noFill/>
          <a:ln>
            <a:noFill/>
          </a:ln>
        </p:spPr>
        <p:txBody>
          <a:bodyPr anchorCtr="0" anchor="t" bIns="0" lIns="0" spcFirstLastPara="1" rIns="0" wrap="square" tIns="12700">
            <a:spAutoFit/>
          </a:bodyPr>
          <a:lstStyle/>
          <a:p>
            <a:pPr indent="53339" lvl="0" marL="12700" marR="5080" rtl="0" algn="l">
              <a:lnSpc>
                <a:spcPct val="107700"/>
              </a:lnSpc>
              <a:spcBef>
                <a:spcPts val="0"/>
              </a:spcBef>
              <a:spcAft>
                <a:spcPts val="0"/>
              </a:spcAft>
              <a:buNone/>
            </a:pPr>
            <a:r>
              <a:rPr b="0" i="0" lang="en-US" sz="1300" u="none" cap="none" strike="noStrike">
                <a:solidFill>
                  <a:srgbClr val="FF6600"/>
                </a:solidFill>
                <a:latin typeface="Libre Franklin Medium"/>
                <a:ea typeface="Libre Franklin Medium"/>
                <a:cs typeface="Libre Franklin Medium"/>
                <a:sym typeface="Libre Franklin Medium"/>
              </a:rPr>
              <a:t>narração. reflexões críticas ou aponta as  é apenas perspectivas de solução para o</a:t>
            </a:r>
            <a:endParaRPr b="0" i="0" sz="1300" u="none" cap="none" strike="noStrike">
              <a:solidFill>
                <a:schemeClr val="dk1"/>
              </a:solidFill>
              <a:latin typeface="Libre Franklin Medium"/>
              <a:ea typeface="Libre Franklin Medium"/>
              <a:cs typeface="Libre Franklin Medium"/>
              <a:sym typeface="Libre Franklin Medium"/>
            </a:endParaRPr>
          </a:p>
          <a:p>
            <a:pPr indent="0" lvl="0" marL="815339" marR="0" rtl="0" algn="l">
              <a:spcBef>
                <a:spcPts val="120"/>
              </a:spcBef>
              <a:spcAft>
                <a:spcPts val="0"/>
              </a:spcAft>
              <a:buNone/>
            </a:pPr>
            <a:r>
              <a:rPr b="0" i="0" lang="en-US" sz="1300" u="none" cap="none" strike="noStrike">
                <a:solidFill>
                  <a:srgbClr val="FF6600"/>
                </a:solidFill>
                <a:latin typeface="Libre Franklin Medium"/>
                <a:ea typeface="Libre Franklin Medium"/>
                <a:cs typeface="Libre Franklin Medium"/>
                <a:sym typeface="Libre Franklin Medium"/>
              </a:rPr>
              <a:t>que foi discutido.</a:t>
            </a:r>
            <a:endParaRPr b="0" i="0" sz="1300" u="none" cap="none" strike="noStrike">
              <a:solidFill>
                <a:schemeClr val="dk1"/>
              </a:solidFill>
              <a:latin typeface="Libre Franklin Medium"/>
              <a:ea typeface="Libre Franklin Medium"/>
              <a:cs typeface="Libre Franklin Medium"/>
              <a:sym typeface="Libre Franklin Medium"/>
            </a:endParaRPr>
          </a:p>
        </p:txBody>
      </p:sp>
      <p:sp>
        <p:nvSpPr>
          <p:cNvPr id="124" name="Google Shape;124;p3"/>
          <p:cNvSpPr txBox="1"/>
          <p:nvPr/>
        </p:nvSpPr>
        <p:spPr>
          <a:xfrm>
            <a:off x="1929129" y="4605020"/>
            <a:ext cx="830580" cy="228268"/>
          </a:xfrm>
          <a:prstGeom prst="rect">
            <a:avLst/>
          </a:prstGeom>
          <a:noFill/>
          <a:ln>
            <a:noFill/>
          </a:ln>
        </p:spPr>
        <p:txBody>
          <a:bodyPr anchorCtr="0" anchor="t" bIns="0" lIns="0" spcFirstLastPara="1" rIns="0" wrap="square" tIns="12700">
            <a:spAutoFit/>
          </a:bodyPr>
          <a:lstStyle/>
          <a:p>
            <a:pPr indent="0" lvl="0" marL="12700" marR="0" rtl="0" algn="l">
              <a:spcBef>
                <a:spcPts val="0"/>
              </a:spcBef>
              <a:spcAft>
                <a:spcPts val="0"/>
              </a:spcAft>
              <a:buNone/>
            </a:pPr>
            <a:r>
              <a:rPr b="0" i="0" lang="en-US" sz="1400" u="none" cap="none" strike="noStrike">
                <a:solidFill>
                  <a:srgbClr val="001F5F"/>
                </a:solidFill>
                <a:latin typeface="Libre Franklin Medium"/>
                <a:ea typeface="Libre Franklin Medium"/>
                <a:cs typeface="Libre Franklin Medium"/>
                <a:sym typeface="Libre Franklin Medium"/>
              </a:rPr>
              <a:t>Recursos</a:t>
            </a:r>
            <a:endParaRPr b="0" i="0" sz="1400" u="none" cap="none" strike="noStrike">
              <a:solidFill>
                <a:schemeClr val="dk1"/>
              </a:solidFill>
              <a:latin typeface="Libre Franklin Medium"/>
              <a:ea typeface="Libre Franklin Medium"/>
              <a:cs typeface="Libre Franklin Medium"/>
              <a:sym typeface="Libre Franklin Medium"/>
            </a:endParaRPr>
          </a:p>
        </p:txBody>
      </p:sp>
      <p:sp>
        <p:nvSpPr>
          <p:cNvPr id="125" name="Google Shape;125;p3"/>
          <p:cNvSpPr txBox="1"/>
          <p:nvPr/>
        </p:nvSpPr>
        <p:spPr>
          <a:xfrm>
            <a:off x="3102610" y="4505960"/>
            <a:ext cx="2026920" cy="212879"/>
          </a:xfrm>
          <a:prstGeom prst="rect">
            <a:avLst/>
          </a:prstGeom>
          <a:noFill/>
          <a:ln>
            <a:noFill/>
          </a:ln>
        </p:spPr>
        <p:txBody>
          <a:bodyPr anchorCtr="0" anchor="t" bIns="0" lIns="0" spcFirstLastPara="1" rIns="0" wrap="square" tIns="12700">
            <a:spAutoFit/>
          </a:bodyPr>
          <a:lstStyle/>
          <a:p>
            <a:pPr indent="0" lvl="0" marL="12700" marR="0" rtl="0" algn="l">
              <a:spcBef>
                <a:spcPts val="0"/>
              </a:spcBef>
              <a:spcAft>
                <a:spcPts val="0"/>
              </a:spcAft>
              <a:buNone/>
            </a:pPr>
            <a:r>
              <a:rPr b="0" i="0" lang="en-US" sz="1300" u="none" cap="none" strike="noStrike">
                <a:solidFill>
                  <a:srgbClr val="FF6600"/>
                </a:solidFill>
                <a:latin typeface="Libre Franklin Medium"/>
                <a:ea typeface="Libre Franklin Medium"/>
                <a:cs typeface="Libre Franklin Medium"/>
                <a:sym typeface="Libre Franklin Medium"/>
              </a:rPr>
              <a:t>combinados,	produzem</a:t>
            </a:r>
            <a:endParaRPr b="0" i="0" sz="1300" u="none" cap="none" strike="noStrike">
              <a:solidFill>
                <a:schemeClr val="dk1"/>
              </a:solidFill>
              <a:latin typeface="Libre Franklin Medium"/>
              <a:ea typeface="Libre Franklin Medium"/>
              <a:cs typeface="Libre Franklin Medium"/>
              <a:sym typeface="Libre Franklin Medium"/>
            </a:endParaRPr>
          </a:p>
        </p:txBody>
      </p:sp>
      <p:sp>
        <p:nvSpPr>
          <p:cNvPr id="126" name="Google Shape;126;p3"/>
          <p:cNvSpPr txBox="1"/>
          <p:nvPr/>
        </p:nvSpPr>
        <p:spPr>
          <a:xfrm>
            <a:off x="5495171" y="4613910"/>
            <a:ext cx="2151380" cy="212879"/>
          </a:xfrm>
          <a:prstGeom prst="rect">
            <a:avLst/>
          </a:prstGeom>
          <a:noFill/>
          <a:ln>
            <a:noFill/>
          </a:ln>
        </p:spPr>
        <p:txBody>
          <a:bodyPr anchorCtr="0" anchor="t" bIns="0" lIns="0" spcFirstLastPara="1" rIns="0" wrap="square" tIns="12700">
            <a:spAutoFit/>
          </a:bodyPr>
          <a:lstStyle/>
          <a:p>
            <a:pPr indent="0" lvl="0" marL="38100" marR="0" rtl="0" algn="l">
              <a:spcBef>
                <a:spcPts val="0"/>
              </a:spcBef>
              <a:spcAft>
                <a:spcPts val="0"/>
              </a:spcAft>
              <a:buNone/>
            </a:pPr>
            <a:r>
              <a:rPr b="0" baseline="30000" i="0" lang="en-US" sz="1950" u="none" cap="none" strike="noStrike">
                <a:solidFill>
                  <a:srgbClr val="FF6600"/>
                </a:solidFill>
                <a:latin typeface="Libre Franklin Medium"/>
                <a:ea typeface="Libre Franklin Medium"/>
                <a:cs typeface="Libre Franklin Medium"/>
                <a:sym typeface="Libre Franklin Medium"/>
              </a:rPr>
              <a:t>a </a:t>
            </a:r>
            <a:r>
              <a:rPr b="0" i="0" lang="en-US" sz="1300" u="none" cap="none" strike="noStrike">
                <a:solidFill>
                  <a:srgbClr val="FF6600"/>
                </a:solidFill>
                <a:latin typeface="Libre Franklin Medium"/>
                <a:ea typeface="Libre Franklin Medium"/>
                <a:cs typeface="Libre Franklin Medium"/>
                <a:sym typeface="Libre Franklin Medium"/>
              </a:rPr>
              <a:t>personagem,	observador</a:t>
            </a:r>
            <a:endParaRPr b="0" i="0" sz="1300" u="none" cap="none" strike="noStrike">
              <a:solidFill>
                <a:schemeClr val="dk1"/>
              </a:solidFill>
              <a:latin typeface="Libre Franklin Medium"/>
              <a:ea typeface="Libre Franklin Medium"/>
              <a:cs typeface="Libre Franklin Medium"/>
              <a:sym typeface="Libre Franklin Medium"/>
            </a:endParaRPr>
          </a:p>
        </p:txBody>
      </p:sp>
      <p:sp>
        <p:nvSpPr>
          <p:cNvPr id="127" name="Google Shape;127;p3"/>
          <p:cNvSpPr txBox="1"/>
          <p:nvPr/>
        </p:nvSpPr>
        <p:spPr>
          <a:xfrm>
            <a:off x="3077210" y="4720591"/>
            <a:ext cx="3423920" cy="212879"/>
          </a:xfrm>
          <a:prstGeom prst="rect">
            <a:avLst/>
          </a:prstGeom>
          <a:noFill/>
          <a:ln>
            <a:noFill/>
          </a:ln>
        </p:spPr>
        <p:txBody>
          <a:bodyPr anchorCtr="0" anchor="t" bIns="0" lIns="0" spcFirstLastPara="1" rIns="0" wrap="square" tIns="12700">
            <a:spAutoFit/>
          </a:bodyPr>
          <a:lstStyle/>
          <a:p>
            <a:pPr indent="0" lvl="0" marL="38100" marR="0" rtl="0" algn="l">
              <a:spcBef>
                <a:spcPts val="0"/>
              </a:spcBef>
              <a:spcAft>
                <a:spcPts val="0"/>
              </a:spcAft>
              <a:buNone/>
            </a:pPr>
            <a:r>
              <a:rPr b="0" i="0" lang="en-US" sz="1300" u="none" cap="none" strike="noStrike">
                <a:solidFill>
                  <a:srgbClr val="FF6600"/>
                </a:solidFill>
                <a:latin typeface="Libre Franklin Medium"/>
                <a:ea typeface="Libre Franklin Medium"/>
                <a:cs typeface="Libre Franklin Medium"/>
                <a:sym typeface="Libre Franklin Medium"/>
              </a:rPr>
              <a:t>sinestesia. Adjetivação farta, verbos </a:t>
            </a:r>
            <a:r>
              <a:rPr b="0" baseline="-25000" i="0" lang="en-US" sz="1950" u="none" cap="none" strike="noStrike">
                <a:solidFill>
                  <a:srgbClr val="FF6600"/>
                </a:solidFill>
                <a:latin typeface="Libre Franklin Medium"/>
                <a:ea typeface="Libre Franklin Medium"/>
                <a:cs typeface="Libre Franklin Medium"/>
                <a:sym typeface="Libre Franklin Medium"/>
              </a:rPr>
              <a:t>onisciente;</a:t>
            </a:r>
            <a:endParaRPr b="0" baseline="-25000" i="0" sz="1950" u="none" cap="none" strike="noStrike">
              <a:solidFill>
                <a:schemeClr val="dk1"/>
              </a:solidFill>
              <a:latin typeface="Libre Franklin Medium"/>
              <a:ea typeface="Libre Franklin Medium"/>
              <a:cs typeface="Libre Franklin Medium"/>
              <a:sym typeface="Libre Franklin Medium"/>
            </a:endParaRPr>
          </a:p>
        </p:txBody>
      </p:sp>
      <p:sp>
        <p:nvSpPr>
          <p:cNvPr id="128" name="Google Shape;128;p3"/>
          <p:cNvSpPr txBox="1"/>
          <p:nvPr/>
        </p:nvSpPr>
        <p:spPr>
          <a:xfrm>
            <a:off x="6703258" y="4827271"/>
            <a:ext cx="608965" cy="212879"/>
          </a:xfrm>
          <a:prstGeom prst="rect">
            <a:avLst/>
          </a:prstGeom>
          <a:noFill/>
          <a:ln>
            <a:noFill/>
          </a:ln>
        </p:spPr>
        <p:txBody>
          <a:bodyPr anchorCtr="0" anchor="t" bIns="0" lIns="0" spcFirstLastPara="1" rIns="0" wrap="square" tIns="12700">
            <a:spAutoFit/>
          </a:bodyPr>
          <a:lstStyle/>
          <a:p>
            <a:pPr indent="0" lvl="0" marL="12700" marR="0" rtl="0" algn="l">
              <a:spcBef>
                <a:spcPts val="0"/>
              </a:spcBef>
              <a:spcAft>
                <a:spcPts val="0"/>
              </a:spcAft>
              <a:buNone/>
            </a:pPr>
            <a:r>
              <a:rPr b="0" i="0" lang="en-US" sz="1300" u="none" cap="none" strike="noStrike">
                <a:solidFill>
                  <a:srgbClr val="FF6600"/>
                </a:solidFill>
                <a:latin typeface="Libre Franklin Medium"/>
                <a:ea typeface="Libre Franklin Medium"/>
                <a:cs typeface="Libre Franklin Medium"/>
                <a:sym typeface="Libre Franklin Medium"/>
              </a:rPr>
              <a:t>discurso</a:t>
            </a:r>
            <a:endParaRPr b="0" i="0" sz="1300" u="none" cap="none" strike="noStrike">
              <a:solidFill>
                <a:schemeClr val="dk1"/>
              </a:solidFill>
              <a:latin typeface="Libre Franklin Medium"/>
              <a:ea typeface="Libre Franklin Medium"/>
              <a:cs typeface="Libre Franklin Medium"/>
              <a:sym typeface="Libre Franklin Medium"/>
            </a:endParaRPr>
          </a:p>
        </p:txBody>
      </p:sp>
      <p:sp>
        <p:nvSpPr>
          <p:cNvPr id="129" name="Google Shape;129;p3"/>
          <p:cNvSpPr txBox="1"/>
          <p:nvPr/>
        </p:nvSpPr>
        <p:spPr>
          <a:xfrm>
            <a:off x="3077211" y="4933951"/>
            <a:ext cx="4267835" cy="212879"/>
          </a:xfrm>
          <a:prstGeom prst="rect">
            <a:avLst/>
          </a:prstGeom>
          <a:noFill/>
          <a:ln>
            <a:noFill/>
          </a:ln>
        </p:spPr>
        <p:txBody>
          <a:bodyPr anchorCtr="0" anchor="t" bIns="0" lIns="0" spcFirstLastPara="1" rIns="0" wrap="square" tIns="12700">
            <a:spAutoFit/>
          </a:bodyPr>
          <a:lstStyle/>
          <a:p>
            <a:pPr indent="0" lvl="0" marL="38100" marR="0" rtl="0" algn="l">
              <a:spcBef>
                <a:spcPts val="0"/>
              </a:spcBef>
              <a:spcAft>
                <a:spcPts val="0"/>
              </a:spcAft>
              <a:buNone/>
            </a:pPr>
            <a:r>
              <a:rPr b="0" i="0" lang="en-US" sz="1300" u="none" cap="none" strike="noStrike">
                <a:solidFill>
                  <a:srgbClr val="FF6600"/>
                </a:solidFill>
                <a:latin typeface="Libre Franklin Medium"/>
                <a:ea typeface="Libre Franklin Medium"/>
                <a:cs typeface="Libre Franklin Medium"/>
                <a:sym typeface="Libre Franklin Medium"/>
              </a:rPr>
              <a:t>de estado, linguagem metafórica, </a:t>
            </a:r>
            <a:r>
              <a:rPr b="0" baseline="-25000" i="0" lang="en-US" sz="1950" u="none" cap="none" strike="noStrike">
                <a:solidFill>
                  <a:srgbClr val="FF6600"/>
                </a:solidFill>
                <a:latin typeface="Libre Franklin Medium"/>
                <a:ea typeface="Libre Franklin Medium"/>
                <a:cs typeface="Libre Franklin Medium"/>
                <a:sym typeface="Libre Franklin Medium"/>
              </a:rPr>
              <a:t>indireto e indireto livre.</a:t>
            </a:r>
            <a:endParaRPr b="0" baseline="-25000" i="0" sz="1950" u="none" cap="none" strike="noStrike">
              <a:solidFill>
                <a:schemeClr val="dk1"/>
              </a:solidFill>
              <a:latin typeface="Libre Franklin Medium"/>
              <a:ea typeface="Libre Franklin Medium"/>
              <a:cs typeface="Libre Franklin Medium"/>
              <a:sym typeface="Libre Franklin Medium"/>
            </a:endParaRPr>
          </a:p>
        </p:txBody>
      </p:sp>
      <p:sp>
        <p:nvSpPr>
          <p:cNvPr id="130" name="Google Shape;130;p3"/>
          <p:cNvSpPr txBox="1"/>
          <p:nvPr/>
        </p:nvSpPr>
        <p:spPr>
          <a:xfrm>
            <a:off x="3051810" y="4064000"/>
            <a:ext cx="7513320" cy="452120"/>
          </a:xfrm>
          <a:prstGeom prst="rect">
            <a:avLst/>
          </a:prstGeom>
          <a:noFill/>
          <a:ln>
            <a:noFill/>
          </a:ln>
        </p:spPr>
        <p:txBody>
          <a:bodyPr anchorCtr="0" anchor="t" bIns="0" lIns="0" spcFirstLastPara="1" rIns="0" wrap="square" tIns="27925">
            <a:spAutoFit/>
          </a:bodyPr>
          <a:lstStyle/>
          <a:p>
            <a:pPr indent="0" lvl="0" marL="63500" marR="0" rtl="0" algn="l">
              <a:spcBef>
                <a:spcPts val="0"/>
              </a:spcBef>
              <a:spcAft>
                <a:spcPts val="0"/>
              </a:spcAft>
              <a:buNone/>
            </a:pPr>
            <a:r>
              <a:rPr b="0" i="0" lang="en-US" sz="1300" u="none" cap="none" strike="noStrike">
                <a:solidFill>
                  <a:srgbClr val="FF6600"/>
                </a:solidFill>
                <a:latin typeface="Libre Franklin Medium"/>
                <a:ea typeface="Libre Franklin Medium"/>
                <a:cs typeface="Libre Franklin Medium"/>
                <a:sym typeface="Libre Franklin Medium"/>
              </a:rPr>
              <a:t>Uso dos cinco sentidos: audição, </a:t>
            </a:r>
            <a:r>
              <a:rPr b="0" baseline="-25000" i="0" lang="en-US" sz="1950" u="none" cap="none" strike="noStrike">
                <a:solidFill>
                  <a:srgbClr val="FF6600"/>
                </a:solidFill>
                <a:latin typeface="Libre Franklin Medium"/>
                <a:ea typeface="Libre Franklin Medium"/>
                <a:cs typeface="Libre Franklin Medium"/>
                <a:sym typeface="Libre Franklin Medium"/>
              </a:rPr>
              <a:t>Verbos de ação, geralmente no</a:t>
            </a:r>
            <a:endParaRPr b="0" baseline="-25000" i="0" sz="1950" u="none" cap="none" strike="noStrike">
              <a:solidFill>
                <a:schemeClr val="dk1"/>
              </a:solidFill>
              <a:latin typeface="Libre Franklin Medium"/>
              <a:ea typeface="Libre Franklin Medium"/>
              <a:cs typeface="Libre Franklin Medium"/>
              <a:sym typeface="Libre Franklin Medium"/>
            </a:endParaRPr>
          </a:p>
          <a:p>
            <a:pPr indent="0" lvl="0" marL="63500" marR="0" rtl="0" algn="l">
              <a:spcBef>
                <a:spcPts val="120"/>
              </a:spcBef>
              <a:spcAft>
                <a:spcPts val="0"/>
              </a:spcAft>
              <a:buNone/>
            </a:pPr>
            <a:r>
              <a:rPr b="0" i="0" lang="en-US" sz="1300" u="none" cap="none" strike="noStrike">
                <a:solidFill>
                  <a:srgbClr val="FF6600"/>
                </a:solidFill>
                <a:latin typeface="Libre Franklin Medium"/>
                <a:ea typeface="Libre Franklin Medium"/>
                <a:cs typeface="Libre Franklin Medium"/>
                <a:sym typeface="Libre Franklin Medium"/>
              </a:rPr>
              <a:t>gustação, olfato, tato e visão, que, </a:t>
            </a:r>
            <a:r>
              <a:rPr b="0" baseline="-25000" i="0" lang="en-US" sz="1950" u="none" cap="none" strike="noStrike">
                <a:solidFill>
                  <a:srgbClr val="FF6600"/>
                </a:solidFill>
                <a:latin typeface="Libre Franklin Medium"/>
                <a:ea typeface="Libre Franklin Medium"/>
                <a:cs typeface="Libre Franklin Medium"/>
                <a:sym typeface="Libre Franklin Medium"/>
              </a:rPr>
              <a:t>tempo passado; narrador	</a:t>
            </a:r>
            <a:r>
              <a:rPr b="0" i="0" lang="en-US" sz="1300" u="none" cap="none" strike="noStrike">
                <a:solidFill>
                  <a:srgbClr val="FF6600"/>
                </a:solidFill>
                <a:latin typeface="Libre Franklin Medium"/>
                <a:ea typeface="Libre Franklin Medium"/>
                <a:cs typeface="Libre Franklin Medium"/>
                <a:sym typeface="Libre Franklin Medium"/>
              </a:rPr>
              <a:t>Linguagem	referencial,	objetiva;</a:t>
            </a:r>
            <a:endParaRPr b="0" i="0" sz="1300" u="none" cap="none" strike="noStrike">
              <a:solidFill>
                <a:schemeClr val="dk1"/>
              </a:solidFill>
              <a:latin typeface="Libre Franklin Medium"/>
              <a:ea typeface="Libre Franklin Medium"/>
              <a:cs typeface="Libre Franklin Medium"/>
              <a:sym typeface="Libre Franklin Medium"/>
            </a:endParaRPr>
          </a:p>
        </p:txBody>
      </p:sp>
      <p:sp>
        <p:nvSpPr>
          <p:cNvPr id="131" name="Google Shape;131;p3"/>
          <p:cNvSpPr txBox="1"/>
          <p:nvPr/>
        </p:nvSpPr>
        <p:spPr>
          <a:xfrm>
            <a:off x="7771629" y="4505960"/>
            <a:ext cx="2782570" cy="212879"/>
          </a:xfrm>
          <a:prstGeom prst="rect">
            <a:avLst/>
          </a:prstGeom>
          <a:noFill/>
          <a:ln>
            <a:noFill/>
          </a:ln>
        </p:spPr>
        <p:txBody>
          <a:bodyPr anchorCtr="0" anchor="t" bIns="0" lIns="0" spcFirstLastPara="1" rIns="0" wrap="square" tIns="12700">
            <a:spAutoFit/>
          </a:bodyPr>
          <a:lstStyle/>
          <a:p>
            <a:pPr indent="0" lvl="0" marL="50800" marR="0" rtl="0" algn="l">
              <a:spcBef>
                <a:spcPts val="0"/>
              </a:spcBef>
              <a:spcAft>
                <a:spcPts val="0"/>
              </a:spcAft>
              <a:buNone/>
            </a:pPr>
            <a:r>
              <a:rPr b="0" baseline="-25000" i="0" lang="en-US" sz="1950" u="none" cap="none" strike="noStrike">
                <a:solidFill>
                  <a:srgbClr val="FF6600"/>
                </a:solidFill>
                <a:latin typeface="Libre Franklin Medium"/>
                <a:ea typeface="Libre Franklin Medium"/>
                <a:cs typeface="Libre Franklin Medium"/>
                <a:sym typeface="Libre Franklin Medium"/>
              </a:rPr>
              <a:t>ou </a:t>
            </a:r>
            <a:r>
              <a:rPr b="0" i="0" lang="en-US" sz="1300" u="none" cap="none" strike="noStrike">
                <a:solidFill>
                  <a:srgbClr val="FF6600"/>
                </a:solidFill>
                <a:latin typeface="Libre Franklin Medium"/>
                <a:ea typeface="Libre Franklin Medium"/>
                <a:cs typeface="Libre Franklin Medium"/>
                <a:sym typeface="Libre Franklin Medium"/>
              </a:rPr>
              <a:t>evidências,	exemplos,</a:t>
            </a:r>
            <a:endParaRPr b="0" i="0" sz="1300" u="none" cap="none" strike="noStrike">
              <a:solidFill>
                <a:schemeClr val="dk1"/>
              </a:solidFill>
              <a:latin typeface="Libre Franklin Medium"/>
              <a:ea typeface="Libre Franklin Medium"/>
              <a:cs typeface="Libre Franklin Medium"/>
              <a:sym typeface="Libre Franklin Medium"/>
            </a:endParaRPr>
          </a:p>
        </p:txBody>
      </p:sp>
      <p:sp>
        <p:nvSpPr>
          <p:cNvPr id="132" name="Google Shape;132;p3"/>
          <p:cNvSpPr txBox="1"/>
          <p:nvPr/>
        </p:nvSpPr>
        <p:spPr>
          <a:xfrm>
            <a:off x="7514240" y="4720591"/>
            <a:ext cx="2108200" cy="212879"/>
          </a:xfrm>
          <a:prstGeom prst="rect">
            <a:avLst/>
          </a:prstGeom>
          <a:noFill/>
          <a:ln>
            <a:noFill/>
          </a:ln>
        </p:spPr>
        <p:txBody>
          <a:bodyPr anchorCtr="0" anchor="t" bIns="0" lIns="0" spcFirstLastPara="1" rIns="0" wrap="square" tIns="12700">
            <a:spAutoFit/>
          </a:bodyPr>
          <a:lstStyle/>
          <a:p>
            <a:pPr indent="0" lvl="0" marL="38100" marR="0" rtl="0" algn="l">
              <a:spcBef>
                <a:spcPts val="0"/>
              </a:spcBef>
              <a:spcAft>
                <a:spcPts val="0"/>
              </a:spcAft>
              <a:buNone/>
            </a:pPr>
            <a:r>
              <a:rPr b="0" baseline="-25000" i="0" lang="en-US" sz="1950" u="none" cap="none" strike="noStrike">
                <a:solidFill>
                  <a:srgbClr val="FF6600"/>
                </a:solidFill>
                <a:latin typeface="Libre Franklin Medium"/>
                <a:ea typeface="Libre Franklin Medium"/>
                <a:cs typeface="Libre Franklin Medium"/>
                <a:sym typeface="Libre Franklin Medium"/>
              </a:rPr>
              <a:t>direto, </a:t>
            </a:r>
            <a:r>
              <a:rPr b="0" i="0" lang="en-US" sz="1300" u="none" cap="none" strike="noStrike">
                <a:solidFill>
                  <a:srgbClr val="FF6600"/>
                </a:solidFill>
                <a:latin typeface="Libre Franklin Medium"/>
                <a:ea typeface="Libre Franklin Medium"/>
                <a:cs typeface="Libre Franklin Medium"/>
                <a:sym typeface="Libre Franklin Medium"/>
              </a:rPr>
              <a:t>justificativas e dados.</a:t>
            </a:r>
            <a:endParaRPr b="0" i="0" sz="1300" u="none" cap="none" strike="noStrike">
              <a:solidFill>
                <a:schemeClr val="dk1"/>
              </a:solidFill>
              <a:latin typeface="Libre Franklin Medium"/>
              <a:ea typeface="Libre Franklin Medium"/>
              <a:cs typeface="Libre Franklin Medium"/>
              <a:sym typeface="Libre Franklin Medium"/>
            </a:endParaRPr>
          </a:p>
        </p:txBody>
      </p:sp>
      <p:sp>
        <p:nvSpPr>
          <p:cNvPr id="133" name="Google Shape;133;p3"/>
          <p:cNvSpPr txBox="1"/>
          <p:nvPr/>
        </p:nvSpPr>
        <p:spPr>
          <a:xfrm>
            <a:off x="1697990" y="5971540"/>
            <a:ext cx="1289685" cy="228268"/>
          </a:xfrm>
          <a:prstGeom prst="rect">
            <a:avLst/>
          </a:prstGeom>
          <a:noFill/>
          <a:ln>
            <a:noFill/>
          </a:ln>
        </p:spPr>
        <p:txBody>
          <a:bodyPr anchorCtr="0" anchor="t" bIns="0" lIns="0" spcFirstLastPara="1" rIns="0" wrap="square" tIns="12700">
            <a:spAutoFit/>
          </a:bodyPr>
          <a:lstStyle/>
          <a:p>
            <a:pPr indent="0" lvl="0" marL="12700" marR="0" rtl="0" algn="l">
              <a:spcBef>
                <a:spcPts val="0"/>
              </a:spcBef>
              <a:spcAft>
                <a:spcPts val="0"/>
              </a:spcAft>
              <a:buNone/>
            </a:pPr>
            <a:r>
              <a:rPr b="0" i="0" lang="en-US" sz="1400" u="none" cap="none" strike="noStrike">
                <a:solidFill>
                  <a:srgbClr val="001F5F"/>
                </a:solidFill>
                <a:latin typeface="Libre Franklin Medium"/>
                <a:ea typeface="Libre Franklin Medium"/>
                <a:cs typeface="Libre Franklin Medium"/>
                <a:sym typeface="Libre Franklin Medium"/>
              </a:rPr>
              <a:t>O que se pede</a:t>
            </a:r>
            <a:endParaRPr b="0" i="0" sz="1400" u="none" cap="none" strike="noStrike">
              <a:solidFill>
                <a:schemeClr val="dk1"/>
              </a:solidFill>
              <a:latin typeface="Libre Franklin Medium"/>
              <a:ea typeface="Libre Franklin Medium"/>
              <a:cs typeface="Libre Franklin Medium"/>
              <a:sym typeface="Libre Franklin Medium"/>
            </a:endParaRPr>
          </a:p>
        </p:txBody>
      </p:sp>
      <p:sp>
        <p:nvSpPr>
          <p:cNvPr id="134" name="Google Shape;134;p3"/>
          <p:cNvSpPr txBox="1"/>
          <p:nvPr/>
        </p:nvSpPr>
        <p:spPr>
          <a:xfrm>
            <a:off x="3102611" y="5045711"/>
            <a:ext cx="2272665" cy="579839"/>
          </a:xfrm>
          <a:prstGeom prst="rect">
            <a:avLst/>
          </a:prstGeom>
          <a:noFill/>
          <a:ln>
            <a:noFill/>
          </a:ln>
        </p:spPr>
        <p:txBody>
          <a:bodyPr anchorCtr="0" anchor="t" bIns="0" lIns="0" spcFirstLastPara="1" rIns="0" wrap="square" tIns="12700">
            <a:spAutoFit/>
          </a:bodyPr>
          <a:lstStyle/>
          <a:p>
            <a:pPr indent="0" lvl="0" marL="12700" marR="5080" rtl="0" algn="l">
              <a:lnSpc>
                <a:spcPct val="151300"/>
              </a:lnSpc>
              <a:spcBef>
                <a:spcPts val="0"/>
              </a:spcBef>
              <a:spcAft>
                <a:spcPts val="0"/>
              </a:spcAft>
              <a:buNone/>
            </a:pPr>
            <a:r>
              <a:rPr b="0" i="0" lang="en-US" sz="1300" u="none" cap="none" strike="noStrike">
                <a:solidFill>
                  <a:srgbClr val="FF6600"/>
                </a:solidFill>
                <a:latin typeface="Libre Franklin Medium"/>
                <a:ea typeface="Libre Franklin Medium"/>
                <a:cs typeface="Libre Franklin Medium"/>
                <a:sym typeface="Libre Franklin Medium"/>
              </a:rPr>
              <a:t>comparações e prosopopeias.  Sensibilidade	para	combinar</a:t>
            </a:r>
            <a:endParaRPr b="0" i="0" sz="1300" u="none" cap="none" strike="noStrike">
              <a:solidFill>
                <a:schemeClr val="dk1"/>
              </a:solidFill>
              <a:latin typeface="Libre Franklin Medium"/>
              <a:ea typeface="Libre Franklin Medium"/>
              <a:cs typeface="Libre Franklin Medium"/>
              <a:sym typeface="Libre Franklin Medium"/>
            </a:endParaRPr>
          </a:p>
        </p:txBody>
      </p:sp>
      <p:sp>
        <p:nvSpPr>
          <p:cNvPr id="135" name="Google Shape;135;p3"/>
          <p:cNvSpPr txBox="1"/>
          <p:nvPr/>
        </p:nvSpPr>
        <p:spPr>
          <a:xfrm>
            <a:off x="3102610" y="5873751"/>
            <a:ext cx="2317750" cy="212879"/>
          </a:xfrm>
          <a:prstGeom prst="rect">
            <a:avLst/>
          </a:prstGeom>
          <a:noFill/>
          <a:ln>
            <a:noFill/>
          </a:ln>
        </p:spPr>
        <p:txBody>
          <a:bodyPr anchorCtr="0" anchor="t" bIns="0" lIns="0" spcFirstLastPara="1" rIns="0" wrap="square" tIns="12700">
            <a:spAutoFit/>
          </a:bodyPr>
          <a:lstStyle/>
          <a:p>
            <a:pPr indent="0" lvl="0" marL="12700" marR="0" rtl="0" algn="l">
              <a:spcBef>
                <a:spcPts val="0"/>
              </a:spcBef>
              <a:spcAft>
                <a:spcPts val="0"/>
              </a:spcAft>
              <a:buNone/>
            </a:pPr>
            <a:r>
              <a:rPr b="0" i="0" lang="en-US" sz="1300" u="none" cap="none" strike="noStrike">
                <a:solidFill>
                  <a:srgbClr val="FF6600"/>
                </a:solidFill>
                <a:latin typeface="Libre Franklin Medium"/>
                <a:ea typeface="Libre Franklin Medium"/>
                <a:cs typeface="Libre Franklin Medium"/>
                <a:sym typeface="Libre Franklin Medium"/>
              </a:rPr>
              <a:t>formas, sons, gostos, odores)</a:t>
            </a:r>
            <a:endParaRPr b="0" i="0" sz="1300" u="none" cap="none" strike="noStrike">
              <a:solidFill>
                <a:schemeClr val="dk1"/>
              </a:solidFill>
              <a:latin typeface="Libre Franklin Medium"/>
              <a:ea typeface="Libre Franklin Medium"/>
              <a:cs typeface="Libre Franklin Medium"/>
              <a:sym typeface="Libre Franklin Medium"/>
            </a:endParaRPr>
          </a:p>
        </p:txBody>
      </p:sp>
      <p:sp>
        <p:nvSpPr>
          <p:cNvPr id="136" name="Google Shape;136;p3"/>
          <p:cNvSpPr txBox="1"/>
          <p:nvPr/>
        </p:nvSpPr>
        <p:spPr>
          <a:xfrm>
            <a:off x="3102610" y="6513831"/>
            <a:ext cx="2369820" cy="212879"/>
          </a:xfrm>
          <a:prstGeom prst="rect">
            <a:avLst/>
          </a:prstGeom>
          <a:noFill/>
          <a:ln>
            <a:noFill/>
          </a:ln>
        </p:spPr>
        <p:txBody>
          <a:bodyPr anchorCtr="0" anchor="t" bIns="0" lIns="0" spcFirstLastPara="1" rIns="0" wrap="square" tIns="12700">
            <a:spAutoFit/>
          </a:bodyPr>
          <a:lstStyle/>
          <a:p>
            <a:pPr indent="0" lvl="0" marL="12700" marR="0" rtl="0" algn="l">
              <a:spcBef>
                <a:spcPts val="0"/>
              </a:spcBef>
              <a:spcAft>
                <a:spcPts val="0"/>
              </a:spcAft>
              <a:buNone/>
            </a:pPr>
            <a:r>
              <a:rPr b="0" i="0" lang="en-US" sz="1300" u="none" cap="none" strike="noStrike">
                <a:solidFill>
                  <a:srgbClr val="FF6600"/>
                </a:solidFill>
                <a:latin typeface="Libre Franklin Medium"/>
                <a:ea typeface="Libre Franklin Medium"/>
                <a:cs typeface="Libre Franklin Medium"/>
                <a:sym typeface="Libre Franklin Medium"/>
              </a:rPr>
              <a:t>ser redigida num único parágrafo.</a:t>
            </a:r>
            <a:endParaRPr b="0" i="0" sz="1300" u="none" cap="none" strike="noStrike">
              <a:solidFill>
                <a:schemeClr val="dk1"/>
              </a:solidFill>
              <a:latin typeface="Libre Franklin Medium"/>
              <a:ea typeface="Libre Franklin Medium"/>
              <a:cs typeface="Libre Franklin Medium"/>
              <a:sym typeface="Libre Franklin Medium"/>
            </a:endParaRPr>
          </a:p>
        </p:txBody>
      </p:sp>
      <p:sp>
        <p:nvSpPr>
          <p:cNvPr id="137" name="Google Shape;137;p3"/>
          <p:cNvSpPr txBox="1"/>
          <p:nvPr/>
        </p:nvSpPr>
        <p:spPr>
          <a:xfrm>
            <a:off x="3077211" y="6087110"/>
            <a:ext cx="3195955" cy="212879"/>
          </a:xfrm>
          <a:prstGeom prst="rect">
            <a:avLst/>
          </a:prstGeom>
          <a:noFill/>
          <a:ln>
            <a:noFill/>
          </a:ln>
        </p:spPr>
        <p:txBody>
          <a:bodyPr anchorCtr="0" anchor="t" bIns="0" lIns="0" spcFirstLastPara="1" rIns="0" wrap="square" tIns="12700">
            <a:spAutoFit/>
          </a:bodyPr>
          <a:lstStyle/>
          <a:p>
            <a:pPr indent="0" lvl="0" marL="38100" marR="0" rtl="0" algn="l">
              <a:spcBef>
                <a:spcPts val="0"/>
              </a:spcBef>
              <a:spcAft>
                <a:spcPts val="0"/>
              </a:spcAft>
              <a:buNone/>
            </a:pPr>
            <a:r>
              <a:rPr b="0" i="0" lang="en-US" sz="1300" u="none" cap="none" strike="noStrike">
                <a:solidFill>
                  <a:srgbClr val="FF6600"/>
                </a:solidFill>
                <a:latin typeface="Libre Franklin Medium"/>
                <a:ea typeface="Libre Franklin Medium"/>
                <a:cs typeface="Libre Franklin Medium"/>
                <a:sym typeface="Libre Franklin Medium"/>
              </a:rPr>
              <a:t>psicológicas	(impressões </a:t>
            </a:r>
            <a:r>
              <a:rPr b="0" baseline="-25000" i="0" lang="en-US" sz="1950" u="none" cap="none" strike="noStrike">
                <a:solidFill>
                  <a:srgbClr val="FF6600"/>
                </a:solidFill>
                <a:latin typeface="Libre Franklin Medium"/>
                <a:ea typeface="Libre Franklin Medium"/>
                <a:cs typeface="Libre Franklin Medium"/>
                <a:sym typeface="Libre Franklin Medium"/>
              </a:rPr>
              <a:t>tensão.</a:t>
            </a:r>
            <a:endParaRPr b="0" baseline="-25000" i="0" sz="1950" u="none" cap="none" strike="noStrike">
              <a:solidFill>
                <a:schemeClr val="dk1"/>
              </a:solidFill>
              <a:latin typeface="Libre Franklin Medium"/>
              <a:ea typeface="Libre Franklin Medium"/>
              <a:cs typeface="Libre Franklin Medium"/>
              <a:sym typeface="Libre Franklin Medium"/>
            </a:endParaRPr>
          </a:p>
        </p:txBody>
      </p:sp>
      <p:sp>
        <p:nvSpPr>
          <p:cNvPr id="138" name="Google Shape;138;p3"/>
          <p:cNvSpPr txBox="1"/>
          <p:nvPr/>
        </p:nvSpPr>
        <p:spPr>
          <a:xfrm>
            <a:off x="3077211" y="6300471"/>
            <a:ext cx="4483735" cy="212879"/>
          </a:xfrm>
          <a:prstGeom prst="rect">
            <a:avLst/>
          </a:prstGeom>
          <a:noFill/>
          <a:ln>
            <a:noFill/>
          </a:ln>
        </p:spPr>
        <p:txBody>
          <a:bodyPr anchorCtr="0" anchor="t" bIns="0" lIns="0" spcFirstLastPara="1" rIns="0" wrap="square" tIns="12700">
            <a:spAutoFit/>
          </a:bodyPr>
          <a:lstStyle/>
          <a:p>
            <a:pPr indent="0" lvl="0" marL="38100" marR="0" rtl="0" algn="l">
              <a:spcBef>
                <a:spcPts val="0"/>
              </a:spcBef>
              <a:spcAft>
                <a:spcPts val="0"/>
              </a:spcAft>
              <a:buNone/>
            </a:pPr>
            <a:r>
              <a:rPr b="0" i="0" lang="en-US" sz="1300" u="none" cap="none" strike="noStrike">
                <a:solidFill>
                  <a:srgbClr val="FF6600"/>
                </a:solidFill>
                <a:latin typeface="Libre Franklin Medium"/>
                <a:ea typeface="Libre Franklin Medium"/>
                <a:cs typeface="Libre Franklin Medium"/>
                <a:sym typeface="Libre Franklin Medium"/>
              </a:rPr>
              <a:t>subjetivas, comportamentos). Pode </a:t>
            </a:r>
            <a:r>
              <a:rPr b="0" baseline="-25000" i="0" lang="en-US" sz="1950" u="none" cap="none" strike="noStrike">
                <a:solidFill>
                  <a:srgbClr val="FF6600"/>
                </a:solidFill>
                <a:latin typeface="Libre Franklin Medium"/>
                <a:ea typeface="Libre Franklin Medium"/>
                <a:cs typeface="Libre Franklin Medium"/>
                <a:sym typeface="Libre Franklin Medium"/>
              </a:rPr>
              <a:t>dramática ou humorística.</a:t>
            </a:r>
            <a:endParaRPr b="0" baseline="-25000" i="0" sz="1950" u="none" cap="none" strike="noStrike">
              <a:solidFill>
                <a:schemeClr val="dk1"/>
              </a:solidFill>
              <a:latin typeface="Libre Franklin Medium"/>
              <a:ea typeface="Libre Franklin Medium"/>
              <a:cs typeface="Libre Franklin Medium"/>
              <a:sym typeface="Libre Franklin Medium"/>
            </a:endParaRPr>
          </a:p>
        </p:txBody>
      </p:sp>
      <p:sp>
        <p:nvSpPr>
          <p:cNvPr id="139" name="Google Shape;139;p3"/>
          <p:cNvSpPr txBox="1"/>
          <p:nvPr/>
        </p:nvSpPr>
        <p:spPr>
          <a:xfrm>
            <a:off x="5495419" y="5553710"/>
            <a:ext cx="5057775" cy="212879"/>
          </a:xfrm>
          <a:prstGeom prst="rect">
            <a:avLst/>
          </a:prstGeom>
          <a:noFill/>
          <a:ln>
            <a:noFill/>
          </a:ln>
        </p:spPr>
        <p:txBody>
          <a:bodyPr anchorCtr="0" anchor="t" bIns="0" lIns="0" spcFirstLastPara="1" rIns="0" wrap="square" tIns="12700">
            <a:spAutoFit/>
          </a:bodyPr>
          <a:lstStyle/>
          <a:p>
            <a:pPr indent="0" lvl="0" marL="38100" marR="0" rtl="0" algn="l">
              <a:spcBef>
                <a:spcPts val="0"/>
              </a:spcBef>
              <a:spcAft>
                <a:spcPts val="0"/>
              </a:spcAft>
              <a:buNone/>
            </a:pPr>
            <a:r>
              <a:rPr b="0" baseline="30000" i="0" lang="en-US" sz="1950" u="none" cap="none" strike="noStrike">
                <a:solidFill>
                  <a:srgbClr val="FF6600"/>
                </a:solidFill>
                <a:latin typeface="Libre Franklin Medium"/>
                <a:ea typeface="Libre Franklin Medium"/>
                <a:cs typeface="Libre Franklin Medium"/>
                <a:sym typeface="Libre Franklin Medium"/>
              </a:rPr>
              <a:t>e </a:t>
            </a:r>
            <a:r>
              <a:rPr b="0" i="0" lang="en-US" sz="1300" u="none" cap="none" strike="noStrike">
                <a:solidFill>
                  <a:srgbClr val="FF6600"/>
                </a:solidFill>
                <a:latin typeface="Libre Franklin Medium"/>
                <a:ea typeface="Libre Franklin Medium"/>
                <a:cs typeface="Libre Franklin Medium"/>
                <a:sym typeface="Libre Franklin Medium"/>
              </a:rPr>
              <a:t>Imaginação para compor uma Capacidade de organizar ideias</a:t>
            </a:r>
            <a:endParaRPr b="0" i="0" sz="1300" u="none" cap="none" strike="noStrike">
              <a:solidFill>
                <a:schemeClr val="dk1"/>
              </a:solidFill>
              <a:latin typeface="Libre Franklin Medium"/>
              <a:ea typeface="Libre Franklin Medium"/>
              <a:cs typeface="Libre Franklin Medium"/>
              <a:sym typeface="Libre Franklin Medium"/>
            </a:endParaRPr>
          </a:p>
        </p:txBody>
      </p:sp>
      <p:sp>
        <p:nvSpPr>
          <p:cNvPr id="140" name="Google Shape;140;p3"/>
          <p:cNvSpPr txBox="1"/>
          <p:nvPr/>
        </p:nvSpPr>
        <p:spPr>
          <a:xfrm>
            <a:off x="3077210" y="5767071"/>
            <a:ext cx="7476490" cy="212879"/>
          </a:xfrm>
          <a:prstGeom prst="rect">
            <a:avLst/>
          </a:prstGeom>
          <a:noFill/>
          <a:ln>
            <a:noFill/>
          </a:ln>
        </p:spPr>
        <p:txBody>
          <a:bodyPr anchorCtr="0" anchor="t" bIns="0" lIns="0" spcFirstLastPara="1" rIns="0" wrap="square" tIns="12700">
            <a:spAutoFit/>
          </a:bodyPr>
          <a:lstStyle/>
          <a:p>
            <a:pPr indent="0" lvl="0" marL="38100" marR="0" rtl="0" algn="l">
              <a:spcBef>
                <a:spcPts val="0"/>
              </a:spcBef>
              <a:spcAft>
                <a:spcPts val="0"/>
              </a:spcAft>
              <a:buNone/>
            </a:pPr>
            <a:r>
              <a:rPr b="0" baseline="30000" i="0" lang="en-US" sz="1950" u="none" cap="none" strike="noStrike">
                <a:solidFill>
                  <a:srgbClr val="FF6600"/>
                </a:solidFill>
                <a:latin typeface="Libre Franklin Medium"/>
                <a:ea typeface="Libre Franklin Medium"/>
                <a:cs typeface="Libre Franklin Medium"/>
                <a:sym typeface="Libre Franklin Medium"/>
              </a:rPr>
              <a:t>transmitir sensações físicas (cores, </a:t>
            </a:r>
            <a:r>
              <a:rPr b="0" i="0" lang="en-US" sz="1300" u="none" cap="none" strike="noStrike">
                <a:solidFill>
                  <a:srgbClr val="FF6600"/>
                </a:solidFill>
                <a:latin typeface="Libre Franklin Medium"/>
                <a:ea typeface="Libre Franklin Medium"/>
                <a:cs typeface="Libre Franklin Medium"/>
                <a:sym typeface="Libre Franklin Medium"/>
              </a:rPr>
              <a:t>história que entretenha o leitor, (coesão), conteúdo para discussão</a:t>
            </a:r>
            <a:endParaRPr b="0" i="0" sz="1300" u="none" cap="none" strike="noStrike">
              <a:solidFill>
                <a:schemeClr val="dk1"/>
              </a:solidFill>
              <a:latin typeface="Libre Franklin Medium"/>
              <a:ea typeface="Libre Franklin Medium"/>
              <a:cs typeface="Libre Franklin Medium"/>
              <a:sym typeface="Libre Franklin Medium"/>
            </a:endParaRPr>
          </a:p>
        </p:txBody>
      </p:sp>
      <p:sp>
        <p:nvSpPr>
          <p:cNvPr id="141" name="Google Shape;141;p3"/>
          <p:cNvSpPr txBox="1"/>
          <p:nvPr/>
        </p:nvSpPr>
        <p:spPr>
          <a:xfrm>
            <a:off x="5482927" y="5980430"/>
            <a:ext cx="5070475" cy="212879"/>
          </a:xfrm>
          <a:prstGeom prst="rect">
            <a:avLst/>
          </a:prstGeom>
          <a:noFill/>
          <a:ln>
            <a:noFill/>
          </a:ln>
        </p:spPr>
        <p:txBody>
          <a:bodyPr anchorCtr="0" anchor="t" bIns="0" lIns="0" spcFirstLastPara="1" rIns="0" wrap="square" tIns="12700">
            <a:spAutoFit/>
          </a:bodyPr>
          <a:lstStyle/>
          <a:p>
            <a:pPr indent="0" lvl="0" marL="50800" marR="0" rtl="0" algn="l">
              <a:spcBef>
                <a:spcPts val="0"/>
              </a:spcBef>
              <a:spcAft>
                <a:spcPts val="0"/>
              </a:spcAft>
              <a:buNone/>
            </a:pPr>
            <a:r>
              <a:rPr b="0" baseline="30000" i="0" lang="en-US" sz="1950" u="none" cap="none" strike="noStrike">
                <a:solidFill>
                  <a:srgbClr val="FF6600"/>
                </a:solidFill>
                <a:latin typeface="Libre Franklin Medium"/>
                <a:ea typeface="Libre Franklin Medium"/>
                <a:cs typeface="Libre Franklin Medium"/>
                <a:sym typeface="Libre Franklin Medium"/>
              </a:rPr>
              <a:t>e </a:t>
            </a:r>
            <a:r>
              <a:rPr b="0" i="0" lang="en-US" sz="1300" u="none" cap="none" strike="noStrike">
                <a:solidFill>
                  <a:srgbClr val="FF6600"/>
                </a:solidFill>
                <a:latin typeface="Libre Franklin Medium"/>
                <a:ea typeface="Libre Franklin Medium"/>
                <a:cs typeface="Libre Franklin Medium"/>
                <a:sym typeface="Libre Franklin Medium"/>
              </a:rPr>
              <a:t>provocando	expectativa	e (cultura geral), linguagem clara,</a:t>
            </a:r>
            <a:endParaRPr b="0" i="0" sz="1300" u="none" cap="none" strike="noStrike">
              <a:solidFill>
                <a:schemeClr val="dk1"/>
              </a:solidFill>
              <a:latin typeface="Libre Franklin Medium"/>
              <a:ea typeface="Libre Franklin Medium"/>
              <a:cs typeface="Libre Franklin Medium"/>
              <a:sym typeface="Libre Franklin Medium"/>
            </a:endParaRPr>
          </a:p>
        </p:txBody>
      </p:sp>
      <p:sp>
        <p:nvSpPr>
          <p:cNvPr id="142" name="Google Shape;142;p3"/>
          <p:cNvSpPr txBox="1"/>
          <p:nvPr/>
        </p:nvSpPr>
        <p:spPr>
          <a:xfrm>
            <a:off x="6364473" y="6193791"/>
            <a:ext cx="4163695" cy="212879"/>
          </a:xfrm>
          <a:prstGeom prst="rect">
            <a:avLst/>
          </a:prstGeom>
          <a:noFill/>
          <a:ln>
            <a:noFill/>
          </a:ln>
        </p:spPr>
        <p:txBody>
          <a:bodyPr anchorCtr="0" anchor="t" bIns="0" lIns="0" spcFirstLastPara="1" rIns="0" wrap="square" tIns="12700">
            <a:spAutoFit/>
          </a:bodyPr>
          <a:lstStyle/>
          <a:p>
            <a:pPr indent="0" lvl="0" marL="12700" marR="0" rtl="0" algn="l">
              <a:spcBef>
                <a:spcPts val="0"/>
              </a:spcBef>
              <a:spcAft>
                <a:spcPts val="0"/>
              </a:spcAft>
              <a:buNone/>
            </a:pPr>
            <a:r>
              <a:rPr b="0" i="0" lang="en-US" sz="1300" u="none" cap="none" strike="noStrike">
                <a:solidFill>
                  <a:srgbClr val="FF6600"/>
                </a:solidFill>
                <a:latin typeface="Libre Franklin Medium"/>
                <a:ea typeface="Libre Franklin Medium"/>
                <a:cs typeface="Libre Franklin Medium"/>
                <a:sym typeface="Libre Franklin Medium"/>
              </a:rPr>
              <a:t>Pode	ser	romântica, objetiva, vocabulário adequado e</a:t>
            </a:r>
            <a:endParaRPr b="0" i="0" sz="1300" u="none" cap="none" strike="noStrike">
              <a:solidFill>
                <a:schemeClr val="dk1"/>
              </a:solidFill>
              <a:latin typeface="Libre Franklin Medium"/>
              <a:ea typeface="Libre Franklin Medium"/>
              <a:cs typeface="Libre Franklin Medium"/>
              <a:sym typeface="Libre Franklin Medium"/>
            </a:endParaRPr>
          </a:p>
        </p:txBody>
      </p:sp>
      <p:sp>
        <p:nvSpPr>
          <p:cNvPr id="143" name="Google Shape;143;p3"/>
          <p:cNvSpPr txBox="1"/>
          <p:nvPr/>
        </p:nvSpPr>
        <p:spPr>
          <a:xfrm>
            <a:off x="8070850" y="6407151"/>
            <a:ext cx="946150" cy="212879"/>
          </a:xfrm>
          <a:prstGeom prst="rect">
            <a:avLst/>
          </a:prstGeom>
          <a:noFill/>
          <a:ln>
            <a:noFill/>
          </a:ln>
        </p:spPr>
        <p:txBody>
          <a:bodyPr anchorCtr="0" anchor="t" bIns="0" lIns="0" spcFirstLastPara="1" rIns="0" wrap="square" tIns="12700">
            <a:spAutoFit/>
          </a:bodyPr>
          <a:lstStyle/>
          <a:p>
            <a:pPr indent="0" lvl="0" marL="12700" marR="0" rtl="0" algn="l">
              <a:spcBef>
                <a:spcPts val="0"/>
              </a:spcBef>
              <a:spcAft>
                <a:spcPts val="0"/>
              </a:spcAft>
              <a:buNone/>
            </a:pPr>
            <a:r>
              <a:rPr b="0" i="0" lang="en-US" sz="1300" u="none" cap="none" strike="noStrike">
                <a:solidFill>
                  <a:srgbClr val="FF6600"/>
                </a:solidFill>
                <a:latin typeface="Libre Franklin Medium"/>
                <a:ea typeface="Libre Franklin Medium"/>
                <a:cs typeface="Libre Franklin Medium"/>
                <a:sym typeface="Libre Franklin Medium"/>
              </a:rPr>
              <a:t>diversificado.</a:t>
            </a:r>
            <a:endParaRPr b="0" i="0" sz="1300" u="none" cap="none" strike="noStrike">
              <a:solidFill>
                <a:schemeClr val="dk1"/>
              </a:solidFill>
              <a:latin typeface="Libre Franklin Medium"/>
              <a:ea typeface="Libre Franklin Medium"/>
              <a:cs typeface="Libre Franklin Medium"/>
              <a:sym typeface="Libre Franklin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4"/>
          <p:cNvSpPr txBox="1"/>
          <p:nvPr/>
        </p:nvSpPr>
        <p:spPr>
          <a:xfrm>
            <a:off x="1925321" y="1723390"/>
            <a:ext cx="8264525" cy="3437890"/>
          </a:xfrm>
          <a:prstGeom prst="rect">
            <a:avLst/>
          </a:prstGeom>
          <a:noFill/>
          <a:ln>
            <a:noFill/>
          </a:ln>
        </p:spPr>
        <p:txBody>
          <a:bodyPr anchorCtr="0" anchor="t" bIns="0" lIns="0" spcFirstLastPara="1" rIns="0" wrap="square" tIns="12700">
            <a:spAutoFit/>
          </a:bodyPr>
          <a:lstStyle/>
          <a:p>
            <a:pPr indent="0" lvl="0" marL="12700" marR="5080" rtl="0" algn="just">
              <a:spcBef>
                <a:spcPts val="0"/>
              </a:spcBef>
              <a:spcAft>
                <a:spcPts val="0"/>
              </a:spcAft>
              <a:buNone/>
            </a:pPr>
            <a:r>
              <a:rPr b="0" i="0" lang="en-US" sz="2800" u="none" cap="none" strike="noStrike">
                <a:solidFill>
                  <a:srgbClr val="4D3A2F"/>
                </a:solidFill>
                <a:latin typeface="Libre Franklin Medium"/>
                <a:ea typeface="Libre Franklin Medium"/>
                <a:cs typeface="Libre Franklin Medium"/>
                <a:sym typeface="Libre Franklin Medium"/>
              </a:rPr>
              <a:t>A comunicação não é regida por normas fixas e  imutáveis. Ela pode transformar-se, através do tempo,  e, se compararmos textos antigos com atuais,  perceberemos grandes mudanças no estilo e nas  expressões. Por que as pessoas se comunicam de  formas diferentes? Temos que considerar múltiplos  fatores: época, região geográfica, ambiente e status  cultural dos falantes.</a:t>
            </a:r>
            <a:endParaRPr b="0" i="0" sz="2800" u="none" cap="none" strike="noStrike">
              <a:solidFill>
                <a:schemeClr val="dk1"/>
              </a:solidFill>
              <a:latin typeface="Libre Franklin Medium"/>
              <a:ea typeface="Libre Franklin Medium"/>
              <a:cs typeface="Libre Franklin Medium"/>
              <a:sym typeface="Libre Franklin Medium"/>
            </a:endParaRPr>
          </a:p>
        </p:txBody>
      </p:sp>
      <p:pic>
        <p:nvPicPr>
          <p:cNvPr id="149" name="Google Shape;149;p4"/>
          <p:cNvPicPr preferRelativeResize="0"/>
          <p:nvPr/>
        </p:nvPicPr>
        <p:blipFill rotWithShape="1">
          <a:blip r:embed="rId3">
            <a:alphaModFix/>
          </a:blip>
          <a:srcRect b="0" l="0" r="0" t="0"/>
          <a:stretch/>
        </p:blipFill>
        <p:spPr>
          <a:xfrm>
            <a:off x="1822450" y="261621"/>
            <a:ext cx="7778750" cy="87121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5"/>
          <p:cNvPicPr preferRelativeResize="0"/>
          <p:nvPr/>
        </p:nvPicPr>
        <p:blipFill rotWithShape="1">
          <a:blip r:embed="rId3">
            <a:alphaModFix/>
          </a:blip>
          <a:srcRect b="0" l="0" r="0" t="0"/>
          <a:stretch/>
        </p:blipFill>
        <p:spPr>
          <a:xfrm>
            <a:off x="1676400" y="195579"/>
            <a:ext cx="8839200" cy="858520"/>
          </a:xfrm>
          <a:prstGeom prst="rect">
            <a:avLst/>
          </a:prstGeom>
          <a:noFill/>
          <a:ln>
            <a:noFill/>
          </a:ln>
        </p:spPr>
      </p:pic>
      <p:sp>
        <p:nvSpPr>
          <p:cNvPr id="155" name="Google Shape;155;p5"/>
          <p:cNvSpPr txBox="1"/>
          <p:nvPr/>
        </p:nvSpPr>
        <p:spPr>
          <a:xfrm>
            <a:off x="1844041" y="994410"/>
            <a:ext cx="8651875" cy="5277727"/>
          </a:xfrm>
          <a:prstGeom prst="rect">
            <a:avLst/>
          </a:prstGeom>
          <a:noFill/>
          <a:ln>
            <a:noFill/>
          </a:ln>
        </p:spPr>
        <p:txBody>
          <a:bodyPr anchorCtr="0" anchor="t" bIns="0" lIns="0" spcFirstLastPara="1" rIns="0" wrap="square" tIns="45075">
            <a:spAutoFit/>
          </a:bodyPr>
          <a:lstStyle/>
          <a:p>
            <a:pPr indent="-342900" lvl="0" marL="419100" marR="68580" rtl="0" algn="just">
              <a:lnSpc>
                <a:spcPct val="113571"/>
              </a:lnSpc>
              <a:spcBef>
                <a:spcPts val="0"/>
              </a:spcBef>
              <a:spcAft>
                <a:spcPts val="0"/>
              </a:spcAft>
              <a:buClr>
                <a:srgbClr val="EFA12D"/>
              </a:buClr>
              <a:buSzPts val="1950"/>
              <a:buFont typeface="Arial"/>
              <a:buChar char="❑"/>
            </a:pPr>
            <a:r>
              <a:rPr b="0" i="0" lang="en-US" sz="2800" u="none" cap="none" strike="noStrike">
                <a:solidFill>
                  <a:srgbClr val="4D3A2F"/>
                </a:solidFill>
                <a:latin typeface="Libre Franklin Medium"/>
                <a:ea typeface="Libre Franklin Medium"/>
                <a:cs typeface="Libre Franklin Medium"/>
                <a:sym typeface="Libre Franklin Medium"/>
              </a:rPr>
              <a:t>Língua: “Uma unidade, uma estrutura ideal, que  apresenta em si os traços básicos comuns a todas as  suas variedades. É a invariante abstrata e virtual,  sobreposta a um mosaico de variantes concretas e  atuais” (CAMARA JR.,1975,p.9).</a:t>
            </a:r>
            <a:endParaRPr b="0" i="0" sz="2800" u="none" cap="none" strike="noStrike">
              <a:solidFill>
                <a:schemeClr val="dk1"/>
              </a:solidFill>
              <a:latin typeface="Libre Franklin Medium"/>
              <a:ea typeface="Libre Franklin Medium"/>
              <a:cs typeface="Libre Franklin Medium"/>
              <a:sym typeface="Libre Franklin Medium"/>
            </a:endParaRPr>
          </a:p>
          <a:p>
            <a:pPr indent="-342900" lvl="0" marL="419100" marR="67310" rtl="0" algn="just">
              <a:lnSpc>
                <a:spcPct val="113571"/>
              </a:lnSpc>
              <a:spcBef>
                <a:spcPts val="2370"/>
              </a:spcBef>
              <a:spcAft>
                <a:spcPts val="0"/>
              </a:spcAft>
              <a:buClr>
                <a:srgbClr val="EFA12D"/>
              </a:buClr>
              <a:buSzPts val="1950"/>
              <a:buFont typeface="Arial"/>
              <a:buChar char="❑"/>
            </a:pPr>
            <a:r>
              <a:rPr b="0" i="0" lang="en-US" sz="2800" u="none" cap="none" strike="noStrike">
                <a:solidFill>
                  <a:srgbClr val="4D3A2F"/>
                </a:solidFill>
                <a:latin typeface="Libre Franklin Medium"/>
                <a:ea typeface="Libre Franklin Medium"/>
                <a:cs typeface="Libre Franklin Medium"/>
                <a:sym typeface="Libre Franklin Medium"/>
              </a:rPr>
              <a:t>Fala:  “ não é uma atividade simples executada por  um ou mais órgãos biologicamente a ela destinados. É  uma trama extremamente complexa e ondeante de  ajustamentos – no cérebro, no sistema nervoso, e nos  órgãos de articulação e audição – em direção ao fim  colimado, que é a comunicação de ideias”  (SAPIR,1971, p. 22).</a:t>
            </a:r>
            <a:endParaRPr b="0" i="0" sz="2800" u="none" cap="none" strike="noStrike">
              <a:solidFill>
                <a:schemeClr val="dk1"/>
              </a:solidFill>
              <a:latin typeface="Libre Franklin Medium"/>
              <a:ea typeface="Libre Franklin Medium"/>
              <a:cs typeface="Libre Franklin Medium"/>
              <a:sym typeface="Libre Franklin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6"/>
          <p:cNvSpPr txBox="1"/>
          <p:nvPr/>
        </p:nvSpPr>
        <p:spPr>
          <a:xfrm>
            <a:off x="2070100" y="1863090"/>
            <a:ext cx="7760970" cy="3011170"/>
          </a:xfrm>
          <a:prstGeom prst="rect">
            <a:avLst/>
          </a:prstGeom>
          <a:noFill/>
          <a:ln>
            <a:noFill/>
          </a:ln>
        </p:spPr>
        <p:txBody>
          <a:bodyPr anchorCtr="0" anchor="t" bIns="0" lIns="0" spcFirstLastPara="1" rIns="0" wrap="square" tIns="12700">
            <a:spAutoFit/>
          </a:bodyPr>
          <a:lstStyle/>
          <a:p>
            <a:pPr indent="0" lvl="0" marL="12700" marR="6350" rtl="0" algn="just">
              <a:spcBef>
                <a:spcPts val="0"/>
              </a:spcBef>
              <a:spcAft>
                <a:spcPts val="0"/>
              </a:spcAft>
              <a:buNone/>
            </a:pPr>
            <a:r>
              <a:rPr b="1" i="0" lang="en-US" sz="2800" u="none" cap="none" strike="noStrike">
                <a:solidFill>
                  <a:schemeClr val="dk1"/>
                </a:solidFill>
                <a:latin typeface="Calibri"/>
                <a:ea typeface="Calibri"/>
                <a:cs typeface="Calibri"/>
                <a:sym typeface="Calibri"/>
              </a:rPr>
              <a:t>Informal: </a:t>
            </a:r>
            <a:r>
              <a:rPr b="0" i="0" lang="en-US" sz="2800" u="none" cap="none" strike="noStrike">
                <a:solidFill>
                  <a:schemeClr val="dk1"/>
                </a:solidFill>
                <a:latin typeface="Calibri"/>
                <a:ea typeface="Calibri"/>
                <a:cs typeface="Calibri"/>
                <a:sym typeface="Calibri"/>
              </a:rPr>
              <a:t>situações de descontração com amigos, no  meio familiar, na escola...</a:t>
            </a:r>
            <a:endParaRPr b="0" i="0" sz="2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750" u="none" cap="none" strike="noStrike">
              <a:solidFill>
                <a:schemeClr val="dk1"/>
              </a:solidFill>
              <a:latin typeface="Calibri"/>
              <a:ea typeface="Calibri"/>
              <a:cs typeface="Calibri"/>
              <a:sym typeface="Calibri"/>
            </a:endParaRPr>
          </a:p>
          <a:p>
            <a:pPr indent="0" lvl="0" marL="12700" marR="5080" rtl="0" algn="just">
              <a:spcBef>
                <a:spcPts val="0"/>
              </a:spcBef>
              <a:spcAft>
                <a:spcPts val="0"/>
              </a:spcAft>
              <a:buNone/>
            </a:pPr>
            <a:r>
              <a:rPr b="1" i="0" lang="en-US" sz="2800" u="none" cap="none" strike="noStrike">
                <a:solidFill>
                  <a:schemeClr val="dk1"/>
                </a:solidFill>
                <a:latin typeface="Calibri"/>
                <a:ea typeface="Calibri"/>
                <a:cs typeface="Calibri"/>
                <a:sym typeface="Calibri"/>
              </a:rPr>
              <a:t>Formal: </a:t>
            </a:r>
            <a:r>
              <a:rPr b="0" i="0" lang="en-US" sz="2800" u="none" cap="none" strike="noStrike">
                <a:solidFill>
                  <a:schemeClr val="dk1"/>
                </a:solidFill>
                <a:latin typeface="Calibri"/>
                <a:ea typeface="Calibri"/>
                <a:cs typeface="Calibri"/>
                <a:sym typeface="Calibri"/>
              </a:rPr>
              <a:t>maior formalidade, com melhor elaboração  sintática. Usado em palestras, conversas com  superiores e estranhos, quando não há intimidade  entre os interlocutores.</a:t>
            </a:r>
            <a:endParaRPr b="0" i="0" sz="2800" u="none" cap="none" strike="noStrike">
              <a:solidFill>
                <a:schemeClr val="dk1"/>
              </a:solidFill>
              <a:latin typeface="Calibri"/>
              <a:ea typeface="Calibri"/>
              <a:cs typeface="Calibri"/>
              <a:sym typeface="Calibri"/>
            </a:endParaRPr>
          </a:p>
        </p:txBody>
      </p:sp>
      <p:pic>
        <p:nvPicPr>
          <p:cNvPr id="161" name="Google Shape;161;p6"/>
          <p:cNvPicPr preferRelativeResize="0"/>
          <p:nvPr/>
        </p:nvPicPr>
        <p:blipFill rotWithShape="1">
          <a:blip r:embed="rId3">
            <a:alphaModFix/>
          </a:blip>
          <a:srcRect b="0" l="0" r="0" t="0"/>
          <a:stretch/>
        </p:blipFill>
        <p:spPr>
          <a:xfrm>
            <a:off x="1756409" y="360679"/>
            <a:ext cx="7339330" cy="86487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p7"/>
          <p:cNvPicPr preferRelativeResize="0"/>
          <p:nvPr/>
        </p:nvPicPr>
        <p:blipFill rotWithShape="1">
          <a:blip r:embed="rId3">
            <a:alphaModFix/>
          </a:blip>
          <a:srcRect b="0" l="0" r="0" t="0"/>
          <a:stretch/>
        </p:blipFill>
        <p:spPr>
          <a:xfrm>
            <a:off x="1633220" y="187961"/>
            <a:ext cx="8882380" cy="988059"/>
          </a:xfrm>
          <a:prstGeom prst="rect">
            <a:avLst/>
          </a:prstGeom>
          <a:noFill/>
          <a:ln>
            <a:noFill/>
          </a:ln>
        </p:spPr>
      </p:pic>
      <p:sp>
        <p:nvSpPr>
          <p:cNvPr id="167" name="Google Shape;167;p7"/>
          <p:cNvSpPr txBox="1"/>
          <p:nvPr>
            <p:ph type="title"/>
          </p:nvPr>
        </p:nvSpPr>
        <p:spPr>
          <a:xfrm>
            <a:off x="1907540" y="1449070"/>
            <a:ext cx="2463800" cy="452120"/>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rgbClr val="4D3A2F"/>
              </a:buClr>
              <a:buSzPts val="2800"/>
              <a:buFont typeface="Libre Franklin Medium"/>
              <a:buNone/>
            </a:pPr>
            <a:r>
              <a:rPr lang="en-US" sz="2800">
                <a:solidFill>
                  <a:srgbClr val="4D3A2F"/>
                </a:solidFill>
                <a:latin typeface="Libre Franklin Medium"/>
                <a:ea typeface="Libre Franklin Medium"/>
                <a:cs typeface="Libre Franklin Medium"/>
                <a:sym typeface="Libre Franklin Medium"/>
              </a:rPr>
              <a:t>Língua	Falada</a:t>
            </a:r>
            <a:endParaRPr sz="2800">
              <a:latin typeface="Libre Franklin Medium"/>
              <a:ea typeface="Libre Franklin Medium"/>
              <a:cs typeface="Libre Franklin Medium"/>
              <a:sym typeface="Libre Franklin Medium"/>
            </a:endParaRPr>
          </a:p>
        </p:txBody>
      </p:sp>
      <p:sp>
        <p:nvSpPr>
          <p:cNvPr id="168" name="Google Shape;168;p7"/>
          <p:cNvSpPr txBox="1"/>
          <p:nvPr/>
        </p:nvSpPr>
        <p:spPr>
          <a:xfrm>
            <a:off x="1894841" y="2109470"/>
            <a:ext cx="5037455" cy="3388360"/>
          </a:xfrm>
          <a:prstGeom prst="rect">
            <a:avLst/>
          </a:prstGeom>
          <a:noFill/>
          <a:ln>
            <a:noFill/>
          </a:ln>
        </p:spPr>
        <p:txBody>
          <a:bodyPr anchorCtr="0" anchor="t" bIns="0" lIns="0" spcFirstLastPara="1" rIns="0" wrap="square" tIns="12700">
            <a:spAutoFit/>
          </a:bodyPr>
          <a:lstStyle/>
          <a:p>
            <a:pPr indent="-193040" lvl="0" marL="217804" marR="0" rtl="0" algn="l">
              <a:spcBef>
                <a:spcPts val="0"/>
              </a:spcBef>
              <a:spcAft>
                <a:spcPts val="0"/>
              </a:spcAft>
              <a:buClr>
                <a:srgbClr val="EFA12D"/>
              </a:buClr>
              <a:buSzPts val="1550"/>
              <a:buFont typeface="Arial"/>
              <a:buChar char="❑"/>
            </a:pPr>
            <a:r>
              <a:rPr b="0" i="0" lang="en-US" sz="2400" u="none" cap="none" strike="noStrike">
                <a:solidFill>
                  <a:srgbClr val="4D3A2F"/>
                </a:solidFill>
                <a:latin typeface="Libre Franklin Medium"/>
                <a:ea typeface="Libre Franklin Medium"/>
                <a:cs typeface="Libre Franklin Medium"/>
                <a:sym typeface="Libre Franklin Medium"/>
              </a:rPr>
              <a:t>Utiliza sons e apelos visuais;</a:t>
            </a:r>
            <a:endParaRPr b="0" i="0" sz="2400" u="none" cap="none" strike="noStrike">
              <a:solidFill>
                <a:schemeClr val="dk1"/>
              </a:solidFill>
              <a:latin typeface="Libre Franklin Medium"/>
              <a:ea typeface="Libre Franklin Medium"/>
              <a:cs typeface="Libre Franklin Medium"/>
              <a:sym typeface="Libre Franklin Medium"/>
            </a:endParaRPr>
          </a:p>
          <a:p>
            <a:pPr indent="-193040" lvl="0" marL="217804" marR="0" rtl="0" algn="l">
              <a:spcBef>
                <a:spcPts val="1840"/>
              </a:spcBef>
              <a:spcAft>
                <a:spcPts val="0"/>
              </a:spcAft>
              <a:buClr>
                <a:srgbClr val="EFA12D"/>
              </a:buClr>
              <a:buSzPts val="1550"/>
              <a:buFont typeface="Arial"/>
              <a:buChar char="❑"/>
            </a:pPr>
            <a:r>
              <a:rPr b="0" i="0" lang="en-US" sz="2400" u="none" cap="none" strike="noStrike">
                <a:solidFill>
                  <a:srgbClr val="4D3A2F"/>
                </a:solidFill>
                <a:latin typeface="Libre Franklin Medium"/>
                <a:ea typeface="Libre Franklin Medium"/>
                <a:cs typeface="Libre Franklin Medium"/>
                <a:sym typeface="Libre Franklin Medium"/>
              </a:rPr>
              <a:t>Uso de gírias e onomatopéias;</a:t>
            </a:r>
            <a:endParaRPr b="0" i="0" sz="2400" u="none" cap="none" strike="noStrike">
              <a:solidFill>
                <a:schemeClr val="dk1"/>
              </a:solidFill>
              <a:latin typeface="Libre Franklin Medium"/>
              <a:ea typeface="Libre Franklin Medium"/>
              <a:cs typeface="Libre Franklin Medium"/>
              <a:sym typeface="Libre Franklin Medium"/>
            </a:endParaRPr>
          </a:p>
          <a:p>
            <a:pPr indent="-193040" lvl="0" marL="217804" marR="0" rtl="0" algn="l">
              <a:spcBef>
                <a:spcPts val="1840"/>
              </a:spcBef>
              <a:spcAft>
                <a:spcPts val="0"/>
              </a:spcAft>
              <a:buClr>
                <a:srgbClr val="EFA12D"/>
              </a:buClr>
              <a:buSzPts val="1550"/>
              <a:buFont typeface="Arial"/>
              <a:buChar char="❑"/>
            </a:pPr>
            <a:r>
              <a:rPr b="0" i="0" lang="en-US" sz="2400" u="none" cap="none" strike="noStrike">
                <a:solidFill>
                  <a:srgbClr val="4D3A2F"/>
                </a:solidFill>
                <a:latin typeface="Libre Franklin Medium"/>
                <a:ea typeface="Libre Franklin Medium"/>
                <a:cs typeface="Libre Franklin Medium"/>
                <a:sym typeface="Libre Franklin Medium"/>
              </a:rPr>
              <a:t>Omissão de termos;</a:t>
            </a:r>
            <a:endParaRPr b="0" i="0" sz="2400" u="none" cap="none" strike="noStrike">
              <a:solidFill>
                <a:schemeClr val="dk1"/>
              </a:solidFill>
              <a:latin typeface="Libre Franklin Medium"/>
              <a:ea typeface="Libre Franklin Medium"/>
              <a:cs typeface="Libre Franklin Medium"/>
              <a:sym typeface="Libre Franklin Medium"/>
            </a:endParaRPr>
          </a:p>
          <a:p>
            <a:pPr indent="-193040" lvl="0" marL="217804" marR="0" rtl="0" algn="l">
              <a:spcBef>
                <a:spcPts val="1840"/>
              </a:spcBef>
              <a:spcAft>
                <a:spcPts val="0"/>
              </a:spcAft>
              <a:buClr>
                <a:srgbClr val="EFA12D"/>
              </a:buClr>
              <a:buSzPts val="1550"/>
              <a:buFont typeface="Arial"/>
              <a:buChar char="❑"/>
            </a:pPr>
            <a:r>
              <a:rPr b="0" i="0" lang="en-US" sz="2400" u="none" cap="none" strike="noStrike">
                <a:solidFill>
                  <a:srgbClr val="4D3A2F"/>
                </a:solidFill>
                <a:latin typeface="Libre Franklin Medium"/>
                <a:ea typeface="Libre Franklin Medium"/>
                <a:cs typeface="Libre Franklin Medium"/>
                <a:sym typeface="Libre Franklin Medium"/>
              </a:rPr>
              <a:t>Modo descontraído e irreverente;</a:t>
            </a:r>
            <a:endParaRPr b="0" i="0" sz="2400" u="none" cap="none" strike="noStrike">
              <a:solidFill>
                <a:schemeClr val="dk1"/>
              </a:solidFill>
              <a:latin typeface="Libre Franklin Medium"/>
              <a:ea typeface="Libre Franklin Medium"/>
              <a:cs typeface="Libre Franklin Medium"/>
              <a:sym typeface="Libre Franklin Medium"/>
            </a:endParaRPr>
          </a:p>
          <a:p>
            <a:pPr indent="-193040" lvl="0" marL="217804" marR="0" rtl="0" algn="l">
              <a:spcBef>
                <a:spcPts val="1840"/>
              </a:spcBef>
              <a:spcAft>
                <a:spcPts val="0"/>
              </a:spcAft>
              <a:buClr>
                <a:srgbClr val="EFA12D"/>
              </a:buClr>
              <a:buSzPts val="1550"/>
              <a:buFont typeface="Arial"/>
              <a:buChar char="❑"/>
            </a:pPr>
            <a:r>
              <a:rPr b="0" i="0" lang="en-US" sz="2400" u="none" cap="none" strike="noStrike">
                <a:solidFill>
                  <a:srgbClr val="4D3A2F"/>
                </a:solidFill>
                <a:latin typeface="Libre Franklin Medium"/>
                <a:ea typeface="Libre Franklin Medium"/>
                <a:cs typeface="Libre Franklin Medium"/>
                <a:sym typeface="Libre Franklin Medium"/>
              </a:rPr>
              <a:t>Utilização livre dos pronomes;</a:t>
            </a:r>
            <a:endParaRPr b="0" i="0" sz="2400" u="none" cap="none" strike="noStrike">
              <a:solidFill>
                <a:schemeClr val="dk1"/>
              </a:solidFill>
              <a:latin typeface="Libre Franklin Medium"/>
              <a:ea typeface="Libre Franklin Medium"/>
              <a:cs typeface="Libre Franklin Medium"/>
              <a:sym typeface="Libre Franklin Medium"/>
            </a:endParaRPr>
          </a:p>
          <a:p>
            <a:pPr indent="-193040" lvl="0" marL="217804" marR="0" rtl="0" algn="l">
              <a:spcBef>
                <a:spcPts val="1840"/>
              </a:spcBef>
              <a:spcAft>
                <a:spcPts val="0"/>
              </a:spcAft>
              <a:buClr>
                <a:srgbClr val="EFA12D"/>
              </a:buClr>
              <a:buSzPts val="1550"/>
              <a:buFont typeface="Arial"/>
              <a:buChar char="❑"/>
            </a:pPr>
            <a:r>
              <a:rPr b="0" i="0" lang="en-US" sz="2400" u="none" cap="none" strike="noStrike">
                <a:solidFill>
                  <a:srgbClr val="4D3A2F"/>
                </a:solidFill>
                <a:latin typeface="Libre Franklin Medium"/>
                <a:ea typeface="Libre Franklin Medium"/>
                <a:cs typeface="Libre Franklin Medium"/>
                <a:sym typeface="Libre Franklin Medium"/>
              </a:rPr>
              <a:t>Ambiguidades com frases incabadas.</a:t>
            </a:r>
            <a:endParaRPr b="0" i="0" sz="2400" u="none" cap="none" strike="noStrike">
              <a:solidFill>
                <a:schemeClr val="dk1"/>
              </a:solidFill>
              <a:latin typeface="Libre Franklin Medium"/>
              <a:ea typeface="Libre Franklin Medium"/>
              <a:cs typeface="Libre Franklin Medium"/>
              <a:sym typeface="Libre Franklin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8"/>
          <p:cNvSpPr txBox="1"/>
          <p:nvPr>
            <p:ph type="title"/>
          </p:nvPr>
        </p:nvSpPr>
        <p:spPr>
          <a:xfrm>
            <a:off x="1907541" y="520700"/>
            <a:ext cx="2507615" cy="452120"/>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rgbClr val="4D3A2F"/>
              </a:buClr>
              <a:buSzPts val="2800"/>
              <a:buFont typeface="Libre Franklin Medium"/>
              <a:buNone/>
            </a:pPr>
            <a:r>
              <a:rPr lang="en-US" sz="2800">
                <a:solidFill>
                  <a:srgbClr val="4D3A2F"/>
                </a:solidFill>
                <a:latin typeface="Libre Franklin Medium"/>
                <a:ea typeface="Libre Franklin Medium"/>
                <a:cs typeface="Libre Franklin Medium"/>
                <a:sym typeface="Libre Franklin Medium"/>
              </a:rPr>
              <a:t>Língua	Escrita</a:t>
            </a:r>
            <a:endParaRPr sz="2800">
              <a:latin typeface="Libre Franklin Medium"/>
              <a:ea typeface="Libre Franklin Medium"/>
              <a:cs typeface="Libre Franklin Medium"/>
              <a:sym typeface="Libre Franklin Medium"/>
            </a:endParaRPr>
          </a:p>
        </p:txBody>
      </p:sp>
      <p:sp>
        <p:nvSpPr>
          <p:cNvPr id="174" name="Google Shape;174;p8"/>
          <p:cNvSpPr txBox="1"/>
          <p:nvPr/>
        </p:nvSpPr>
        <p:spPr>
          <a:xfrm>
            <a:off x="1894841" y="1188720"/>
            <a:ext cx="7921625" cy="4587240"/>
          </a:xfrm>
          <a:prstGeom prst="rect">
            <a:avLst/>
          </a:prstGeom>
          <a:noFill/>
          <a:ln>
            <a:noFill/>
          </a:ln>
        </p:spPr>
        <p:txBody>
          <a:bodyPr anchorCtr="0" anchor="t" bIns="0" lIns="0" spcFirstLastPara="1" rIns="0" wrap="square" tIns="12700">
            <a:spAutoFit/>
          </a:bodyPr>
          <a:lstStyle/>
          <a:p>
            <a:pPr indent="-193040" lvl="0" marL="217804" marR="0" rtl="0" algn="l">
              <a:spcBef>
                <a:spcPts val="0"/>
              </a:spcBef>
              <a:spcAft>
                <a:spcPts val="0"/>
              </a:spcAft>
              <a:buClr>
                <a:srgbClr val="EFA12D"/>
              </a:buClr>
              <a:buSzPts val="1550"/>
              <a:buFont typeface="Arial"/>
              <a:buChar char="❑"/>
            </a:pPr>
            <a:r>
              <a:rPr b="0" i="0" lang="en-US" sz="2400" u="none" cap="none" strike="noStrike">
                <a:solidFill>
                  <a:srgbClr val="4D3A2F"/>
                </a:solidFill>
                <a:latin typeface="Libre Franklin Medium"/>
                <a:ea typeface="Libre Franklin Medium"/>
                <a:cs typeface="Libre Franklin Medium"/>
                <a:sym typeface="Libre Franklin Medium"/>
              </a:rPr>
              <a:t>Utiliza signos/letras que formam as palavras;</a:t>
            </a:r>
            <a:endParaRPr b="0" i="0" sz="2400" u="none" cap="none" strike="noStrike">
              <a:solidFill>
                <a:schemeClr val="dk1"/>
              </a:solidFill>
              <a:latin typeface="Libre Franklin Medium"/>
              <a:ea typeface="Libre Franklin Medium"/>
              <a:cs typeface="Libre Franklin Medium"/>
              <a:sym typeface="Libre Franklin Medium"/>
            </a:endParaRPr>
          </a:p>
          <a:p>
            <a:pPr indent="-193040" lvl="0" marL="217804" marR="0" rtl="0" algn="l">
              <a:spcBef>
                <a:spcPts val="1840"/>
              </a:spcBef>
              <a:spcAft>
                <a:spcPts val="0"/>
              </a:spcAft>
              <a:buClr>
                <a:srgbClr val="EFA12D"/>
              </a:buClr>
              <a:buSzPts val="1550"/>
              <a:buFont typeface="Arial"/>
              <a:buChar char="❑"/>
            </a:pPr>
            <a:r>
              <a:rPr b="0" i="0" lang="en-US" sz="2400" u="none" cap="none" strike="noStrike">
                <a:solidFill>
                  <a:srgbClr val="4D3A2F"/>
                </a:solidFill>
                <a:latin typeface="Libre Franklin Medium"/>
                <a:ea typeface="Libre Franklin Medium"/>
                <a:cs typeface="Libre Franklin Medium"/>
                <a:sym typeface="Libre Franklin Medium"/>
              </a:rPr>
              <a:t>Uso de referências mais precisas e elaboradas;</a:t>
            </a:r>
            <a:endParaRPr b="0" i="0" sz="2400" u="none" cap="none" strike="noStrike">
              <a:solidFill>
                <a:schemeClr val="dk1"/>
              </a:solidFill>
              <a:latin typeface="Libre Franklin Medium"/>
              <a:ea typeface="Libre Franklin Medium"/>
              <a:cs typeface="Libre Franklin Medium"/>
              <a:sym typeface="Libre Franklin Medium"/>
            </a:endParaRPr>
          </a:p>
          <a:p>
            <a:pPr indent="-193040" lvl="0" marL="217804" marR="0" rtl="0" algn="l">
              <a:spcBef>
                <a:spcPts val="1840"/>
              </a:spcBef>
              <a:spcAft>
                <a:spcPts val="0"/>
              </a:spcAft>
              <a:buClr>
                <a:srgbClr val="EFA12D"/>
              </a:buClr>
              <a:buSzPts val="1550"/>
              <a:buFont typeface="Arial"/>
              <a:buChar char="❑"/>
            </a:pPr>
            <a:r>
              <a:rPr b="0" i="0" lang="en-US" sz="2400" u="none" cap="none" strike="noStrike">
                <a:solidFill>
                  <a:srgbClr val="4D3A2F"/>
                </a:solidFill>
                <a:latin typeface="Libre Franklin Medium"/>
                <a:ea typeface="Libre Franklin Medium"/>
                <a:cs typeface="Libre Franklin Medium"/>
                <a:sym typeface="Libre Franklin Medium"/>
              </a:rPr>
              <a:t>Todos os termos devem aparecer na construção do período;</a:t>
            </a:r>
            <a:endParaRPr b="0" i="0" sz="2400" u="none" cap="none" strike="noStrike">
              <a:solidFill>
                <a:schemeClr val="dk1"/>
              </a:solidFill>
              <a:latin typeface="Libre Franklin Medium"/>
              <a:ea typeface="Libre Franklin Medium"/>
              <a:cs typeface="Libre Franklin Medium"/>
              <a:sym typeface="Libre Franklin Medium"/>
            </a:endParaRPr>
          </a:p>
          <a:p>
            <a:pPr indent="-193040" lvl="0" marL="217804" marR="0" rtl="0" algn="l">
              <a:spcBef>
                <a:spcPts val="1839"/>
              </a:spcBef>
              <a:spcAft>
                <a:spcPts val="0"/>
              </a:spcAft>
              <a:buClr>
                <a:srgbClr val="EFA12D"/>
              </a:buClr>
              <a:buSzPts val="1550"/>
              <a:buFont typeface="Arial"/>
              <a:buChar char="❑"/>
            </a:pPr>
            <a:r>
              <a:rPr b="0" i="0" lang="en-US" sz="2400" u="none" cap="none" strike="noStrike">
                <a:solidFill>
                  <a:srgbClr val="4D3A2F"/>
                </a:solidFill>
                <a:latin typeface="Libre Franklin Medium"/>
                <a:ea typeface="Libre Franklin Medium"/>
                <a:cs typeface="Libre Franklin Medium"/>
                <a:sym typeface="Libre Franklin Medium"/>
              </a:rPr>
              <a:t>Colocação pronominal conforme as regras gramaticais;</a:t>
            </a:r>
            <a:endParaRPr b="0" i="0" sz="2400" u="none" cap="none" strike="noStrike">
              <a:solidFill>
                <a:schemeClr val="dk1"/>
              </a:solidFill>
              <a:latin typeface="Libre Franklin Medium"/>
              <a:ea typeface="Libre Franklin Medium"/>
              <a:cs typeface="Libre Franklin Medium"/>
              <a:sym typeface="Libre Franklin Medium"/>
            </a:endParaRPr>
          </a:p>
          <a:p>
            <a:pPr indent="-193040" lvl="0" marL="217804" marR="0" rtl="0" algn="l">
              <a:spcBef>
                <a:spcPts val="1840"/>
              </a:spcBef>
              <a:spcAft>
                <a:spcPts val="0"/>
              </a:spcAft>
              <a:buClr>
                <a:srgbClr val="EFA12D"/>
              </a:buClr>
              <a:buSzPts val="1550"/>
              <a:buFont typeface="Arial"/>
              <a:buChar char="❑"/>
            </a:pPr>
            <a:r>
              <a:rPr b="0" i="0" lang="en-US" sz="2400" u="none" cap="none" strike="noStrike">
                <a:solidFill>
                  <a:srgbClr val="4D3A2F"/>
                </a:solidFill>
                <a:latin typeface="Libre Franklin Medium"/>
                <a:ea typeface="Libre Franklin Medium"/>
                <a:cs typeface="Libre Franklin Medium"/>
                <a:sym typeface="Libre Franklin Medium"/>
              </a:rPr>
              <a:t>Frases bem estruturadas;</a:t>
            </a:r>
            <a:endParaRPr b="0" i="0" sz="2400" u="none" cap="none" strike="noStrike">
              <a:solidFill>
                <a:schemeClr val="dk1"/>
              </a:solidFill>
              <a:latin typeface="Libre Franklin Medium"/>
              <a:ea typeface="Libre Franklin Medium"/>
              <a:cs typeface="Libre Franklin Medium"/>
              <a:sym typeface="Libre Franklin Medium"/>
            </a:endParaRPr>
          </a:p>
          <a:p>
            <a:pPr indent="-193040" lvl="0" marL="217804" marR="0" rtl="0" algn="l">
              <a:spcBef>
                <a:spcPts val="1839"/>
              </a:spcBef>
              <a:spcAft>
                <a:spcPts val="0"/>
              </a:spcAft>
              <a:buClr>
                <a:srgbClr val="EFA12D"/>
              </a:buClr>
              <a:buSzPts val="1550"/>
              <a:buFont typeface="Arial"/>
              <a:buChar char="❑"/>
            </a:pPr>
            <a:r>
              <a:rPr b="0" i="0" lang="en-US" sz="2400" u="none" cap="none" strike="noStrike">
                <a:solidFill>
                  <a:srgbClr val="4D3A2F"/>
                </a:solidFill>
                <a:latin typeface="Libre Franklin Medium"/>
                <a:ea typeface="Libre Franklin Medium"/>
                <a:cs typeface="Libre Franklin Medium"/>
                <a:sym typeface="Libre Franklin Medium"/>
              </a:rPr>
              <a:t>Descrição metódica dos detalhes;</a:t>
            </a:r>
            <a:endParaRPr b="0" i="0" sz="2400" u="none" cap="none" strike="noStrike">
              <a:solidFill>
                <a:schemeClr val="dk1"/>
              </a:solidFill>
              <a:latin typeface="Libre Franklin Medium"/>
              <a:ea typeface="Libre Franklin Medium"/>
              <a:cs typeface="Libre Franklin Medium"/>
              <a:sym typeface="Libre Franklin Medium"/>
            </a:endParaRPr>
          </a:p>
          <a:p>
            <a:pPr indent="-193040" lvl="0" marL="217804" marR="0" rtl="0" algn="l">
              <a:spcBef>
                <a:spcPts val="1840"/>
              </a:spcBef>
              <a:spcAft>
                <a:spcPts val="0"/>
              </a:spcAft>
              <a:buClr>
                <a:srgbClr val="EFA12D"/>
              </a:buClr>
              <a:buSzPts val="1550"/>
              <a:buFont typeface="Arial"/>
              <a:buChar char="❑"/>
            </a:pPr>
            <a:r>
              <a:rPr b="0" i="0" lang="en-US" sz="2400" u="none" cap="none" strike="noStrike">
                <a:solidFill>
                  <a:srgbClr val="4D3A2F"/>
                </a:solidFill>
                <a:latin typeface="Libre Franklin Medium"/>
                <a:ea typeface="Libre Franklin Medium"/>
                <a:cs typeface="Libre Franklin Medium"/>
                <a:sym typeface="Libre Franklin Medium"/>
              </a:rPr>
              <a:t>Emprego variado da linguagem para evitar repetições;</a:t>
            </a:r>
            <a:endParaRPr b="0" i="0" sz="2400" u="none" cap="none" strike="noStrike">
              <a:solidFill>
                <a:schemeClr val="dk1"/>
              </a:solidFill>
              <a:latin typeface="Libre Franklin Medium"/>
              <a:ea typeface="Libre Franklin Medium"/>
              <a:cs typeface="Libre Franklin Medium"/>
              <a:sym typeface="Libre Franklin Medium"/>
            </a:endParaRPr>
          </a:p>
          <a:p>
            <a:pPr indent="-193040" lvl="0" marL="217804" marR="0" rtl="0" algn="l">
              <a:spcBef>
                <a:spcPts val="1840"/>
              </a:spcBef>
              <a:spcAft>
                <a:spcPts val="0"/>
              </a:spcAft>
              <a:buClr>
                <a:srgbClr val="EFA12D"/>
              </a:buClr>
              <a:buSzPts val="1550"/>
              <a:buFont typeface="Arial"/>
              <a:buChar char="❑"/>
            </a:pPr>
            <a:r>
              <a:rPr b="0" i="0" lang="en-US" sz="2400" u="none" cap="none" strike="noStrike">
                <a:solidFill>
                  <a:srgbClr val="4D3A2F"/>
                </a:solidFill>
                <a:latin typeface="Libre Franklin Medium"/>
                <a:ea typeface="Libre Franklin Medium"/>
                <a:cs typeface="Libre Franklin Medium"/>
                <a:sym typeface="Libre Franklin Medium"/>
              </a:rPr>
              <a:t>Evita improvisações e segue os padrões	cultos da língua.</a:t>
            </a:r>
            <a:endParaRPr b="0" i="0" sz="2400" u="none" cap="none" strike="noStrike">
              <a:solidFill>
                <a:schemeClr val="dk1"/>
              </a:solidFill>
              <a:latin typeface="Libre Franklin Medium"/>
              <a:ea typeface="Libre Franklin Medium"/>
              <a:cs typeface="Libre Franklin Medium"/>
              <a:sym typeface="Libre Franklin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id="179" name="Google Shape;179;p9"/>
          <p:cNvPicPr preferRelativeResize="0"/>
          <p:nvPr/>
        </p:nvPicPr>
        <p:blipFill rotWithShape="1">
          <a:blip r:embed="rId3">
            <a:alphaModFix/>
          </a:blip>
          <a:srcRect b="0" l="0" r="0" t="0"/>
          <a:stretch/>
        </p:blipFill>
        <p:spPr>
          <a:xfrm>
            <a:off x="1700529" y="171451"/>
            <a:ext cx="8815070" cy="773429"/>
          </a:xfrm>
          <a:prstGeom prst="rect">
            <a:avLst/>
          </a:prstGeom>
          <a:noFill/>
          <a:ln>
            <a:noFill/>
          </a:ln>
        </p:spPr>
      </p:pic>
      <p:sp>
        <p:nvSpPr>
          <p:cNvPr id="180" name="Google Shape;180;p9"/>
          <p:cNvSpPr txBox="1"/>
          <p:nvPr/>
        </p:nvSpPr>
        <p:spPr>
          <a:xfrm>
            <a:off x="1907541" y="872491"/>
            <a:ext cx="8519795" cy="5587427"/>
          </a:xfrm>
          <a:prstGeom prst="rect">
            <a:avLst/>
          </a:prstGeom>
          <a:noFill/>
          <a:ln>
            <a:noFill/>
          </a:ln>
        </p:spPr>
        <p:txBody>
          <a:bodyPr anchorCtr="0" anchor="t" bIns="0" lIns="0" spcFirstLastPara="1" rIns="0" wrap="square" tIns="30475">
            <a:spAutoFit/>
          </a:bodyPr>
          <a:lstStyle/>
          <a:p>
            <a:pPr indent="0" lvl="0" marL="12700" marR="8890" rtl="0" algn="just">
              <a:lnSpc>
                <a:spcPct val="94800"/>
              </a:lnSpc>
              <a:spcBef>
                <a:spcPts val="0"/>
              </a:spcBef>
              <a:spcAft>
                <a:spcPts val="0"/>
              </a:spcAft>
              <a:buNone/>
            </a:pPr>
            <a:r>
              <a:rPr b="0" i="0" lang="en-US" sz="2300" u="none" cap="none" strike="noStrike">
                <a:solidFill>
                  <a:srgbClr val="4D3A2F"/>
                </a:solidFill>
                <a:latin typeface="Libre Franklin Medium"/>
                <a:ea typeface="Libre Franklin Medium"/>
                <a:cs typeface="Libre Franklin Medium"/>
                <a:sym typeface="Libre Franklin Medium"/>
              </a:rPr>
              <a:t>Profissional: no exercício de algumas atividades profissionais, o  domínio de certas formas de línguas técnicas é essencial. As  variações profissionais são abundantes em termos específicos e  têm seu uso restrito ao intercâmbio técnico.</a:t>
            </a:r>
            <a:endParaRPr b="0" i="0" sz="2300" u="none" cap="none" strike="noStrike">
              <a:solidFill>
                <a:schemeClr val="dk1"/>
              </a:solidFill>
              <a:latin typeface="Libre Franklin Medium"/>
              <a:ea typeface="Libre Franklin Medium"/>
              <a:cs typeface="Libre Franklin Medium"/>
              <a:sym typeface="Libre Franklin Medium"/>
            </a:endParaRPr>
          </a:p>
          <a:p>
            <a:pPr indent="0" lvl="0" marL="12700" marR="6350" rtl="0" algn="just">
              <a:lnSpc>
                <a:spcPct val="94700"/>
              </a:lnSpc>
              <a:spcBef>
                <a:spcPts val="1960"/>
              </a:spcBef>
              <a:spcAft>
                <a:spcPts val="0"/>
              </a:spcAft>
              <a:buNone/>
            </a:pPr>
            <a:r>
              <a:rPr b="0" i="0" lang="en-US" sz="2300" u="none" cap="none" strike="noStrike">
                <a:solidFill>
                  <a:srgbClr val="4D3A2F"/>
                </a:solidFill>
                <a:latin typeface="Libre Franklin Medium"/>
                <a:ea typeface="Libre Franklin Medium"/>
                <a:cs typeface="Libre Franklin Medium"/>
                <a:sym typeface="Libre Franklin Medium"/>
              </a:rPr>
              <a:t>Situacional: as diferentes situações comunicativas exigem de um  mesmo indivíduo diferentes modalidades da língua. Empregam-se,  em situações formais, modalidades diferentes das usadas em  situações informais, com o objetivo de adequar o nível vocabular e  sintático ao ambiente linguístico em que se está.</a:t>
            </a:r>
            <a:endParaRPr b="0" i="0" sz="2300" u="none" cap="none" strike="noStrike">
              <a:solidFill>
                <a:schemeClr val="dk1"/>
              </a:solidFill>
              <a:latin typeface="Libre Franklin Medium"/>
              <a:ea typeface="Libre Franklin Medium"/>
              <a:cs typeface="Libre Franklin Medium"/>
              <a:sym typeface="Libre Franklin Medium"/>
            </a:endParaRPr>
          </a:p>
          <a:p>
            <a:pPr indent="0" lvl="0" marL="12700" marR="5080" rtl="0" algn="just">
              <a:lnSpc>
                <a:spcPct val="94800"/>
              </a:lnSpc>
              <a:spcBef>
                <a:spcPts val="1950"/>
              </a:spcBef>
              <a:spcAft>
                <a:spcPts val="0"/>
              </a:spcAft>
              <a:buNone/>
            </a:pPr>
            <a:r>
              <a:rPr b="0" i="0" lang="en-US" sz="2300" u="none" cap="none" strike="noStrike">
                <a:solidFill>
                  <a:srgbClr val="4D3A2F"/>
                </a:solidFill>
                <a:latin typeface="Libre Franklin Medium"/>
                <a:ea typeface="Libre Franklin Medium"/>
                <a:cs typeface="Libre Franklin Medium"/>
                <a:sym typeface="Libre Franklin Medium"/>
              </a:rPr>
              <a:t>Geográfica: há variações entre as formas que a língua portuguesa  assume nas diferentes regiões em que é falada. Basta prestar  atenção na expressão de um gaúcho em contraste com a de um  amazonense. Essas variações regionais constituem os falares e os  dialetos. Não há motivo linguístico algum para que se considere  qualquer uma dessas formas superior ou inferior às outras.</a:t>
            </a:r>
            <a:endParaRPr b="0" i="0" sz="2300" u="none" cap="none" strike="noStrike">
              <a:solidFill>
                <a:schemeClr val="dk1"/>
              </a:solidFill>
              <a:latin typeface="Libre Franklin Medium"/>
              <a:ea typeface="Libre Franklin Medium"/>
              <a:cs typeface="Libre Franklin Medium"/>
              <a:sym typeface="Libre Franklin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0"/>
          <p:cNvSpPr txBox="1"/>
          <p:nvPr/>
        </p:nvSpPr>
        <p:spPr>
          <a:xfrm>
            <a:off x="2052320" y="407671"/>
            <a:ext cx="8207375" cy="4538037"/>
          </a:xfrm>
          <a:prstGeom prst="rect">
            <a:avLst/>
          </a:prstGeom>
          <a:noFill/>
          <a:ln>
            <a:noFill/>
          </a:ln>
        </p:spPr>
        <p:txBody>
          <a:bodyPr anchorCtr="0" anchor="t" bIns="0" lIns="0" spcFirstLastPara="1" rIns="0" wrap="square" tIns="34925">
            <a:spAutoFit/>
          </a:bodyPr>
          <a:lstStyle/>
          <a:p>
            <a:pPr indent="0" lvl="0" marL="12700" marR="5080" rtl="0" algn="just">
              <a:lnSpc>
                <a:spcPct val="94700"/>
              </a:lnSpc>
              <a:spcBef>
                <a:spcPts val="0"/>
              </a:spcBef>
              <a:spcAft>
                <a:spcPts val="0"/>
              </a:spcAft>
              <a:buNone/>
            </a:pPr>
            <a:r>
              <a:rPr b="0" i="0" lang="en-US" sz="2800" u="none" cap="none" strike="noStrike">
                <a:solidFill>
                  <a:srgbClr val="4D3A2F"/>
                </a:solidFill>
                <a:latin typeface="Libre Franklin Medium"/>
                <a:ea typeface="Libre Franklin Medium"/>
                <a:cs typeface="Libre Franklin Medium"/>
                <a:sym typeface="Libre Franklin Medium"/>
              </a:rPr>
              <a:t>Social: o português empregado pelas pessoas que  têm acesso à escola e aos meios de instrução difere  do português empregado pelas pessoas privadas de  escolaridade. Algumas classes sociais, assim,  dominam uma forma de língua que goza prestígio,  enquanto outras são vítimas de preconceito por  empregarem estilos menos prestigiados. Cria-se,  dessa maneira, uma modalidade de língua – a norma  culta -, que deve ser adquirida durante a vida escolar  e cujo domínio é solicitado como modo de ascensão  profissional e social.</a:t>
            </a:r>
            <a:endParaRPr b="0" i="0" sz="2800" u="none" cap="none" strike="noStrike">
              <a:solidFill>
                <a:schemeClr val="dk1"/>
              </a:solidFill>
              <a:latin typeface="Libre Franklin Medium"/>
              <a:ea typeface="Libre Franklin Medium"/>
              <a:cs typeface="Libre Franklin Medium"/>
              <a:sym typeface="Libre Franklin Medium"/>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o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2023-03-17T21:33:01Z</dcterms:created>
  <dc:creator>Maria Eugenia Diniz Figueiredo Cireno</dc:creator>
</cp:coreProperties>
</file>