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9144000" cy="6858000"/>
  <p:embeddedFontLst>
    <p:embeddedFont>
      <p:font typeface="Average"/>
      <p:regular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52" roundtripDataSignature="AMtx7mhkP8OxWHsAXoOmwsB9nLNTxsU9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swald-bold.fntdata"/><Relationship Id="rId50" Type="http://schemas.openxmlformats.org/officeDocument/2006/relationships/font" Target="fonts/Oswald-regular.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229c05c4a37_0_373"/>
          <p:cNvGrpSpPr/>
          <p:nvPr/>
        </p:nvGrpSpPr>
        <p:grpSpPr>
          <a:xfrm>
            <a:off x="4350279" y="3807170"/>
            <a:ext cx="443589" cy="140843"/>
            <a:chOff x="4137525" y="2915950"/>
            <a:chExt cx="869100" cy="207000"/>
          </a:xfrm>
        </p:grpSpPr>
        <p:sp>
          <p:nvSpPr>
            <p:cNvPr id="11" name="Google Shape;11;g229c05c4a37_0_37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29c05c4a37_0_37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29c05c4a37_0_37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229c05c4a37_0_373"/>
          <p:cNvSpPr txBox="1"/>
          <p:nvPr>
            <p:ph type="ctrTitle"/>
          </p:nvPr>
        </p:nvSpPr>
        <p:spPr>
          <a:xfrm>
            <a:off x="671258" y="1321067"/>
            <a:ext cx="7801500" cy="23067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29c05c4a37_0_373"/>
          <p:cNvSpPr txBox="1"/>
          <p:nvPr>
            <p:ph idx="1" type="subTitle"/>
          </p:nvPr>
        </p:nvSpPr>
        <p:spPr>
          <a:xfrm>
            <a:off x="671250" y="4233168"/>
            <a:ext cx="7801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g229c05c4a37_0_37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229c05c4a37_0_413"/>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g229c05c4a37_0_413"/>
          <p:cNvSpPr txBox="1"/>
          <p:nvPr>
            <p:ph idx="1" type="body"/>
          </p:nvPr>
        </p:nvSpPr>
        <p:spPr>
          <a:xfrm>
            <a:off x="311700" y="43045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g229c05c4a37_0_41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229c05c4a37_0_417"/>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55" name="Shape 55"/>
        <p:cNvGrpSpPr/>
        <p:nvPr/>
      </p:nvGrpSpPr>
      <p:grpSpPr>
        <a:xfrm>
          <a:off x="0" y="0"/>
          <a:ext cx="0" cy="0"/>
          <a:chOff x="0" y="0"/>
          <a:chExt cx="0" cy="0"/>
        </a:xfrm>
      </p:grpSpPr>
      <p:sp>
        <p:nvSpPr>
          <p:cNvPr id="56" name="Google Shape;56;g229c05c4a37_0_419"/>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g229c05c4a37_0_419"/>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229c05c4a37_0_419"/>
          <p:cNvSpPr txBox="1"/>
          <p:nvPr>
            <p:ph idx="12" type="sldNum"/>
          </p:nvPr>
        </p:nvSpPr>
        <p:spPr>
          <a:xfrm>
            <a:off x="6583680" y="637794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accent3"/>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9" name="Shape 59"/>
        <p:cNvGrpSpPr/>
        <p:nvPr/>
      </p:nvGrpSpPr>
      <p:grpSpPr>
        <a:xfrm>
          <a:off x="0" y="0"/>
          <a:ext cx="0" cy="0"/>
          <a:chOff x="0" y="0"/>
          <a:chExt cx="0" cy="0"/>
        </a:xfrm>
      </p:grpSpPr>
      <p:sp>
        <p:nvSpPr>
          <p:cNvPr id="60" name="Google Shape;60;g229c05c4a37_0_423"/>
          <p:cNvSpPr txBox="1"/>
          <p:nvPr>
            <p:ph type="title"/>
          </p:nvPr>
        </p:nvSpPr>
        <p:spPr>
          <a:xfrm>
            <a:off x="1458849" y="332054"/>
            <a:ext cx="6226200" cy="991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3200">
                <a:solidFill>
                  <a:srgbClr val="943735"/>
                </a:solidFill>
                <a:latin typeface="Times New Roman"/>
                <a:ea typeface="Times New Roman"/>
                <a:cs typeface="Times New Roman"/>
                <a:sym typeface="Times New Roma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g229c05c4a37_0_423"/>
          <p:cNvSpPr txBox="1"/>
          <p:nvPr>
            <p:ph idx="1" type="body"/>
          </p:nvPr>
        </p:nvSpPr>
        <p:spPr>
          <a:xfrm>
            <a:off x="224967" y="1962658"/>
            <a:ext cx="8694000" cy="3711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800">
                <a:solidFill>
                  <a:schemeClr val="dk1"/>
                </a:solidFill>
                <a:latin typeface="Times New Roman"/>
                <a:ea typeface="Times New Roman"/>
                <a:cs typeface="Times New Roman"/>
                <a:sym typeface="Times New Roman"/>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2" name="Google Shape;62;g229c05c4a37_0_423"/>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229c05c4a37_0_423"/>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229c05c4a37_0_423"/>
          <p:cNvSpPr txBox="1"/>
          <p:nvPr>
            <p:ph idx="12" type="sldNum"/>
          </p:nvPr>
        </p:nvSpPr>
        <p:spPr>
          <a:xfrm>
            <a:off x="6583680" y="637794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accent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29c05c4a37_0_381"/>
          <p:cNvSpPr txBox="1"/>
          <p:nvPr>
            <p:ph type="title"/>
          </p:nvPr>
        </p:nvSpPr>
        <p:spPr>
          <a:xfrm>
            <a:off x="671250" y="2855000"/>
            <a:ext cx="7852200" cy="11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29c05c4a37_0_381"/>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29c05c4a37_0_38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g229c05c4a37_0_38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29c05c4a37_0_38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29c05c4a37_0_38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229c05c4a37_0_388"/>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29c05c4a37_0_388"/>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29c05c4a37_0_388"/>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29c05c4a37_0_39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g229c05c4a37_0_39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29c05c4a37_0_396"/>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29c05c4a37_0_396"/>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29c05c4a37_0_396"/>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229c05c4a37_0_400"/>
          <p:cNvSpPr txBox="1"/>
          <p:nvPr>
            <p:ph type="title"/>
          </p:nvPr>
        </p:nvSpPr>
        <p:spPr>
          <a:xfrm>
            <a:off x="490250" y="701800"/>
            <a:ext cx="62271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g229c05c4a37_0_40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29c05c4a37_0_403"/>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g229c05c4a37_0_403"/>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229c05c4a37_0_403"/>
          <p:cNvSpPr txBox="1"/>
          <p:nvPr>
            <p:ph type="title"/>
          </p:nvPr>
        </p:nvSpPr>
        <p:spPr>
          <a:xfrm>
            <a:off x="265500" y="1441867"/>
            <a:ext cx="4045200" cy="228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g229c05c4a37_0_403"/>
          <p:cNvSpPr txBox="1"/>
          <p:nvPr>
            <p:ph idx="1" type="subTitle"/>
          </p:nvPr>
        </p:nvSpPr>
        <p:spPr>
          <a:xfrm>
            <a:off x="265500" y="37936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g229c05c4a37_0_403"/>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g229c05c4a37_0_40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229c05c4a37_0_4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g229c05c4a37_0_41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229c05c4a37_0_36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g229c05c4a37_0_36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g229c05c4a37_0_369"/>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5.jpg"/><Relationship Id="rId5"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3.jp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6.jpg"/><Relationship Id="rId4" Type="http://schemas.openxmlformats.org/officeDocument/2006/relationships/image" Target="../media/image2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
          <p:cNvSpPr txBox="1"/>
          <p:nvPr/>
        </p:nvSpPr>
        <p:spPr>
          <a:xfrm>
            <a:off x="1830550" y="1983650"/>
            <a:ext cx="7212600" cy="1983000"/>
          </a:xfrm>
          <a:prstGeom prst="rect">
            <a:avLst/>
          </a:prstGeom>
          <a:noFill/>
          <a:ln>
            <a:noFill/>
          </a:ln>
        </p:spPr>
        <p:txBody>
          <a:bodyPr anchorCtr="0" anchor="t" bIns="0" lIns="0" spcFirstLastPara="1" rIns="0" wrap="square" tIns="12050">
            <a:spAutoFit/>
          </a:bodyPr>
          <a:lstStyle/>
          <a:p>
            <a:pPr indent="0" lvl="0" marL="0" marR="913130" rtl="0" algn="ctr">
              <a:lnSpc>
                <a:spcPct val="100000"/>
              </a:lnSpc>
              <a:spcBef>
                <a:spcPts val="0"/>
              </a:spcBef>
              <a:spcAft>
                <a:spcPts val="0"/>
              </a:spcAft>
              <a:buNone/>
            </a:pPr>
            <a:r>
              <a:rPr b="1" i="0" lang="en-US" sz="4500" u="none" cap="none" strike="noStrike">
                <a:solidFill>
                  <a:schemeClr val="lt1"/>
                </a:solidFill>
                <a:latin typeface="Times New Roman"/>
                <a:ea typeface="Times New Roman"/>
                <a:cs typeface="Times New Roman"/>
                <a:sym typeface="Times New Roman"/>
              </a:rPr>
              <a:t>Estratégias para a produção textual.  </a:t>
            </a:r>
            <a:endParaRPr b="1" i="0" sz="5400" u="none" cap="none" strike="noStrike">
              <a:solidFill>
                <a:schemeClr val="lt1"/>
              </a:solidFill>
              <a:latin typeface="Times New Roman"/>
              <a:ea typeface="Times New Roman"/>
              <a:cs typeface="Times New Roman"/>
              <a:sym typeface="Times New Roman"/>
            </a:endParaRPr>
          </a:p>
          <a:p>
            <a:pPr indent="0" lvl="0" marL="0" marR="5080" rtl="0" algn="r">
              <a:lnSpc>
                <a:spcPct val="100000"/>
              </a:lnSpc>
              <a:spcBef>
                <a:spcPts val="5"/>
              </a:spcBef>
              <a:spcAft>
                <a:spcPts val="0"/>
              </a:spcAft>
              <a:buNone/>
            </a:pPr>
            <a:r>
              <a:rPr b="1" i="0" lang="en-US" sz="3800" u="none" cap="none" strike="noStrike">
                <a:solidFill>
                  <a:schemeClr val="lt1"/>
                </a:solidFill>
                <a:latin typeface="Calibri"/>
                <a:ea typeface="Calibri"/>
                <a:cs typeface="Calibri"/>
                <a:sym typeface="Calibri"/>
              </a:rPr>
              <a:t>.</a:t>
            </a:r>
            <a:endParaRPr b="1" i="0" sz="3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10"/>
          <p:cNvSpPr txBox="1"/>
          <p:nvPr/>
        </p:nvSpPr>
        <p:spPr>
          <a:xfrm>
            <a:off x="535940" y="614933"/>
            <a:ext cx="7903800" cy="1873500"/>
          </a:xfrm>
          <a:prstGeom prst="rect">
            <a:avLst/>
          </a:prstGeom>
          <a:noFill/>
          <a:ln>
            <a:noFill/>
          </a:ln>
        </p:spPr>
        <p:txBody>
          <a:bodyPr anchorCtr="0" anchor="t" bIns="0" lIns="0" spcFirstLastPara="1" rIns="0" wrap="square" tIns="13325">
            <a:spAutoFit/>
          </a:bodyPr>
          <a:lstStyle/>
          <a:p>
            <a:pPr indent="-120650" lvl="0" marL="102235" marR="0" rtl="0" algn="l">
              <a:lnSpc>
                <a:spcPct val="100000"/>
              </a:lnSpc>
              <a:spcBef>
                <a:spcPts val="0"/>
              </a:spcBef>
              <a:spcAft>
                <a:spcPts val="0"/>
              </a:spcAft>
              <a:buClr>
                <a:schemeClr val="dk1"/>
              </a:buClr>
              <a:buSzPts val="1900"/>
              <a:buFont typeface="Arial"/>
              <a:buChar char="•"/>
            </a:pPr>
            <a:r>
              <a:rPr b="0" i="0" lang="en-US" sz="2000" u="none" cap="none" strike="noStrike">
                <a:solidFill>
                  <a:schemeClr val="dk1"/>
                </a:solidFill>
                <a:latin typeface="Times New Roman"/>
                <a:ea typeface="Times New Roman"/>
                <a:cs typeface="Times New Roman"/>
                <a:sym typeface="Times New Roman"/>
              </a:rPr>
              <a:t>Conhecimento enciclopédico.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b="0" i="0" sz="2050" u="none" cap="none" strike="noStrike">
              <a:solidFill>
                <a:schemeClr val="dk1"/>
              </a:solidFill>
              <a:latin typeface="Times New Roman"/>
              <a:ea typeface="Times New Roman"/>
              <a:cs typeface="Times New Roman"/>
              <a:sym typeface="Times New Roman"/>
            </a:endParaRPr>
          </a:p>
          <a:p>
            <a:pPr indent="62230" lvl="0" marL="12700" marR="508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Em nossa atividade de escrita, recorremos constantemente a conhecimentos  sobre coisas do mundo que se encontram armazenados em nossa</a:t>
            </a:r>
            <a:r>
              <a:rPr lang="en-US" sz="2000">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memória, como se tivéssemos uma enciclopédia em nossa mente, constituída</a:t>
            </a:r>
            <a:r>
              <a:rPr lang="en-US" sz="2000">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de forma personalizada, adquiridas com a vivência.</a:t>
            </a:r>
            <a:endParaRPr b="0" i="0" sz="2000" u="none" cap="none" strike="noStrike">
              <a:solidFill>
                <a:schemeClr val="dk1"/>
              </a:solidFill>
              <a:latin typeface="Times New Roman"/>
              <a:ea typeface="Times New Roman"/>
              <a:cs typeface="Times New Roman"/>
              <a:sym typeface="Times New Roman"/>
            </a:endParaRPr>
          </a:p>
        </p:txBody>
      </p:sp>
      <p:pic>
        <p:nvPicPr>
          <p:cNvPr id="121" name="Google Shape;121;p10"/>
          <p:cNvPicPr preferRelativeResize="0"/>
          <p:nvPr/>
        </p:nvPicPr>
        <p:blipFill rotWithShape="1">
          <a:blip r:embed="rId3">
            <a:alphaModFix/>
          </a:blip>
          <a:srcRect b="0" l="0" r="0" t="0"/>
          <a:stretch/>
        </p:blipFill>
        <p:spPr>
          <a:xfrm>
            <a:off x="395541" y="3371812"/>
            <a:ext cx="8352917" cy="30095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11"/>
          <p:cNvSpPr txBox="1"/>
          <p:nvPr/>
        </p:nvSpPr>
        <p:spPr>
          <a:xfrm>
            <a:off x="1760601" y="2498217"/>
            <a:ext cx="5620500" cy="690600"/>
          </a:xfrm>
          <a:prstGeom prst="rect">
            <a:avLst/>
          </a:prstGeom>
          <a:noFill/>
          <a:ln>
            <a:noFill/>
          </a:ln>
        </p:spPr>
        <p:txBody>
          <a:bodyPr anchorCtr="0" anchor="t" bIns="0" lIns="0" spcFirstLastPara="1" rIns="0" wrap="square" tIns="13325">
            <a:spAutoFit/>
          </a:bodyPr>
          <a:lstStyle/>
          <a:p>
            <a:pPr indent="-273049" lvl="0" marL="208915" marR="0" rtl="0" algn="l">
              <a:lnSpc>
                <a:spcPct val="100000"/>
              </a:lnSpc>
              <a:spcBef>
                <a:spcPts val="0"/>
              </a:spcBef>
              <a:spcAft>
                <a:spcPts val="0"/>
              </a:spcAft>
              <a:buClr>
                <a:schemeClr val="dk1"/>
              </a:buClr>
              <a:buSzPts val="4300"/>
              <a:buFont typeface="Arial"/>
              <a:buChar char="•"/>
            </a:pPr>
            <a:r>
              <a:rPr b="0" i="0" lang="en-US" sz="4400" u="none" cap="none" strike="noStrike">
                <a:solidFill>
                  <a:schemeClr val="dk1"/>
                </a:solidFill>
                <a:latin typeface="Times New Roman"/>
                <a:ea typeface="Times New Roman"/>
                <a:cs typeface="Times New Roman"/>
                <a:sym typeface="Times New Roman"/>
              </a:rPr>
              <a:t>Conhecimento de textos</a:t>
            </a:r>
            <a:endParaRPr b="0" i="0" sz="4400" u="none" cap="none" strike="noStrike">
              <a:solidFill>
                <a:schemeClr val="dk1"/>
              </a:solidFill>
              <a:latin typeface="Times New Roman"/>
              <a:ea typeface="Times New Roman"/>
              <a:cs typeface="Times New Roman"/>
              <a:sym typeface="Times New Roman"/>
            </a:endParaRPr>
          </a:p>
        </p:txBody>
      </p:sp>
      <p:sp>
        <p:nvSpPr>
          <p:cNvPr id="127" name="Google Shape;127;p11"/>
          <p:cNvSpPr txBox="1"/>
          <p:nvPr/>
        </p:nvSpPr>
        <p:spPr>
          <a:xfrm>
            <a:off x="330200" y="3828669"/>
            <a:ext cx="8558400" cy="2634000"/>
          </a:xfrm>
          <a:prstGeom prst="rect">
            <a:avLst/>
          </a:prstGeom>
          <a:noFill/>
          <a:ln>
            <a:noFill/>
          </a:ln>
        </p:spPr>
        <p:txBody>
          <a:bodyPr anchorCtr="0" anchor="t" bIns="0" lIns="0" spcFirstLastPara="1" rIns="0" wrap="square" tIns="92075">
            <a:spAutoFit/>
          </a:bodyPr>
          <a:lstStyle/>
          <a:p>
            <a:pPr indent="0" lvl="0" marL="12700" marR="5080" rtl="0" algn="just">
              <a:lnSpc>
                <a:spcPct val="80000"/>
              </a:lnSpc>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Para a atividade de escrita, o produtor precisa ativar “modelos”  que possui sobre práticas comunicativas configuradas em  textos, levando em conta elementos que entram em sua  composição, além de aspectos do conteúdo, estilo, função e  suporte de veiculação.</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b="0" i="0" sz="3100" u="none" cap="none" strike="noStrike">
              <a:solidFill>
                <a:schemeClr val="dk1"/>
              </a:solidFill>
              <a:latin typeface="Times New Roman"/>
              <a:ea typeface="Times New Roman"/>
              <a:cs typeface="Times New Roman"/>
              <a:sym typeface="Times New Roman"/>
            </a:endParaRPr>
          </a:p>
          <a:p>
            <a:pPr indent="0" lvl="0" marL="12700" marR="0" rtl="0" algn="just">
              <a:lnSpc>
                <a:spcPct val="100000"/>
              </a:lnSpc>
              <a:spcBef>
                <a:spcPts val="5"/>
              </a:spcBef>
              <a:spcAft>
                <a:spcPts val="0"/>
              </a:spcAft>
              <a:buNone/>
            </a:pPr>
            <a:r>
              <a:rPr b="0" i="0" lang="en-US" sz="3000" u="none" cap="none" strike="noStrike">
                <a:solidFill>
                  <a:schemeClr val="dk1"/>
                </a:solidFill>
                <a:latin typeface="Calibri"/>
                <a:ea typeface="Calibri"/>
                <a:cs typeface="Calibri"/>
                <a:sym typeface="Calibri"/>
              </a:rPr>
              <a:t>Veja o exemplo:</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12"/>
          <p:cNvSpPr txBox="1"/>
          <p:nvPr/>
        </p:nvSpPr>
        <p:spPr>
          <a:xfrm>
            <a:off x="258267" y="3875659"/>
            <a:ext cx="8189700" cy="2168400"/>
          </a:xfrm>
          <a:prstGeom prst="rect">
            <a:avLst/>
          </a:prstGeom>
          <a:noFill/>
          <a:ln>
            <a:noFill/>
          </a:ln>
        </p:spPr>
        <p:txBody>
          <a:bodyPr anchorCtr="0" anchor="t" bIns="0" lIns="0" spcFirstLastPara="1" rIns="0" wrap="square" tIns="12700">
            <a:spAutoFit/>
          </a:bodyPr>
          <a:lstStyle/>
          <a:p>
            <a:pPr indent="-127000" lvl="0" marL="12700" marR="66548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No exemplo, o produtor recorre a conhecimentos que possui sobre como  compor o gênero para provocar o efeito de humor necessário.</a:t>
            </a:r>
            <a:endParaRPr b="0" i="0" sz="2000" u="none" cap="none" strike="noStrike">
              <a:solidFill>
                <a:schemeClr val="dk1"/>
              </a:solidFill>
              <a:latin typeface="Times New Roman"/>
              <a:ea typeface="Times New Roman"/>
              <a:cs typeface="Times New Roman"/>
              <a:sym typeface="Times New Roman"/>
            </a:endParaRPr>
          </a:p>
          <a:p>
            <a:pPr indent="-127000" lvl="0" marL="12700" marR="508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Ressalte-se que o conhecimento textual também está relacionado à presença de  um texto ou mais de um texto em outro. Neste sentido, falar de conhecimento de  textos significa também falar de </a:t>
            </a:r>
            <a:r>
              <a:rPr b="1" i="0" lang="en-US" sz="2000" u="none" cap="none" strike="noStrike">
                <a:solidFill>
                  <a:schemeClr val="dk1"/>
                </a:solidFill>
                <a:latin typeface="Times New Roman"/>
                <a:ea typeface="Times New Roman"/>
                <a:cs typeface="Times New Roman"/>
                <a:sym typeface="Times New Roman"/>
              </a:rPr>
              <a:t>intertextualidade</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127000" lvl="0" marL="12700" marR="2165985" rtl="0" algn="just">
              <a:lnSpc>
                <a:spcPct val="100000"/>
              </a:lnSpc>
              <a:spcBef>
                <a:spcPts val="5"/>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Portanto, exige-se a retomada de outros textos, explícita e  </a:t>
            </a:r>
            <a:r>
              <a:rPr lang="en-US" sz="2000">
                <a:solidFill>
                  <a:schemeClr val="dk1"/>
                </a:solidFill>
                <a:latin typeface="Times New Roman"/>
                <a:ea typeface="Times New Roman"/>
                <a:cs typeface="Times New Roman"/>
                <a:sym typeface="Times New Roman"/>
              </a:rPr>
              <a:t>i</a:t>
            </a:r>
            <a:r>
              <a:rPr b="0" i="0" lang="en-US" sz="2000" u="none" cap="none" strike="noStrike">
                <a:solidFill>
                  <a:schemeClr val="dk1"/>
                </a:solidFill>
                <a:latin typeface="Times New Roman"/>
                <a:ea typeface="Times New Roman"/>
                <a:cs typeface="Times New Roman"/>
                <a:sym typeface="Times New Roman"/>
              </a:rPr>
              <a:t>mplicitamente, dependendo do propósito da comunicação.</a:t>
            </a:r>
            <a:endParaRPr b="0" i="0" sz="2000" u="none" cap="none" strike="noStrike">
              <a:solidFill>
                <a:schemeClr val="dk1"/>
              </a:solidFill>
              <a:latin typeface="Times New Roman"/>
              <a:ea typeface="Times New Roman"/>
              <a:cs typeface="Times New Roman"/>
              <a:sym typeface="Times New Roman"/>
            </a:endParaRPr>
          </a:p>
        </p:txBody>
      </p:sp>
      <p:pic>
        <p:nvPicPr>
          <p:cNvPr id="133" name="Google Shape;133;p12"/>
          <p:cNvPicPr preferRelativeResize="0"/>
          <p:nvPr/>
        </p:nvPicPr>
        <p:blipFill rotWithShape="1">
          <a:blip r:embed="rId3">
            <a:alphaModFix/>
          </a:blip>
          <a:srcRect b="0" l="0" r="0" t="0"/>
          <a:stretch/>
        </p:blipFill>
        <p:spPr>
          <a:xfrm>
            <a:off x="251523" y="188595"/>
            <a:ext cx="8640953" cy="29523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13"/>
          <p:cNvSpPr txBox="1"/>
          <p:nvPr/>
        </p:nvSpPr>
        <p:spPr>
          <a:xfrm>
            <a:off x="78739" y="0"/>
            <a:ext cx="8196000" cy="1458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ESCRITA E PRÁTICAS COMUNICATIVAS.</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GÊNEROS TEXTUAIS: O QUE SÃO? PARA QUE SERVEM?</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19722"/>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Para dar início ao desenvolvimento do tópico deste capítulo, vamos ler os textos a seguir</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12700" marR="0" rtl="0" algn="l">
              <a:lnSpc>
                <a:spcPct val="119722"/>
              </a:lnSpc>
              <a:spcBef>
                <a:spcPts val="0"/>
              </a:spcBef>
              <a:spcAft>
                <a:spcPts val="0"/>
              </a:spcAft>
              <a:buNone/>
            </a:pPr>
            <a:r>
              <a:rPr b="0" i="0" lang="en-US" sz="1800" u="none" cap="none" strike="noStrike">
                <a:solidFill>
                  <a:schemeClr val="dk1"/>
                </a:solidFill>
                <a:latin typeface="Calibri"/>
                <a:ea typeface="Calibri"/>
                <a:cs typeface="Calibri"/>
                <a:sym typeface="Calibri"/>
              </a:rPr>
              <a:t>TEXTO 1</a:t>
            </a:r>
            <a:endParaRPr b="0" i="0" sz="1800" u="none" cap="none" strike="noStrike">
              <a:solidFill>
                <a:schemeClr val="dk1"/>
              </a:solidFill>
              <a:latin typeface="Calibri"/>
              <a:ea typeface="Calibri"/>
              <a:cs typeface="Calibri"/>
              <a:sym typeface="Calibri"/>
            </a:endParaRPr>
          </a:p>
        </p:txBody>
      </p:sp>
      <p:sp>
        <p:nvSpPr>
          <p:cNvPr id="139" name="Google Shape;139;p13"/>
          <p:cNvSpPr txBox="1"/>
          <p:nvPr/>
        </p:nvSpPr>
        <p:spPr>
          <a:xfrm>
            <a:off x="78739" y="3230626"/>
            <a:ext cx="7893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TEXTO 2</a:t>
            </a:r>
            <a:endParaRPr b="0" i="0" sz="1800" u="none" cap="none" strike="noStrike">
              <a:solidFill>
                <a:schemeClr val="dk1"/>
              </a:solidFill>
              <a:latin typeface="Calibri"/>
              <a:ea typeface="Calibri"/>
              <a:cs typeface="Calibri"/>
              <a:sym typeface="Calibri"/>
            </a:endParaRPr>
          </a:p>
        </p:txBody>
      </p:sp>
      <p:sp>
        <p:nvSpPr>
          <p:cNvPr id="140" name="Google Shape;140;p13"/>
          <p:cNvSpPr txBox="1"/>
          <p:nvPr/>
        </p:nvSpPr>
        <p:spPr>
          <a:xfrm>
            <a:off x="78739" y="5425541"/>
            <a:ext cx="7893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TEXTO 3</a:t>
            </a:r>
            <a:endParaRPr b="0" i="0" sz="1800" u="none" cap="none" strike="noStrike">
              <a:solidFill>
                <a:schemeClr val="dk1"/>
              </a:solidFill>
              <a:latin typeface="Calibri"/>
              <a:ea typeface="Calibri"/>
              <a:cs typeface="Calibri"/>
              <a:sym typeface="Calibri"/>
            </a:endParaRPr>
          </a:p>
        </p:txBody>
      </p:sp>
      <p:pic>
        <p:nvPicPr>
          <p:cNvPr id="141" name="Google Shape;141;p13"/>
          <p:cNvPicPr preferRelativeResize="0"/>
          <p:nvPr/>
        </p:nvPicPr>
        <p:blipFill rotWithShape="1">
          <a:blip r:embed="rId3">
            <a:alphaModFix/>
          </a:blip>
          <a:srcRect b="0" l="0" r="0" t="0"/>
          <a:stretch/>
        </p:blipFill>
        <p:spPr>
          <a:xfrm>
            <a:off x="1283080" y="1124711"/>
            <a:ext cx="5760593" cy="1648460"/>
          </a:xfrm>
          <a:prstGeom prst="rect">
            <a:avLst/>
          </a:prstGeom>
          <a:noFill/>
          <a:ln>
            <a:noFill/>
          </a:ln>
        </p:spPr>
      </p:pic>
      <p:pic>
        <p:nvPicPr>
          <p:cNvPr id="142" name="Google Shape;142;p13"/>
          <p:cNvPicPr preferRelativeResize="0"/>
          <p:nvPr/>
        </p:nvPicPr>
        <p:blipFill rotWithShape="1">
          <a:blip r:embed="rId4">
            <a:alphaModFix/>
          </a:blip>
          <a:srcRect b="0" l="0" r="0" t="0"/>
          <a:stretch/>
        </p:blipFill>
        <p:spPr>
          <a:xfrm>
            <a:off x="1403603" y="3068954"/>
            <a:ext cx="5904611" cy="1440180"/>
          </a:xfrm>
          <a:prstGeom prst="rect">
            <a:avLst/>
          </a:prstGeom>
          <a:noFill/>
          <a:ln>
            <a:noFill/>
          </a:ln>
        </p:spPr>
      </p:pic>
      <p:pic>
        <p:nvPicPr>
          <p:cNvPr id="143" name="Google Shape;143;p13"/>
          <p:cNvPicPr preferRelativeResize="0"/>
          <p:nvPr/>
        </p:nvPicPr>
        <p:blipFill rotWithShape="1">
          <a:blip r:embed="rId5">
            <a:alphaModFix/>
          </a:blip>
          <a:srcRect b="0" l="0" r="0" t="0"/>
          <a:stretch/>
        </p:blipFill>
        <p:spPr>
          <a:xfrm>
            <a:off x="1259636" y="4797183"/>
            <a:ext cx="6296152" cy="17372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14"/>
          <p:cNvSpPr txBox="1"/>
          <p:nvPr/>
        </p:nvSpPr>
        <p:spPr>
          <a:xfrm>
            <a:off x="78739" y="262254"/>
            <a:ext cx="8869800" cy="5596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Em outras palavras, todos nós, falantes/ouvintes, escritores/leitores construímos, ao longo de  nossa existência, uma </a:t>
            </a:r>
            <a:r>
              <a:rPr b="1" i="0" lang="en-US" sz="1800" u="none" cap="none" strike="noStrike">
                <a:solidFill>
                  <a:schemeClr val="dk1"/>
                </a:solidFill>
                <a:latin typeface="Times New Roman"/>
                <a:ea typeface="Times New Roman"/>
                <a:cs typeface="Times New Roman"/>
                <a:sym typeface="Times New Roman"/>
              </a:rPr>
              <a:t>competência metagenérica</a:t>
            </a:r>
            <a:r>
              <a:rPr b="0" i="0" lang="en-US" sz="1800" u="none" cap="none" strike="noStrike">
                <a:solidFill>
                  <a:schemeClr val="dk1"/>
                </a:solidFill>
                <a:latin typeface="Times New Roman"/>
                <a:ea typeface="Times New Roman"/>
                <a:cs typeface="Times New Roman"/>
                <a:sym typeface="Times New Roman"/>
              </a:rPr>
              <a:t>, que diz respeito ao conhecimento de gêneros  textuais, sua caracterização e função.</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287655" rtl="0" algn="l">
              <a:lnSpc>
                <a:spcPct val="100000"/>
              </a:lnSpc>
              <a:spcBef>
                <a:spcPts val="5"/>
              </a:spcBef>
              <a:spcAft>
                <a:spcPts val="0"/>
              </a:spcAft>
              <a:buNone/>
            </a:pPr>
            <a:r>
              <a:rPr b="0" i="0" lang="en-US" sz="1800" u="none" cap="none" strike="noStrike">
                <a:solidFill>
                  <a:schemeClr val="dk1"/>
                </a:solidFill>
                <a:latin typeface="Times New Roman"/>
                <a:ea typeface="Times New Roman"/>
                <a:cs typeface="Times New Roman"/>
                <a:sym typeface="Times New Roman"/>
              </a:rPr>
              <a:t>É essa competência que nos propicia a escolha adequada do que produzir textualmente nas  situações comunicativas de que participamos. Possibilita aos sujeitos de uma interação não só  diferenciar os diversos gêneros, isto é, saber se estão diante de um horóscopo, um bilhete, um  diário, como também identificar as práticas sociais que os solicitam. Ela também nos torna  capazes de reconhecer se em um texto, predominam sequências de caráter </a:t>
            </a:r>
            <a:r>
              <a:rPr b="1" i="0" lang="en-US" sz="1800" u="none" cap="none" strike="noStrike">
                <a:solidFill>
                  <a:schemeClr val="dk1"/>
                </a:solidFill>
                <a:latin typeface="Times New Roman"/>
                <a:ea typeface="Times New Roman"/>
                <a:cs typeface="Times New Roman"/>
                <a:sym typeface="Times New Roman"/>
              </a:rPr>
              <a:t>narrativo,  descritivo, expositivo e/ou argumentativo.</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Segundo BACKHTIN (1992):</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283210" rtl="0" algn="just">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"Todas</a:t>
            </a:r>
            <a:r>
              <a:rPr b="0" i="0" lang="en-US" sz="1800" u="none" cap="none" strike="noStrike">
                <a:solidFill>
                  <a:schemeClr val="dk1"/>
                </a:solidFill>
                <a:latin typeface="Times New Roman"/>
                <a:ea typeface="Times New Roman"/>
                <a:cs typeface="Times New Roman"/>
                <a:sym typeface="Times New Roman"/>
              </a:rPr>
              <a:t> as esferas da atividade humana, por mais variadas que sejam, estão relacionadas com a  utilização da língua. Não é de </a:t>
            </a:r>
            <a:r>
              <a:rPr lang="en-US" sz="1800">
                <a:solidFill>
                  <a:schemeClr val="dk1"/>
                </a:solidFill>
                <a:latin typeface="Times New Roman"/>
                <a:ea typeface="Times New Roman"/>
                <a:cs typeface="Times New Roman"/>
                <a:sym typeface="Times New Roman"/>
              </a:rPr>
              <a:t>surpreender</a:t>
            </a:r>
            <a:r>
              <a:rPr b="0" i="0" lang="en-US" sz="1800" u="none" cap="none" strike="noStrike">
                <a:solidFill>
                  <a:schemeClr val="dk1"/>
                </a:solidFill>
                <a:latin typeface="Times New Roman"/>
                <a:ea typeface="Times New Roman"/>
                <a:cs typeface="Times New Roman"/>
                <a:sym typeface="Times New Roman"/>
              </a:rPr>
              <a:t> que o caráter e os modos dessa utilização sejam tão  variados como as próprias esferas da atividade humana.”</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210184"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Todas as nossas produções quer orais, quer escritas, se baseiam em formas-padrão</a:t>
            </a:r>
            <a:endParaRPr b="0" i="0" sz="1800" u="none" cap="none" strike="noStrike">
              <a:solidFill>
                <a:schemeClr val="dk1"/>
              </a:solidFill>
              <a:latin typeface="Times New Roman"/>
              <a:ea typeface="Times New Roman"/>
              <a:cs typeface="Times New Roman"/>
              <a:sym typeface="Times New Roman"/>
            </a:endParaRPr>
          </a:p>
          <a:p>
            <a:pPr indent="0" lvl="0" marL="210184" marR="0" rtl="0" algn="l">
              <a:lnSpc>
                <a:spcPct val="100000"/>
              </a:lnSpc>
              <a:spcBef>
                <a:spcPts val="5"/>
              </a:spcBef>
              <a:spcAft>
                <a:spcPts val="0"/>
              </a:spcAft>
              <a:buNone/>
            </a:pPr>
            <a:r>
              <a:rPr b="0" i="0" lang="en-US" sz="1800" u="none" cap="none" strike="noStrike">
                <a:solidFill>
                  <a:schemeClr val="dk1"/>
                </a:solidFill>
                <a:latin typeface="Times New Roman"/>
                <a:ea typeface="Times New Roman"/>
                <a:cs typeface="Times New Roman"/>
                <a:sym typeface="Times New Roman"/>
              </a:rPr>
              <a:t>relativamente estáveis de estruturação de um todo a que denominamos </a:t>
            </a:r>
            <a:r>
              <a:rPr b="1" i="1" lang="en-US" sz="1800" u="none" cap="none" strike="noStrike">
                <a:solidFill>
                  <a:schemeClr val="dk1"/>
                </a:solidFill>
                <a:latin typeface="Times New Roman"/>
                <a:ea typeface="Times New Roman"/>
                <a:cs typeface="Times New Roman"/>
                <a:sym typeface="Times New Roman"/>
              </a:rPr>
              <a:t>gêneros.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15"/>
          <p:cNvSpPr txBox="1"/>
          <p:nvPr/>
        </p:nvSpPr>
        <p:spPr>
          <a:xfrm>
            <a:off x="252780" y="646303"/>
            <a:ext cx="8674800" cy="561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Gêneros Primários e Gêneros Secundários: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186055"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GÊNEROS PRIMÁRIOS: </a:t>
            </a:r>
            <a:r>
              <a:rPr b="0" i="0" lang="en-US" sz="1800" u="none" cap="none" strike="noStrike">
                <a:solidFill>
                  <a:schemeClr val="dk1"/>
                </a:solidFill>
                <a:latin typeface="Times New Roman"/>
                <a:ea typeface="Times New Roman"/>
                <a:cs typeface="Times New Roman"/>
                <a:sym typeface="Times New Roman"/>
              </a:rPr>
              <a:t>São constituídos em situações de comunicação ligadas a esferas  sociais cotidianas das relações humanas (diálogos, </a:t>
            </a:r>
            <a:r>
              <a:rPr lang="en-US" sz="1800">
                <a:solidFill>
                  <a:schemeClr val="dk1"/>
                </a:solidFill>
                <a:latin typeface="Times New Roman"/>
                <a:ea typeface="Times New Roman"/>
                <a:cs typeface="Times New Roman"/>
                <a:sym typeface="Times New Roman"/>
              </a:rPr>
              <a:t>cartas,</a:t>
            </a:r>
            <a:r>
              <a:rPr b="0" i="0" lang="en-US" sz="1800" u="none" cap="none" strike="noStrike">
                <a:solidFill>
                  <a:schemeClr val="dk1"/>
                </a:solidFill>
                <a:latin typeface="Times New Roman"/>
                <a:ea typeface="Times New Roman"/>
                <a:cs typeface="Times New Roman"/>
                <a:sym typeface="Times New Roman"/>
              </a:rPr>
              <a:t> situações de interação face a face).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504825"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GÊNEROS SECUNDÁRIOS: </a:t>
            </a:r>
            <a:r>
              <a:rPr b="0" i="0" lang="en-US" sz="1800" u="none" cap="none" strike="noStrike">
                <a:solidFill>
                  <a:schemeClr val="dk1"/>
                </a:solidFill>
                <a:latin typeface="Times New Roman"/>
                <a:ea typeface="Times New Roman"/>
                <a:cs typeface="Times New Roman"/>
                <a:sym typeface="Times New Roman"/>
              </a:rPr>
              <a:t>São relacionados a esferas públicas e mais complexas de  interação social. Apresentam-se frequentemente de forma escrita.</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GÊNEROS TEXTUAIS EM PERSPECTIVA ATUAL:</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Os estudos sobre gêneros textuais vêm contribuindo significativamente para ampliar a</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compreensão do processamento cognitivo do texto (recepção e produção).</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111125"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MARCUSCHI (2002) afirma que é impossível pensar em comunicação a não ser por meio de  gêneros textuais, entendidos como práticas socialmente constituídas com propósito  comunicacional configuradas concretamente em textos.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KOCH (2004) defende a </a:t>
            </a:r>
            <a:r>
              <a:rPr lang="en-US" sz="1800">
                <a:solidFill>
                  <a:schemeClr val="dk1"/>
                </a:solidFill>
                <a:latin typeface="Times New Roman"/>
                <a:ea typeface="Times New Roman"/>
                <a:cs typeface="Times New Roman"/>
                <a:sym typeface="Times New Roman"/>
              </a:rPr>
              <a:t>ideia</a:t>
            </a:r>
            <a:r>
              <a:rPr b="0" i="0" lang="en-US" sz="1800" u="none" cap="none" strike="noStrike">
                <a:solidFill>
                  <a:schemeClr val="dk1"/>
                </a:solidFill>
                <a:latin typeface="Times New Roman"/>
                <a:ea typeface="Times New Roman"/>
                <a:cs typeface="Times New Roman"/>
                <a:sym typeface="Times New Roman"/>
              </a:rPr>
              <a:t> de que os indivíduos desenvolvem uma competência  metagenérica que lhes permite orientar a leitura e a compreensão de textos, e, por outro lado, a  produção escrita (e também oral).</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pic>
        <p:nvPicPr>
          <p:cNvPr id="158" name="Google Shape;158;p16"/>
          <p:cNvPicPr preferRelativeResize="0"/>
          <p:nvPr/>
        </p:nvPicPr>
        <p:blipFill rotWithShape="1">
          <a:blip r:embed="rId3">
            <a:alphaModFix/>
          </a:blip>
          <a:srcRect b="0" l="0" r="0" t="0"/>
          <a:stretch/>
        </p:blipFill>
        <p:spPr>
          <a:xfrm>
            <a:off x="2051685" y="332613"/>
            <a:ext cx="3476625" cy="2736342"/>
          </a:xfrm>
          <a:prstGeom prst="rect">
            <a:avLst/>
          </a:prstGeom>
          <a:noFill/>
          <a:ln>
            <a:noFill/>
          </a:ln>
        </p:spPr>
      </p:pic>
      <p:sp>
        <p:nvSpPr>
          <p:cNvPr id="159" name="Google Shape;159;p16"/>
          <p:cNvSpPr txBox="1"/>
          <p:nvPr/>
        </p:nvSpPr>
        <p:spPr>
          <a:xfrm>
            <a:off x="618540" y="3166998"/>
            <a:ext cx="8118600" cy="27957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Do ponto de vista da escrita da Leitura: Reconhecimento do gênero por sua forma, estilo  e função.</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Do ponto de vista da Escrita: Nos fazemos a pergunta: O que possibilitou a criança a</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produção do poema?</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163830" rtl="0" algn="l">
              <a:lnSpc>
                <a:spcPct val="100000"/>
              </a:lnSpc>
              <a:spcBef>
                <a:spcPts val="5"/>
              </a:spcBef>
              <a:spcAft>
                <a:spcPts val="0"/>
              </a:spcAft>
              <a:buNone/>
            </a:pPr>
            <a:r>
              <a:rPr b="0" i="0" lang="en-US" sz="1800" u="none" cap="none" strike="noStrike">
                <a:solidFill>
                  <a:schemeClr val="dk1"/>
                </a:solidFill>
                <a:latin typeface="Times New Roman"/>
                <a:ea typeface="Times New Roman"/>
                <a:cs typeface="Times New Roman"/>
                <a:sym typeface="Times New Roman"/>
              </a:rPr>
              <a:t>Para BAKHTIN (1992) a atividade de fala ou de escrita sempre exige do sujeito  produtor “uma </a:t>
            </a:r>
            <a:r>
              <a:rPr b="1" i="0" lang="en-US" sz="1800" u="none" cap="none" strike="noStrike">
                <a:solidFill>
                  <a:schemeClr val="dk1"/>
                </a:solidFill>
                <a:latin typeface="Times New Roman"/>
                <a:ea typeface="Times New Roman"/>
                <a:cs typeface="Times New Roman"/>
                <a:sym typeface="Times New Roman"/>
              </a:rPr>
              <a:t>forma padrão </a:t>
            </a:r>
            <a:r>
              <a:rPr b="0" i="0" lang="en-US" sz="1800" u="none" cap="none" strike="noStrike">
                <a:solidFill>
                  <a:schemeClr val="dk1"/>
                </a:solidFill>
                <a:latin typeface="Times New Roman"/>
                <a:ea typeface="Times New Roman"/>
                <a:cs typeface="Times New Roman"/>
                <a:sym typeface="Times New Roman"/>
              </a:rPr>
              <a:t>e relativamente estável de estruturação de um todo, que  constitui um rico repertório dos gêneros do discurso orais (e escritos)”.</a:t>
            </a:r>
            <a:endParaRPr b="0" i="0" sz="1800" u="none" cap="none" strike="noStrike">
              <a:solidFill>
                <a:schemeClr val="dk1"/>
              </a:solidFill>
              <a:latin typeface="Times New Roman"/>
              <a:ea typeface="Times New Roman"/>
              <a:cs typeface="Times New Roman"/>
              <a:sym typeface="Times New Roman"/>
            </a:endParaRPr>
          </a:p>
          <a:p>
            <a:pPr indent="42545" lvl="0" marL="12700" marR="47244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Ainda segundo o autor, “em nossas práticas comunicativas usamos os gêneros com  segurança e destreza, mas podemos ignorar totalmente a sua existência teórica”.</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17"/>
          <p:cNvSpPr txBox="1"/>
          <p:nvPr/>
        </p:nvSpPr>
        <p:spPr>
          <a:xfrm>
            <a:off x="330200" y="214121"/>
            <a:ext cx="8376900" cy="197610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Os modelos são constituídos e reconstituídos ao longo de nossa existência em decorrência  das inúmeras práticas sociais de que participamos. A produção textual solicita a ativação de  modelos (s) para a organização do texto.</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just">
              <a:lnSpc>
                <a:spcPct val="100000"/>
              </a:lnSpc>
              <a:spcBef>
                <a:spcPts val="5"/>
              </a:spcBef>
              <a:spcAft>
                <a:spcPts val="0"/>
              </a:spcAft>
              <a:buNone/>
            </a:pPr>
            <a:r>
              <a:rPr b="1" i="0" lang="en-US" sz="1800" u="none" cap="none" strike="noStrike">
                <a:solidFill>
                  <a:schemeClr val="dk1"/>
                </a:solidFill>
                <a:latin typeface="Times New Roman"/>
                <a:ea typeface="Times New Roman"/>
                <a:cs typeface="Times New Roman"/>
                <a:sym typeface="Times New Roman"/>
              </a:rPr>
              <a:t>GÊNEROS TEXTUAIS: COMPOSIÇÃO, CONTEÚDO E ESTILO.</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Os gêneros possuem um plano composicional:</a:t>
            </a:r>
            <a:endParaRPr b="0" i="0" sz="1800" u="none" cap="none" strike="noStrike">
              <a:solidFill>
                <a:schemeClr val="dk1"/>
              </a:solidFill>
              <a:latin typeface="Times New Roman"/>
              <a:ea typeface="Times New Roman"/>
              <a:cs typeface="Times New Roman"/>
              <a:sym typeface="Times New Roman"/>
            </a:endParaRPr>
          </a:p>
        </p:txBody>
      </p:sp>
      <p:pic>
        <p:nvPicPr>
          <p:cNvPr id="165" name="Google Shape;165;p17"/>
          <p:cNvPicPr preferRelativeResize="0"/>
          <p:nvPr/>
        </p:nvPicPr>
        <p:blipFill rotWithShape="1">
          <a:blip r:embed="rId3">
            <a:alphaModFix/>
          </a:blip>
          <a:srcRect b="0" l="0" r="0" t="0"/>
          <a:stretch/>
        </p:blipFill>
        <p:spPr>
          <a:xfrm>
            <a:off x="1245247" y="2348864"/>
            <a:ext cx="5391150" cy="2736342"/>
          </a:xfrm>
          <a:prstGeom prst="rect">
            <a:avLst/>
          </a:prstGeom>
          <a:noFill/>
          <a:ln>
            <a:noFill/>
          </a:ln>
        </p:spPr>
      </p:pic>
      <p:sp>
        <p:nvSpPr>
          <p:cNvPr id="166" name="Google Shape;166;p17"/>
          <p:cNvSpPr txBox="1"/>
          <p:nvPr/>
        </p:nvSpPr>
        <p:spPr>
          <a:xfrm>
            <a:off x="330200" y="5256021"/>
            <a:ext cx="81774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Se sobressaem na composição deste cartão postal, os elementos: destinatário, informação  contida em um campo </a:t>
            </a:r>
            <a:r>
              <a:rPr lang="en-US" sz="1800">
                <a:solidFill>
                  <a:schemeClr val="dk1"/>
                </a:solidFill>
                <a:latin typeface="Times New Roman"/>
                <a:ea typeface="Times New Roman"/>
                <a:cs typeface="Times New Roman"/>
                <a:sym typeface="Times New Roman"/>
              </a:rPr>
              <a:t>à</a:t>
            </a:r>
            <a:r>
              <a:rPr b="0" i="0" lang="en-US" sz="1800" u="none" cap="none" strike="noStrike">
                <a:solidFill>
                  <a:schemeClr val="dk1"/>
                </a:solidFill>
                <a:latin typeface="Times New Roman"/>
                <a:ea typeface="Times New Roman"/>
                <a:cs typeface="Times New Roman"/>
                <a:sym typeface="Times New Roman"/>
              </a:rPr>
              <a:t> parte, saudação inicial, mensagem, saudação final e assinatura.</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18"/>
          <p:cNvSpPr txBox="1"/>
          <p:nvPr/>
        </p:nvSpPr>
        <p:spPr>
          <a:xfrm>
            <a:off x="437794" y="286003"/>
            <a:ext cx="8059500" cy="1133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Além do </a:t>
            </a:r>
            <a:r>
              <a:rPr b="1" i="0" lang="en-US" sz="1800" u="none" cap="none" strike="noStrike">
                <a:solidFill>
                  <a:schemeClr val="dk1"/>
                </a:solidFill>
                <a:latin typeface="Times New Roman"/>
                <a:ea typeface="Times New Roman"/>
                <a:cs typeface="Times New Roman"/>
                <a:sym typeface="Times New Roman"/>
              </a:rPr>
              <a:t>plano composicional </a:t>
            </a:r>
            <a:r>
              <a:rPr b="0" i="0" lang="en-US" sz="1800" u="none" cap="none" strike="noStrike">
                <a:solidFill>
                  <a:schemeClr val="dk1"/>
                </a:solidFill>
                <a:latin typeface="Times New Roman"/>
                <a:ea typeface="Times New Roman"/>
                <a:cs typeface="Times New Roman"/>
                <a:sym typeface="Times New Roman"/>
              </a:rPr>
              <a:t>os gêneros se distingem pelo </a:t>
            </a:r>
            <a:r>
              <a:rPr b="1" i="0" lang="en-US" sz="1800" u="none" cap="none" strike="noStrike">
                <a:solidFill>
                  <a:schemeClr val="dk1"/>
                </a:solidFill>
                <a:latin typeface="Times New Roman"/>
                <a:ea typeface="Times New Roman"/>
                <a:cs typeface="Times New Roman"/>
                <a:sym typeface="Times New Roman"/>
              </a:rPr>
              <a:t>conteúdo temático </a:t>
            </a:r>
            <a:r>
              <a:rPr b="0" i="0" lang="en-US" sz="1800" u="none" cap="none" strike="noStrike">
                <a:solidFill>
                  <a:schemeClr val="dk1"/>
                </a:solidFill>
                <a:latin typeface="Times New Roman"/>
                <a:ea typeface="Times New Roman"/>
                <a:cs typeface="Times New Roman"/>
                <a:sym typeface="Times New Roman"/>
              </a:rPr>
              <a:t>e pelo</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estilo.</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67310" marR="0" rtl="0" algn="l">
              <a:lnSpc>
                <a:spcPct val="100000"/>
              </a:lnSpc>
              <a:spcBef>
                <a:spcPts val="5"/>
              </a:spcBef>
              <a:spcAft>
                <a:spcPts val="0"/>
              </a:spcAft>
              <a:buNone/>
            </a:pPr>
            <a:r>
              <a:rPr b="1" i="0" lang="en-US" sz="1800" u="none" cap="none" strike="noStrike">
                <a:solidFill>
                  <a:schemeClr val="dk1"/>
                </a:solidFill>
                <a:latin typeface="Times New Roman"/>
                <a:ea typeface="Times New Roman"/>
                <a:cs typeface="Times New Roman"/>
                <a:sym typeface="Times New Roman"/>
              </a:rPr>
              <a:t>CONTEÚDO TEMÁTICO: </a:t>
            </a:r>
            <a:r>
              <a:rPr b="0" i="0" lang="en-US" sz="1800" u="none" cap="none" strike="noStrike">
                <a:solidFill>
                  <a:schemeClr val="dk1"/>
                </a:solidFill>
                <a:latin typeface="Times New Roman"/>
                <a:ea typeface="Times New Roman"/>
                <a:cs typeface="Times New Roman"/>
                <a:sym typeface="Times New Roman"/>
              </a:rPr>
              <a:t>Tema esperado no tipo de produção em destaque.</a:t>
            </a:r>
            <a:endParaRPr b="0" i="0" sz="1800" u="none" cap="none" strike="noStrike">
              <a:solidFill>
                <a:schemeClr val="dk1"/>
              </a:solidFill>
              <a:latin typeface="Times New Roman"/>
              <a:ea typeface="Times New Roman"/>
              <a:cs typeface="Times New Roman"/>
              <a:sym typeface="Times New Roman"/>
            </a:endParaRPr>
          </a:p>
        </p:txBody>
      </p:sp>
      <p:pic>
        <p:nvPicPr>
          <p:cNvPr id="172" name="Google Shape;172;p18"/>
          <p:cNvPicPr preferRelativeResize="0"/>
          <p:nvPr/>
        </p:nvPicPr>
        <p:blipFill rotWithShape="1">
          <a:blip r:embed="rId3">
            <a:alphaModFix/>
          </a:blip>
          <a:srcRect b="0" l="0" r="0" t="0"/>
          <a:stretch/>
        </p:blipFill>
        <p:spPr>
          <a:xfrm>
            <a:off x="683564" y="1844801"/>
            <a:ext cx="7920863" cy="1872234"/>
          </a:xfrm>
          <a:prstGeom prst="rect">
            <a:avLst/>
          </a:prstGeom>
          <a:noFill/>
          <a:ln>
            <a:noFill/>
          </a:ln>
        </p:spPr>
      </p:pic>
      <p:sp>
        <p:nvSpPr>
          <p:cNvPr id="173" name="Google Shape;173;p18"/>
          <p:cNvSpPr txBox="1"/>
          <p:nvPr/>
        </p:nvSpPr>
        <p:spPr>
          <a:xfrm>
            <a:off x="258267" y="4175252"/>
            <a:ext cx="8606700" cy="1398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ESTILO: </a:t>
            </a:r>
            <a:r>
              <a:rPr b="0" i="0" lang="en-US" sz="1800" u="none" cap="none" strike="noStrike">
                <a:solidFill>
                  <a:schemeClr val="dk1"/>
                </a:solidFill>
                <a:latin typeface="Times New Roman"/>
                <a:ea typeface="Times New Roman"/>
                <a:cs typeface="Times New Roman"/>
                <a:sym typeface="Times New Roman"/>
              </a:rPr>
              <a:t>Para Backhtin o estilo “está indissociavelmente vinculado a determinadas unidades  temáticas e, o que é mais importante, a determinadas unidades composicionais: tipos de  estruturação e conclusão de um todo, tipo de relação entre locutor e os outros parceiros da  comunicação verbal (relação com o ouvinte, ou com o leitor, com o interlocutor, com o  discurso do outro, etc.).”.</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330200" y="214121"/>
            <a:ext cx="8039700" cy="1121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rPr>
              <a:t>Ao nos comunicarmos socialmente, escolhemos no </a:t>
            </a:r>
            <a:r>
              <a:rPr b="1" lang="en-US" sz="1800">
                <a:solidFill>
                  <a:schemeClr val="dk1"/>
                </a:solidFill>
                <a:latin typeface="Times New Roman"/>
                <a:ea typeface="Times New Roman"/>
                <a:cs typeface="Times New Roman"/>
                <a:sym typeface="Times New Roman"/>
              </a:rPr>
              <a:t>intertexto </a:t>
            </a:r>
            <a:r>
              <a:rPr lang="en-US" sz="1800">
                <a:solidFill>
                  <a:schemeClr val="dk1"/>
                </a:solidFill>
              </a:rPr>
              <a:t>o gênero mais adequado.  O intertexto é constituído pelo conjunto de gêneros de texto elaborados por gerações  anteriores e que podem ser utilizados em cada situação específica, com eventuais  transformações. Seria uma espécie de </a:t>
            </a:r>
            <a:r>
              <a:rPr b="1" lang="en-US" sz="1800">
                <a:solidFill>
                  <a:schemeClr val="dk1"/>
                </a:solidFill>
                <a:latin typeface="Times New Roman"/>
                <a:ea typeface="Times New Roman"/>
                <a:cs typeface="Times New Roman"/>
                <a:sym typeface="Times New Roman"/>
              </a:rPr>
              <a:t>“reservatório de modelos textuais”.</a:t>
            </a:r>
            <a:endParaRPr sz="1800">
              <a:solidFill>
                <a:schemeClr val="dk1"/>
              </a:solidFill>
              <a:latin typeface="Times New Roman"/>
              <a:ea typeface="Times New Roman"/>
              <a:cs typeface="Times New Roman"/>
              <a:sym typeface="Times New Roman"/>
            </a:endParaRPr>
          </a:p>
        </p:txBody>
      </p:sp>
      <p:sp>
        <p:nvSpPr>
          <p:cNvPr id="179" name="Google Shape;179;p19"/>
          <p:cNvSpPr txBox="1"/>
          <p:nvPr>
            <p:ph idx="1" type="body"/>
          </p:nvPr>
        </p:nvSpPr>
        <p:spPr>
          <a:xfrm>
            <a:off x="224967" y="1962658"/>
            <a:ext cx="8694000" cy="4557300"/>
          </a:xfrm>
          <a:prstGeom prst="rect">
            <a:avLst/>
          </a:prstGeom>
          <a:noFill/>
          <a:ln>
            <a:noFill/>
          </a:ln>
        </p:spPr>
        <p:txBody>
          <a:bodyPr anchorCtr="0" anchor="t" bIns="0" lIns="0" spcFirstLastPara="1" rIns="0" wrap="square" tIns="6350">
            <a:spAutoFit/>
          </a:bodyPr>
          <a:lstStyle/>
          <a:p>
            <a:pPr indent="50165" lvl="0" marL="45720" marR="221615" rtl="0" algn="l">
              <a:lnSpc>
                <a:spcPct val="102200"/>
              </a:lnSpc>
              <a:spcBef>
                <a:spcPts val="0"/>
              </a:spcBef>
              <a:spcAft>
                <a:spcPts val="0"/>
              </a:spcAft>
              <a:buNone/>
            </a:pPr>
            <a:r>
              <a:rPr lang="en-US"/>
              <a:t>As diversas práticas sociais de linguagem podem ser relacionadas, no ensino, por meio dos  gêneros . Os gêneros ligados a cada uma dessas práticas são um termo de referência</a:t>
            </a:r>
            <a:endParaRPr/>
          </a:p>
          <a:p>
            <a:pPr indent="0" lvl="0" marL="45720" rtl="0" algn="l">
              <a:lnSpc>
                <a:spcPct val="100000"/>
              </a:lnSpc>
              <a:spcBef>
                <a:spcPts val="1200"/>
              </a:spcBef>
              <a:spcAft>
                <a:spcPts val="0"/>
              </a:spcAft>
              <a:buNone/>
            </a:pPr>
            <a:r>
              <a:rPr lang="en-US"/>
              <a:t>intermediário para a aprendizagem, uma “megaferramenta” que fornece um suporte para a</a:t>
            </a:r>
            <a:endParaRPr/>
          </a:p>
          <a:p>
            <a:pPr indent="0" lvl="0" marL="45720" rtl="0" algn="l">
              <a:lnSpc>
                <a:spcPct val="100000"/>
              </a:lnSpc>
              <a:spcBef>
                <a:spcPts val="5"/>
              </a:spcBef>
              <a:spcAft>
                <a:spcPts val="0"/>
              </a:spcAft>
              <a:buNone/>
            </a:pPr>
            <a:r>
              <a:rPr lang="en-US"/>
              <a:t>atividade nas situações de comunicação e constitui uma referência para os aprendizes.</a:t>
            </a:r>
            <a:endParaRPr/>
          </a:p>
          <a:p>
            <a:pPr indent="0" lvl="0" marL="33020" rtl="0" algn="l">
              <a:lnSpc>
                <a:spcPct val="100000"/>
              </a:lnSpc>
              <a:spcBef>
                <a:spcPts val="1200"/>
              </a:spcBef>
              <a:spcAft>
                <a:spcPts val="0"/>
              </a:spcAft>
              <a:buNone/>
            </a:pPr>
            <a:r>
              <a:t/>
            </a:r>
            <a:endParaRPr sz="2000"/>
          </a:p>
          <a:p>
            <a:pPr indent="0" lvl="0" marL="33020" rtl="0" algn="l">
              <a:lnSpc>
                <a:spcPct val="100000"/>
              </a:lnSpc>
              <a:spcBef>
                <a:spcPts val="35"/>
              </a:spcBef>
              <a:spcAft>
                <a:spcPts val="0"/>
              </a:spcAft>
              <a:buNone/>
            </a:pPr>
            <a:r>
              <a:t/>
            </a:r>
            <a:endParaRPr sz="2500"/>
          </a:p>
          <a:p>
            <a:pPr indent="0" lvl="0" marL="117475" rtl="0" algn="l">
              <a:lnSpc>
                <a:spcPct val="100000"/>
              </a:lnSpc>
              <a:spcBef>
                <a:spcPts val="1200"/>
              </a:spcBef>
              <a:spcAft>
                <a:spcPts val="0"/>
              </a:spcAft>
              <a:buNone/>
            </a:pPr>
            <a:r>
              <a:rPr b="1" lang="en-US">
                <a:latin typeface="Times New Roman"/>
                <a:ea typeface="Times New Roman"/>
                <a:cs typeface="Times New Roman"/>
                <a:sym typeface="Times New Roman"/>
              </a:rPr>
              <a:t>SEQUÊNCIAS TEXTUAIS:</a:t>
            </a:r>
            <a:endParaRPr/>
          </a:p>
          <a:p>
            <a:pPr indent="0" lvl="0" marL="33020" rtl="0" algn="l">
              <a:lnSpc>
                <a:spcPct val="100000"/>
              </a:lnSpc>
              <a:spcBef>
                <a:spcPts val="30"/>
              </a:spcBef>
              <a:spcAft>
                <a:spcPts val="0"/>
              </a:spcAft>
              <a:buNone/>
            </a:pPr>
            <a:r>
              <a:t/>
            </a:r>
            <a:endParaRPr sz="1850">
              <a:latin typeface="Times New Roman"/>
              <a:ea typeface="Times New Roman"/>
              <a:cs typeface="Times New Roman"/>
              <a:sym typeface="Times New Roman"/>
            </a:endParaRPr>
          </a:p>
          <a:p>
            <a:pPr indent="0" lvl="0" marL="117475" marR="5080" rtl="0" algn="l">
              <a:lnSpc>
                <a:spcPct val="100000"/>
              </a:lnSpc>
              <a:spcBef>
                <a:spcPts val="1200"/>
              </a:spcBef>
              <a:spcAft>
                <a:spcPts val="0"/>
              </a:spcAft>
              <a:buNone/>
            </a:pPr>
            <a:r>
              <a:rPr lang="en-US"/>
              <a:t>De acordo com as postulações de ADAM (2008), Schneuwly e Dolz defendem que todo texto  é formado de sequências, esquemas linguísticos básicos que entram na constituição dos  diversos gêneros e variam menos em função das circunstâncias sociais.</a:t>
            </a:r>
            <a:endParaRPr/>
          </a:p>
          <a:p>
            <a:pPr indent="0" lvl="0" marL="33020" rtl="0" algn="l">
              <a:lnSpc>
                <a:spcPct val="100000"/>
              </a:lnSpc>
              <a:spcBef>
                <a:spcPts val="35"/>
              </a:spcBef>
              <a:spcAft>
                <a:spcPts val="0"/>
              </a:spcAft>
              <a:buNone/>
            </a:pPr>
            <a:r>
              <a:t/>
            </a:r>
            <a:endParaRPr sz="1850"/>
          </a:p>
          <a:p>
            <a:pPr indent="0" lvl="0" marL="117475" rtl="0" algn="l">
              <a:lnSpc>
                <a:spcPct val="100000"/>
              </a:lnSpc>
              <a:spcBef>
                <a:spcPts val="1200"/>
              </a:spcBef>
              <a:spcAft>
                <a:spcPts val="1200"/>
              </a:spcAft>
              <a:buNone/>
            </a:pPr>
            <a:r>
              <a:rPr lang="en-US"/>
              <a:t>As sequências são </a:t>
            </a:r>
            <a:r>
              <a:rPr b="1" lang="en-US">
                <a:latin typeface="Times New Roman"/>
                <a:ea typeface="Times New Roman"/>
                <a:cs typeface="Times New Roman"/>
                <a:sym typeface="Times New Roman"/>
              </a:rPr>
              <a:t>narrativa, descritiva, expositiva, injuntiva e argumentativa.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2"/>
          <p:cNvSpPr txBox="1"/>
          <p:nvPr>
            <p:ph type="title"/>
          </p:nvPr>
        </p:nvSpPr>
        <p:spPr>
          <a:xfrm>
            <a:off x="1882600" y="645925"/>
            <a:ext cx="5479800" cy="1090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500">
                <a:solidFill>
                  <a:schemeClr val="dk1"/>
                </a:solidFill>
              </a:rPr>
              <a:t>Proposta defendida pela autora:</a:t>
            </a:r>
            <a:endParaRPr sz="3500">
              <a:solidFill>
                <a:schemeClr val="dk1"/>
              </a:solidFill>
            </a:endParaRPr>
          </a:p>
        </p:txBody>
      </p:sp>
      <p:sp>
        <p:nvSpPr>
          <p:cNvPr id="75" name="Google Shape;75;p2"/>
          <p:cNvSpPr txBox="1"/>
          <p:nvPr/>
        </p:nvSpPr>
        <p:spPr>
          <a:xfrm>
            <a:off x="535940" y="2731719"/>
            <a:ext cx="7961700" cy="186000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Koch tem por proposta	mostrar a escrita como atividade  regida pelo princípio de interação entre a mobilização de  conhecimentos referentes à língua, a conhecimentos intra e  extratextuais. Conceitos e práticas que levam à compreensão e  produção de textos.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p20"/>
          <p:cNvSpPr txBox="1"/>
          <p:nvPr/>
        </p:nvSpPr>
        <p:spPr>
          <a:xfrm>
            <a:off x="247294" y="284480"/>
            <a:ext cx="8451300" cy="2168400"/>
          </a:xfrm>
          <a:prstGeom prst="rect">
            <a:avLst/>
          </a:prstGeom>
          <a:noFill/>
          <a:ln>
            <a:noFill/>
          </a:ln>
        </p:spPr>
        <p:txBody>
          <a:bodyPr anchorCtr="0" anchor="t" bIns="0" lIns="0" spcFirstLastPara="1" rIns="0" wrap="square" tIns="12700">
            <a:spAutoFit/>
          </a:bodyPr>
          <a:lstStyle/>
          <a:p>
            <a:pPr indent="0" lvl="0" marL="12700" marR="57023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As </a:t>
            </a:r>
            <a:r>
              <a:rPr b="1" i="0" lang="en-US" sz="2000" u="none" cap="none" strike="noStrike">
                <a:solidFill>
                  <a:schemeClr val="dk1"/>
                </a:solidFill>
                <a:latin typeface="Times New Roman"/>
                <a:ea typeface="Times New Roman"/>
                <a:cs typeface="Times New Roman"/>
                <a:sym typeface="Times New Roman"/>
              </a:rPr>
              <a:t>sequências narrativas</a:t>
            </a:r>
            <a:r>
              <a:rPr b="0" i="0" lang="en-US" sz="2000" u="none" cap="none" strike="noStrike">
                <a:solidFill>
                  <a:schemeClr val="dk1"/>
                </a:solidFill>
                <a:latin typeface="Times New Roman"/>
                <a:ea typeface="Times New Roman"/>
                <a:cs typeface="Times New Roman"/>
                <a:sym typeface="Times New Roman"/>
              </a:rPr>
              <a:t>: Apresentam uma sucessão temporal/causal de  eventos, ou seja, há sempre um antes e um depois, uma situação inicial e uma</a:t>
            </a:r>
            <a:endParaRPr b="0" i="0" sz="2000" u="none" cap="none" strike="noStrike">
              <a:solidFill>
                <a:schemeClr val="dk1"/>
              </a:solidFill>
              <a:latin typeface="Times New Roman"/>
              <a:ea typeface="Times New Roman"/>
              <a:cs typeface="Times New Roman"/>
              <a:sym typeface="Times New Roman"/>
            </a:endParaRPr>
          </a:p>
          <a:p>
            <a:pPr indent="0" lvl="0" marL="12700" marR="5080" rtl="0" algn="l">
              <a:lnSpc>
                <a:spcPct val="100000"/>
              </a:lnSpc>
              <a:spcBef>
                <a:spcPts val="5"/>
              </a:spcBef>
              <a:spcAft>
                <a:spcPts val="0"/>
              </a:spcAft>
              <a:buNone/>
            </a:pPr>
            <a:r>
              <a:rPr b="0" i="0" lang="en-US" sz="2000" u="none" cap="none" strike="noStrike">
                <a:solidFill>
                  <a:schemeClr val="dk1"/>
                </a:solidFill>
                <a:latin typeface="Times New Roman"/>
                <a:ea typeface="Times New Roman"/>
                <a:cs typeface="Times New Roman"/>
                <a:sym typeface="Times New Roman"/>
              </a:rPr>
              <a:t>situação final, entre as quais ocorre algum tipo de modificação do estado de coisas.  Predominância dos verbos de ação, nos tempos do mundo narrado, bem como de  adverbiais temporais, causais e também locativos. Predominam nos relatos de  qualquer espécie.</a:t>
            </a:r>
            <a:endParaRPr b="0" i="0" sz="2000" u="none" cap="none" strike="noStrike">
              <a:solidFill>
                <a:schemeClr val="dk1"/>
              </a:solidFill>
              <a:latin typeface="Times New Roman"/>
              <a:ea typeface="Times New Roman"/>
              <a:cs typeface="Times New Roman"/>
              <a:sym typeface="Times New Roman"/>
            </a:endParaRPr>
          </a:p>
        </p:txBody>
      </p:sp>
      <p:pic>
        <p:nvPicPr>
          <p:cNvPr id="185" name="Google Shape;185;p20"/>
          <p:cNvPicPr preferRelativeResize="0"/>
          <p:nvPr/>
        </p:nvPicPr>
        <p:blipFill rotWithShape="1">
          <a:blip r:embed="rId3">
            <a:alphaModFix/>
          </a:blip>
          <a:srcRect b="0" l="0" r="0" t="0"/>
          <a:stretch/>
        </p:blipFill>
        <p:spPr>
          <a:xfrm>
            <a:off x="2411725" y="2588552"/>
            <a:ext cx="3943350" cy="381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sp>
        <p:nvSpPr>
          <p:cNvPr id="190" name="Google Shape;190;p21"/>
          <p:cNvSpPr txBox="1"/>
          <p:nvPr/>
        </p:nvSpPr>
        <p:spPr>
          <a:xfrm>
            <a:off x="330200" y="140588"/>
            <a:ext cx="8186400" cy="1860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 </a:t>
            </a:r>
            <a:r>
              <a:rPr b="1" i="0" lang="en-US" sz="2000" u="none" cap="none" strike="noStrike">
                <a:solidFill>
                  <a:schemeClr val="dk1"/>
                </a:solidFill>
                <a:latin typeface="Times New Roman"/>
                <a:ea typeface="Times New Roman"/>
                <a:cs typeface="Times New Roman"/>
                <a:sym typeface="Times New Roman"/>
              </a:rPr>
              <a:t>sequência descritiva </a:t>
            </a:r>
            <a:r>
              <a:rPr b="0" i="0" lang="en-US" sz="2000" u="none" cap="none" strike="noStrike">
                <a:solidFill>
                  <a:schemeClr val="dk1"/>
                </a:solidFill>
                <a:latin typeface="Times New Roman"/>
                <a:ea typeface="Times New Roman"/>
                <a:cs typeface="Times New Roman"/>
                <a:sym typeface="Times New Roman"/>
              </a:rPr>
              <a:t>caracteriza-se pela apresentação de</a:t>
            </a:r>
            <a:endParaRPr b="0" i="0" sz="2000" u="none" cap="none" strike="noStrike">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propriedades, qualidades, elementos componentes de uma entidade, sua situação  no espaço, etc. Nela predominam os verbos de estado e situação, ou aqueles que  indicam propriedades, qualidades, atitudes, que aparecem no presente, em se  tratando de comentário, e no imperfeito, no interior de um relato. Predominam  articuladores de tipo espacial/situacional.</a:t>
            </a:r>
            <a:endParaRPr b="0" i="0" sz="2000" u="none" cap="none" strike="noStrike">
              <a:solidFill>
                <a:schemeClr val="dk1"/>
              </a:solidFill>
              <a:latin typeface="Times New Roman"/>
              <a:ea typeface="Times New Roman"/>
              <a:cs typeface="Times New Roman"/>
              <a:sym typeface="Times New Roman"/>
            </a:endParaRPr>
          </a:p>
        </p:txBody>
      </p:sp>
      <p:pic>
        <p:nvPicPr>
          <p:cNvPr id="191" name="Google Shape;191;p21"/>
          <p:cNvPicPr preferRelativeResize="0"/>
          <p:nvPr/>
        </p:nvPicPr>
        <p:blipFill rotWithShape="1">
          <a:blip r:embed="rId3">
            <a:alphaModFix/>
          </a:blip>
          <a:srcRect b="0" l="0" r="0" t="0"/>
          <a:stretch/>
        </p:blipFill>
        <p:spPr>
          <a:xfrm>
            <a:off x="2127376" y="2060790"/>
            <a:ext cx="4460875" cy="43205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330200" y="164338"/>
            <a:ext cx="7564800" cy="1244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000">
                <a:solidFill>
                  <a:schemeClr val="dk1"/>
                </a:solidFill>
              </a:rPr>
              <a:t>Nas </a:t>
            </a:r>
            <a:r>
              <a:rPr b="1" lang="en-US" sz="2000">
                <a:solidFill>
                  <a:schemeClr val="dk1"/>
                </a:solidFill>
                <a:latin typeface="Times New Roman"/>
                <a:ea typeface="Times New Roman"/>
                <a:cs typeface="Times New Roman"/>
                <a:sym typeface="Times New Roman"/>
              </a:rPr>
              <a:t>sequências expositivas, </a:t>
            </a:r>
            <a:r>
              <a:rPr lang="en-US" sz="2000">
                <a:solidFill>
                  <a:schemeClr val="dk1"/>
                </a:solidFill>
              </a:rPr>
              <a:t>tem-se a análise ou síntese de representações  conceituais numa ordenação lógica. Os tempos verbais são os do mundo  comentado e os conectores, predominantemente do tipo lógico.</a:t>
            </a:r>
            <a:endParaRPr sz="2000">
              <a:solidFill>
                <a:schemeClr val="dk1"/>
              </a:solidFill>
              <a:latin typeface="Times New Roman"/>
              <a:ea typeface="Times New Roman"/>
              <a:cs typeface="Times New Roman"/>
              <a:sym typeface="Times New Roman"/>
            </a:endParaRPr>
          </a:p>
        </p:txBody>
      </p:sp>
      <p:sp>
        <p:nvSpPr>
          <p:cNvPr id="197" name="Google Shape;197;p22"/>
          <p:cNvSpPr txBox="1"/>
          <p:nvPr/>
        </p:nvSpPr>
        <p:spPr>
          <a:xfrm>
            <a:off x="330200" y="1688719"/>
            <a:ext cx="8414400" cy="464460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Dicas de Reciclagem do lixo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b="0" i="0" sz="205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A reciclagem é uma das alternativas para o tratamento do lixo urbanoe  contibui diretamente para a preservação do meio ambiente. Ela trata o lixo  como matéria prima que é reaproveitada para se fazerem outros produtos.</a:t>
            </a:r>
            <a:endParaRPr b="0" i="0" sz="2000" u="none" cap="none" strike="noStrike">
              <a:solidFill>
                <a:schemeClr val="dk1"/>
              </a:solidFill>
              <a:latin typeface="Times New Roman"/>
              <a:ea typeface="Times New Roman"/>
              <a:cs typeface="Times New Roman"/>
              <a:sym typeface="Times New Roman"/>
            </a:endParaRPr>
          </a:p>
          <a:p>
            <a:pPr indent="0" lvl="0" marL="12700" marR="6350" rtl="0" algn="just">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Ela traz benefícios para todo o planeta, atravéz da diminuição da quantidade  de lixo que será lançado nos aterros sanitários e da diminuição da extração  de recursos naturais.</a:t>
            </a:r>
            <a:endParaRPr b="0" i="0" sz="200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5"/>
              </a:spcBef>
              <a:spcAft>
                <a:spcPts val="0"/>
              </a:spcAft>
              <a:buNone/>
            </a:pPr>
            <a:r>
              <a:rPr b="1" i="0" lang="en-US" sz="2000" u="none" cap="none" strike="noStrike">
                <a:solidFill>
                  <a:schemeClr val="dk1"/>
                </a:solidFill>
                <a:latin typeface="Times New Roman"/>
                <a:ea typeface="Times New Roman"/>
                <a:cs typeface="Times New Roman"/>
                <a:sym typeface="Times New Roman"/>
              </a:rPr>
              <a:t>Além disso, como já devemos saber inúmeras são os cidadãos que sobrevivem  do dinheiro da venda de produtos recicláveis. Essas pessoas prestam um  enorme serviço a sociedade, apesar de não serem reconhecidos por ela.</a:t>
            </a:r>
            <a:endParaRPr b="0" i="0" sz="2000" u="none" cap="none" strike="noStrike">
              <a:solidFill>
                <a:schemeClr val="dk1"/>
              </a:solidFill>
              <a:latin typeface="Times New Roman"/>
              <a:ea typeface="Times New Roman"/>
              <a:cs typeface="Times New Roman"/>
              <a:sym typeface="Times New Roman"/>
            </a:endParaRPr>
          </a:p>
          <a:p>
            <a:pPr indent="0" lvl="0" marL="12700" marR="5715" rtl="0" algn="just">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Assim, a ação de proteção ao meio ambiente pode começar dentro dos  próprios lares com a separação do lixo reciclável e não reciclável. É uma  atitude simples que contribuirá de maneira expressiva o trabalho dos  catadores de lixo e contribuirá para o bem da sociedade em geral.</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1" name="Shape 201"/>
        <p:cNvGrpSpPr/>
        <p:nvPr/>
      </p:nvGrpSpPr>
      <p:grpSpPr>
        <a:xfrm>
          <a:off x="0" y="0"/>
          <a:ext cx="0" cy="0"/>
          <a:chOff x="0" y="0"/>
          <a:chExt cx="0" cy="0"/>
        </a:xfrm>
      </p:grpSpPr>
      <p:sp>
        <p:nvSpPr>
          <p:cNvPr id="202" name="Google Shape;202;p23"/>
          <p:cNvSpPr txBox="1"/>
          <p:nvPr/>
        </p:nvSpPr>
        <p:spPr>
          <a:xfrm>
            <a:off x="330200" y="214121"/>
            <a:ext cx="8043000" cy="1121100"/>
          </a:xfrm>
          <a:prstGeom prst="rect">
            <a:avLst/>
          </a:prstGeom>
          <a:noFill/>
          <a:ln>
            <a:noFill/>
          </a:ln>
        </p:spPr>
        <p:txBody>
          <a:bodyPr anchorCtr="0" anchor="t" bIns="0" lIns="0" spcFirstLastPara="1" rIns="0" wrap="square" tIns="12700">
            <a:spAutoFit/>
          </a:bodyPr>
          <a:lstStyle/>
          <a:p>
            <a:pPr indent="0" lvl="0" marL="12700" marR="746125"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As </a:t>
            </a:r>
            <a:r>
              <a:rPr b="1" i="0" lang="en-US" sz="1800" u="none" cap="none" strike="noStrike">
                <a:solidFill>
                  <a:schemeClr val="dk1"/>
                </a:solidFill>
                <a:latin typeface="Times New Roman"/>
                <a:ea typeface="Times New Roman"/>
                <a:cs typeface="Times New Roman"/>
                <a:sym typeface="Times New Roman"/>
              </a:rPr>
              <a:t>sequências injuntivas </a:t>
            </a:r>
            <a:r>
              <a:rPr b="0" i="0" lang="en-US" sz="1800" u="none" cap="none" strike="noStrike">
                <a:solidFill>
                  <a:schemeClr val="dk1"/>
                </a:solidFill>
                <a:latin typeface="Times New Roman"/>
                <a:ea typeface="Times New Roman"/>
                <a:cs typeface="Times New Roman"/>
                <a:sym typeface="Times New Roman"/>
              </a:rPr>
              <a:t>apresentam prescrições de comportamentos ou ações  sequencialmente ordenadas, tendo como principais marcas os verbos no</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imperativo, infinitivo ou futuro do presente e articuladores adequados ao encadeamento</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sequencial das ações prescritas.</a:t>
            </a:r>
            <a:endParaRPr b="0" i="0" sz="1800" u="none" cap="none" strike="noStrike">
              <a:solidFill>
                <a:schemeClr val="dk1"/>
              </a:solidFill>
              <a:latin typeface="Times New Roman"/>
              <a:ea typeface="Times New Roman"/>
              <a:cs typeface="Times New Roman"/>
              <a:sym typeface="Times New Roman"/>
            </a:endParaRPr>
          </a:p>
        </p:txBody>
      </p:sp>
      <p:pic>
        <p:nvPicPr>
          <p:cNvPr id="203" name="Google Shape;203;p23"/>
          <p:cNvPicPr preferRelativeResize="0"/>
          <p:nvPr/>
        </p:nvPicPr>
        <p:blipFill rotWithShape="1">
          <a:blip r:embed="rId3">
            <a:alphaModFix/>
          </a:blip>
          <a:srcRect b="0" l="0" r="0" t="0"/>
          <a:stretch/>
        </p:blipFill>
        <p:spPr>
          <a:xfrm>
            <a:off x="2339720" y="1376378"/>
            <a:ext cx="4464558" cy="53649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24"/>
          <p:cNvSpPr txBox="1"/>
          <p:nvPr/>
        </p:nvSpPr>
        <p:spPr>
          <a:xfrm>
            <a:off x="142138" y="226821"/>
            <a:ext cx="8411700" cy="8439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As </a:t>
            </a:r>
            <a:r>
              <a:rPr b="1" i="0" lang="en-US" sz="1800" u="none" cap="none" strike="noStrike">
                <a:solidFill>
                  <a:schemeClr val="dk1"/>
                </a:solidFill>
                <a:latin typeface="Times New Roman"/>
                <a:ea typeface="Times New Roman"/>
                <a:cs typeface="Times New Roman"/>
                <a:sym typeface="Times New Roman"/>
              </a:rPr>
              <a:t>sequências argumentativas: </a:t>
            </a:r>
            <a:r>
              <a:rPr b="0" i="0" lang="en-US" sz="1800" u="none" cap="none" strike="noStrike">
                <a:solidFill>
                  <a:schemeClr val="dk1"/>
                </a:solidFill>
                <a:latin typeface="Times New Roman"/>
                <a:ea typeface="Times New Roman"/>
                <a:cs typeface="Times New Roman"/>
                <a:sym typeface="Times New Roman"/>
              </a:rPr>
              <a:t>são aquelas que apresentam uma ordenação ideológica de  argumentos e/ou contra-argumentos. Nelas predominam elementos modalizadores, verbos  introdutores de opinião, operadores argumentativos, etc.</a:t>
            </a:r>
            <a:endParaRPr b="0" i="0" sz="1800" u="none" cap="none" strike="noStrike">
              <a:solidFill>
                <a:schemeClr val="dk1"/>
              </a:solidFill>
              <a:latin typeface="Times New Roman"/>
              <a:ea typeface="Times New Roman"/>
              <a:cs typeface="Times New Roman"/>
              <a:sym typeface="Times New Roman"/>
            </a:endParaRPr>
          </a:p>
        </p:txBody>
      </p:sp>
      <p:pic>
        <p:nvPicPr>
          <p:cNvPr id="209" name="Google Shape;209;p24"/>
          <p:cNvPicPr preferRelativeResize="0"/>
          <p:nvPr/>
        </p:nvPicPr>
        <p:blipFill rotWithShape="1">
          <a:blip r:embed="rId3">
            <a:alphaModFix/>
          </a:blip>
          <a:srcRect b="0" l="0" r="0" t="0"/>
          <a:stretch/>
        </p:blipFill>
        <p:spPr>
          <a:xfrm>
            <a:off x="899591" y="1412709"/>
            <a:ext cx="7560817" cy="44645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26"/>
          <p:cNvSpPr txBox="1"/>
          <p:nvPr/>
        </p:nvSpPr>
        <p:spPr>
          <a:xfrm>
            <a:off x="535940" y="607898"/>
            <a:ext cx="7890000" cy="5640600"/>
          </a:xfrm>
          <a:prstGeom prst="rect">
            <a:avLst/>
          </a:prstGeom>
          <a:noFill/>
          <a:ln>
            <a:noFill/>
          </a:ln>
        </p:spPr>
        <p:txBody>
          <a:bodyPr anchorCtr="0" anchor="t" bIns="0" lIns="0" spcFirstLastPara="1" rIns="0" wrap="square" tIns="12050">
            <a:spAutoFit/>
          </a:bodyPr>
          <a:lstStyle/>
          <a:p>
            <a:pPr indent="-171448" lvl="0" marL="137160" marR="0" rtl="0" algn="l">
              <a:lnSpc>
                <a:spcPct val="100000"/>
              </a:lnSpc>
              <a:spcBef>
                <a:spcPts val="0"/>
              </a:spcBef>
              <a:spcAft>
                <a:spcPts val="0"/>
              </a:spcAft>
              <a:buClr>
                <a:schemeClr val="dk1"/>
              </a:buClr>
              <a:buSzPts val="2700"/>
              <a:buFont typeface="Arial"/>
              <a:buChar char="•"/>
            </a:pPr>
            <a:r>
              <a:rPr b="0" i="0" lang="en-US" sz="2800" u="none" cap="none" strike="noStrike">
                <a:solidFill>
                  <a:schemeClr val="dk1"/>
                </a:solidFill>
                <a:latin typeface="Times New Roman"/>
                <a:ea typeface="Times New Roman"/>
                <a:cs typeface="Times New Roman"/>
                <a:sym typeface="Times New Roman"/>
              </a:rPr>
              <a:t>Conhecimentos interacionais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SzPts val="4000"/>
              <a:buFont typeface="Arial"/>
              <a:buNone/>
            </a:pPr>
            <a:r>
              <a:t/>
            </a:r>
            <a:endParaRPr b="0" i="0" sz="4000" u="none" cap="none" strike="noStrike">
              <a:solidFill>
                <a:schemeClr val="dk1"/>
              </a:solidFill>
              <a:latin typeface="Times New Roman"/>
              <a:ea typeface="Times New Roman"/>
              <a:cs typeface="Times New Roman"/>
              <a:sym typeface="Times New Roman"/>
            </a:endParaRPr>
          </a:p>
          <a:p>
            <a:pPr indent="530225" lvl="0" marL="355600" marR="427355" rtl="0" algn="just">
              <a:lnSpc>
                <a:spcPct val="901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Além de conhecimentos descritos, a escrita demanda ativação de  modelos cognitivos que o produtor possui sobre práticas interacionais  diversas:</a:t>
            </a:r>
            <a:endParaRPr b="0" i="0" sz="2000" u="none" cap="none" strike="noStrike">
              <a:solidFill>
                <a:schemeClr val="dk1"/>
              </a:solidFill>
              <a:latin typeface="Times New Roman"/>
              <a:ea typeface="Times New Roman"/>
              <a:cs typeface="Times New Roman"/>
              <a:sym typeface="Times New Roman"/>
            </a:endParaRPr>
          </a:p>
          <a:p>
            <a:pPr indent="-342900" lvl="0" marL="355600" marR="332740" rtl="0" algn="l">
              <a:lnSpc>
                <a:spcPct val="108000"/>
              </a:lnSpc>
              <a:spcBef>
                <a:spcPts val="509"/>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Configura na escrita sua intenção, possibilitando ao leitor reconhecer o  objetivo ou propósito pretendido no quadro interacional desenhado.</a:t>
            </a:r>
            <a:endParaRPr b="0" i="0" sz="2000" u="none" cap="none" strike="noStrike">
              <a:solidFill>
                <a:schemeClr val="dk1"/>
              </a:solidFill>
              <a:latin typeface="Times New Roman"/>
              <a:ea typeface="Times New Roman"/>
              <a:cs typeface="Times New Roman"/>
              <a:sym typeface="Times New Roman"/>
            </a:endParaRPr>
          </a:p>
          <a:p>
            <a:pPr indent="-342900" lvl="0" marL="355600" marR="5080" rtl="0" algn="l">
              <a:lnSpc>
                <a:spcPct val="90000"/>
              </a:lnSpc>
              <a:spcBef>
                <a:spcPts val="45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Determina a quantidade de informação necessária, numa situação  comunicativa concreta, para que o leitor seja capaz de construir o objetivo  da produção do texto.</a:t>
            </a:r>
            <a:endParaRPr b="0" i="0" sz="200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24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Seleciona a variante linguística adequada à situação de interação.</a:t>
            </a:r>
            <a:endParaRPr b="0" i="0" sz="200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24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Faz a adequação do gênero textual à situação comunicativa.</a:t>
            </a:r>
            <a:endParaRPr b="0" i="0" sz="2000" u="none" cap="none" strike="noStrike">
              <a:solidFill>
                <a:schemeClr val="dk1"/>
              </a:solidFill>
              <a:latin typeface="Times New Roman"/>
              <a:ea typeface="Times New Roman"/>
              <a:cs typeface="Times New Roman"/>
              <a:sym typeface="Times New Roman"/>
            </a:endParaRPr>
          </a:p>
          <a:p>
            <a:pPr indent="-342900" lvl="0" marL="355600" marR="331470" rtl="0" algn="l">
              <a:lnSpc>
                <a:spcPct val="90000"/>
              </a:lnSpc>
              <a:spcBef>
                <a:spcPts val="48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Assegura a compreensão da escrita para conseguir a aceitação do leitor  quanto ao objetivo desejado, utilizando-se de vários tipos de ações  linguísticas configuradas no texto por meio da introdução de sinais de  articulação ou apoios textuais, atividades de formulação ou construção  textual.</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535940" y="9271"/>
            <a:ext cx="29115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Escrita e contextualização.</a:t>
            </a:r>
            <a:endParaRPr sz="2000">
              <a:solidFill>
                <a:schemeClr val="dk1"/>
              </a:solidFill>
              <a:latin typeface="Times New Roman"/>
              <a:ea typeface="Times New Roman"/>
              <a:cs typeface="Times New Roman"/>
              <a:sym typeface="Times New Roman"/>
            </a:endParaRPr>
          </a:p>
        </p:txBody>
      </p:sp>
      <p:sp>
        <p:nvSpPr>
          <p:cNvPr id="220" name="Google Shape;220;p27"/>
          <p:cNvSpPr txBox="1"/>
          <p:nvPr/>
        </p:nvSpPr>
        <p:spPr>
          <a:xfrm>
            <a:off x="535940" y="589915"/>
            <a:ext cx="8010000" cy="3338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Abordaremos a noção de </a:t>
            </a:r>
            <a:r>
              <a:rPr b="1" i="0" lang="en-US" sz="1800" u="none" cap="none" strike="noStrike">
                <a:solidFill>
                  <a:schemeClr val="dk1"/>
                </a:solidFill>
                <a:latin typeface="Times New Roman"/>
                <a:ea typeface="Times New Roman"/>
                <a:cs typeface="Times New Roman"/>
                <a:sym typeface="Times New Roman"/>
              </a:rPr>
              <a:t>contexto:</a:t>
            </a:r>
            <a:endParaRPr b="0" i="0" sz="1800" u="none" cap="none" strike="noStrike">
              <a:solidFill>
                <a:schemeClr val="dk1"/>
              </a:solidFill>
              <a:latin typeface="Times New Roman"/>
              <a:ea typeface="Times New Roman"/>
              <a:cs typeface="Times New Roman"/>
              <a:sym typeface="Times New Roman"/>
            </a:endParaRPr>
          </a:p>
          <a:p>
            <a:pPr indent="0" lvl="0" marL="12700" marR="57785"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Considerando o lado do produtor do texto, é comum ouvirmos que o que disseram foi  configurado em um contexto diferente e, portanto, o sentido produzido foi diferente do  que se pretendia, o que seria propiciado pela reprodução do dito, dependendo também  do meio de veiculação em meios de comunicação.</a:t>
            </a:r>
            <a:endParaRPr b="0" i="0" sz="1800" u="none" cap="none" strike="noStrike">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Sabemos que qualquer pessoa em situação de interação, orienta suas ações (linguísticas  e não linguísticas)com base no contexto.</a:t>
            </a:r>
            <a:endParaRPr b="0" i="0" sz="1800" u="none" cap="none" strike="noStrike">
              <a:solidFill>
                <a:schemeClr val="dk1"/>
              </a:solidFill>
              <a:latin typeface="Times New Roman"/>
              <a:ea typeface="Times New Roman"/>
              <a:cs typeface="Times New Roman"/>
              <a:sym typeface="Times New Roman"/>
            </a:endParaRPr>
          </a:p>
          <a:p>
            <a:pPr indent="0" lvl="0" marL="12700" marR="81280" rtl="0" algn="l">
              <a:lnSpc>
                <a:spcPct val="100000"/>
              </a:lnSpc>
              <a:spcBef>
                <a:spcPts val="5"/>
              </a:spcBef>
              <a:spcAft>
                <a:spcPts val="0"/>
              </a:spcAft>
              <a:buNone/>
            </a:pPr>
            <a:r>
              <a:rPr b="0" i="0" lang="en-US" sz="1800" u="none" cap="none" strike="noStrike">
                <a:solidFill>
                  <a:schemeClr val="dk1"/>
                </a:solidFill>
                <a:latin typeface="Times New Roman"/>
                <a:ea typeface="Times New Roman"/>
                <a:cs typeface="Times New Roman"/>
                <a:sym typeface="Times New Roman"/>
              </a:rPr>
              <a:t>Podemos dizer que, em uma situação de interação, quando levamos em conta os  interlocutores, os conhecimentos compartilhados, o propósito da comunicação, o lugar  e o tempo em que nos encontramos, os papéis socialmente assumidos e os aspectos  histórico-culturais, estamos </a:t>
            </a:r>
            <a:r>
              <a:rPr b="1" i="0" lang="en-US" sz="1800" u="none" cap="none" strike="noStrike">
                <a:solidFill>
                  <a:schemeClr val="dk1"/>
                </a:solidFill>
                <a:latin typeface="Times New Roman"/>
                <a:ea typeface="Times New Roman"/>
                <a:cs typeface="Times New Roman"/>
                <a:sym typeface="Times New Roman"/>
              </a:rPr>
              <a:t>atuando com base no contexto e em seus elementos  constitutivos.</a:t>
            </a:r>
            <a:endParaRPr b="0" i="0" sz="1800" u="none" cap="none" strike="noStrike">
              <a:solidFill>
                <a:schemeClr val="dk1"/>
              </a:solidFill>
              <a:latin typeface="Times New Roman"/>
              <a:ea typeface="Times New Roman"/>
              <a:cs typeface="Times New Roman"/>
              <a:sym typeface="Times New Roman"/>
            </a:endParaRPr>
          </a:p>
        </p:txBody>
      </p:sp>
      <p:pic>
        <p:nvPicPr>
          <p:cNvPr id="221" name="Google Shape;221;p27"/>
          <p:cNvPicPr preferRelativeResize="0"/>
          <p:nvPr/>
        </p:nvPicPr>
        <p:blipFill rotWithShape="1">
          <a:blip r:embed="rId3">
            <a:alphaModFix/>
          </a:blip>
          <a:srcRect b="0" l="0" r="0" t="0"/>
          <a:stretch/>
        </p:blipFill>
        <p:spPr>
          <a:xfrm>
            <a:off x="0" y="3933137"/>
            <a:ext cx="8333420" cy="2826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30200" y="306451"/>
            <a:ext cx="6527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Do cotexto ao contexto sociocognitivo: breves considerações.</a:t>
            </a:r>
            <a:endParaRPr sz="2000">
              <a:solidFill>
                <a:schemeClr val="dk1"/>
              </a:solidFill>
              <a:latin typeface="Times New Roman"/>
              <a:ea typeface="Times New Roman"/>
              <a:cs typeface="Times New Roman"/>
              <a:sym typeface="Times New Roman"/>
            </a:endParaRPr>
          </a:p>
        </p:txBody>
      </p:sp>
      <p:sp>
        <p:nvSpPr>
          <p:cNvPr id="227" name="Google Shape;227;p28"/>
          <p:cNvSpPr txBox="1"/>
          <p:nvPr/>
        </p:nvSpPr>
        <p:spPr>
          <a:xfrm>
            <a:off x="330200" y="612775"/>
            <a:ext cx="8517900" cy="5596500"/>
          </a:xfrm>
          <a:prstGeom prst="rect">
            <a:avLst/>
          </a:prstGeom>
          <a:noFill/>
          <a:ln>
            <a:noFill/>
          </a:ln>
        </p:spPr>
        <p:txBody>
          <a:bodyPr anchorCtr="0" anchor="t" bIns="0" lIns="0" spcFirstLastPara="1" rIns="0" wrap="square" tIns="12700">
            <a:spAutoFit/>
          </a:bodyPr>
          <a:lstStyle/>
          <a:p>
            <a:pPr indent="0" lvl="0" marL="410209"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Mas o que é mesmo o contexto?</a:t>
            </a:r>
            <a:endParaRPr b="0" i="0" sz="1800" u="none" cap="none" strike="noStrike">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Na fase inicial da linguística textual, o </a:t>
            </a:r>
            <a:r>
              <a:rPr b="1" i="0" lang="en-US" sz="1800" u="none" cap="none" strike="noStrike">
                <a:solidFill>
                  <a:schemeClr val="dk1"/>
                </a:solidFill>
                <a:latin typeface="Times New Roman"/>
                <a:ea typeface="Times New Roman"/>
                <a:cs typeface="Times New Roman"/>
                <a:sym typeface="Times New Roman"/>
              </a:rPr>
              <a:t>contexto </a:t>
            </a:r>
            <a:r>
              <a:rPr b="0" i="0" lang="en-US" sz="1800" u="none" cap="none" strike="noStrike">
                <a:solidFill>
                  <a:schemeClr val="dk1"/>
                </a:solidFill>
                <a:latin typeface="Times New Roman"/>
                <a:ea typeface="Times New Roman"/>
                <a:cs typeface="Times New Roman"/>
                <a:sym typeface="Times New Roman"/>
              </a:rPr>
              <a:t>era visto </a:t>
            </a:r>
            <a:r>
              <a:rPr b="1" i="0" lang="en-US" sz="1800" u="none" cap="none" strike="noStrike">
                <a:solidFill>
                  <a:schemeClr val="dk1"/>
                </a:solidFill>
                <a:latin typeface="Times New Roman"/>
                <a:ea typeface="Times New Roman"/>
                <a:cs typeface="Times New Roman"/>
                <a:sym typeface="Times New Roman"/>
              </a:rPr>
              <a:t>apenas </a:t>
            </a:r>
            <a:r>
              <a:rPr b="0" i="0" lang="en-US" sz="1800" u="none" cap="none" strike="noStrike">
                <a:solidFill>
                  <a:schemeClr val="dk1"/>
                </a:solidFill>
                <a:latin typeface="Times New Roman"/>
                <a:ea typeface="Times New Roman"/>
                <a:cs typeface="Times New Roman"/>
                <a:sym typeface="Times New Roman"/>
              </a:rPr>
              <a:t>como </a:t>
            </a:r>
            <a:r>
              <a:rPr b="1" i="0" lang="en-US" sz="1800" u="none" cap="none" strike="noStrike">
                <a:solidFill>
                  <a:schemeClr val="dk1"/>
                </a:solidFill>
                <a:latin typeface="Times New Roman"/>
                <a:ea typeface="Times New Roman"/>
                <a:cs typeface="Times New Roman"/>
                <a:sym typeface="Times New Roman"/>
              </a:rPr>
              <a:t>o ambiente ou  entorno verbal</a:t>
            </a:r>
            <a:r>
              <a:rPr b="0" i="0" lang="en-US" sz="1800" u="none" cap="none" strike="noStrike">
                <a:solidFill>
                  <a:schemeClr val="dk1"/>
                </a:solidFill>
                <a:latin typeface="Times New Roman"/>
                <a:ea typeface="Times New Roman"/>
                <a:cs typeface="Times New Roman"/>
                <a:sym typeface="Times New Roman"/>
              </a:rPr>
              <a:t>, ou seja o </a:t>
            </a:r>
            <a:r>
              <a:rPr b="1" i="0" lang="en-US" sz="1800" u="none" cap="none" strike="noStrike">
                <a:solidFill>
                  <a:schemeClr val="dk1"/>
                </a:solidFill>
                <a:latin typeface="Times New Roman"/>
                <a:ea typeface="Times New Roman"/>
                <a:cs typeface="Times New Roman"/>
                <a:sym typeface="Times New Roman"/>
              </a:rPr>
              <a:t>cotexto</a:t>
            </a:r>
            <a:r>
              <a:rPr b="0" i="0" lang="en-US" sz="1800" u="none" cap="none" strike="noStrike">
                <a:solidFill>
                  <a:schemeClr val="dk1"/>
                </a:solidFill>
                <a:latin typeface="Times New Roman"/>
                <a:ea typeface="Times New Roman"/>
                <a:cs typeface="Times New Roman"/>
                <a:sym typeface="Times New Roman"/>
              </a:rPr>
              <a:t>, já que o texto era entendido como uma sequencia de  frases, cuja unidade e coerência seriam obtidas por meio da reiteração dos mesmos  referentes ou do uso de elementos de relação entre seus vários segmentos. Para exemplificar:</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b="0" i="0" lang="en-US" sz="1800" u="none" cap="none" strike="noStrike">
                <a:solidFill>
                  <a:schemeClr val="dk1"/>
                </a:solidFill>
                <a:latin typeface="Times New Roman"/>
                <a:ea typeface="Times New Roman"/>
                <a:cs typeface="Times New Roman"/>
                <a:sym typeface="Times New Roman"/>
              </a:rPr>
              <a:t>“</a:t>
            </a:r>
            <a:r>
              <a:rPr b="1" i="0" lang="en-US" sz="1800" u="none" cap="none" strike="noStrike">
                <a:solidFill>
                  <a:schemeClr val="dk1"/>
                </a:solidFill>
                <a:latin typeface="Times New Roman"/>
                <a:ea typeface="Times New Roman"/>
                <a:cs typeface="Times New Roman"/>
                <a:sym typeface="Times New Roman"/>
              </a:rPr>
              <a:t>Pedro adora teatro. Ele quer ser ator.”</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172085"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Contexto era considerado apenas do ponto de vista da informação precedente que permitia  relaciona “Ele” à “Pedro”. </a:t>
            </a:r>
            <a:r>
              <a:rPr b="0" i="0" lang="en-US" sz="1600" u="none" cap="none" strike="noStrike">
                <a:solidFill>
                  <a:schemeClr val="dk1"/>
                </a:solidFill>
                <a:latin typeface="Times New Roman"/>
                <a:ea typeface="Times New Roman"/>
                <a:cs typeface="Times New Roman"/>
                <a:sym typeface="Times New Roman"/>
              </a:rPr>
              <a:t>Nesse </a:t>
            </a:r>
            <a:r>
              <a:rPr b="0" i="0" lang="en-US" sz="1800" u="none" cap="none" strike="noStrike">
                <a:solidFill>
                  <a:schemeClr val="dk1"/>
                </a:solidFill>
                <a:latin typeface="Times New Roman"/>
                <a:ea typeface="Times New Roman"/>
                <a:cs typeface="Times New Roman"/>
                <a:sym typeface="Times New Roman"/>
              </a:rPr>
              <a:t>momento, o principal objetivo dos estudiosos era o estudo  dos tipos de relação que poderiam ser estabelecidas entre os diversos enunciados de  sequência significativa, razão pela qual ganharam atenção as relações referenciais e as  relações entre enunciados não ligados por conectores explícitos.</a:t>
            </a:r>
            <a:endParaRPr b="0" i="0" sz="1800" u="none" cap="none" strike="noStrike">
              <a:solidFill>
                <a:schemeClr val="dk1"/>
              </a:solidFill>
              <a:latin typeface="Times New Roman"/>
              <a:ea typeface="Times New Roman"/>
              <a:cs typeface="Times New Roman"/>
              <a:sym typeface="Times New Roman"/>
            </a:endParaRPr>
          </a:p>
          <a:p>
            <a:pPr indent="0" lvl="0" marL="12700" marR="4318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Acontece, porém, uma virada provocada pela perspectiva pragmática, que passou a focalizar  o estudo e a descrição dos atos de fala.</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b="0" i="0" sz="1850" u="none" cap="none" strike="noStrike">
              <a:solidFill>
                <a:schemeClr val="dk1"/>
              </a:solidFill>
              <a:latin typeface="Times New Roman"/>
              <a:ea typeface="Times New Roman"/>
              <a:cs typeface="Times New Roman"/>
              <a:sym typeface="Times New Roman"/>
            </a:endParaRPr>
          </a:p>
          <a:p>
            <a:pPr indent="0" lvl="0" marL="12700" marR="47625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O contexto imediato </a:t>
            </a:r>
            <a:r>
              <a:rPr b="0" i="0" lang="en-US" sz="1800" u="none" cap="none" strike="noStrike">
                <a:solidFill>
                  <a:schemeClr val="dk1"/>
                </a:solidFill>
                <a:latin typeface="Times New Roman"/>
                <a:ea typeface="Times New Roman"/>
                <a:cs typeface="Times New Roman"/>
                <a:sym typeface="Times New Roman"/>
              </a:rPr>
              <a:t>(participantes, local, tempo, interação, objetivo da comunicação e  meio de propagação)</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b="1" i="0" lang="en-US" sz="1800" u="none" cap="none" strike="noStrike">
                <a:solidFill>
                  <a:schemeClr val="dk1"/>
                </a:solidFill>
                <a:latin typeface="Times New Roman"/>
                <a:ea typeface="Times New Roman"/>
                <a:cs typeface="Times New Roman"/>
                <a:sym typeface="Times New Roman"/>
              </a:rPr>
              <a:t>O contexto mediato </a:t>
            </a:r>
            <a:r>
              <a:rPr b="0" i="0" lang="en-US" sz="1800" u="none" cap="none" strike="noStrike">
                <a:solidFill>
                  <a:schemeClr val="dk1"/>
                </a:solidFill>
                <a:latin typeface="Times New Roman"/>
                <a:ea typeface="Times New Roman"/>
                <a:cs typeface="Times New Roman"/>
                <a:sym typeface="Times New Roman"/>
              </a:rPr>
              <a:t>(ou entorno-sócio-histórico-cultural</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29"/>
          <p:cNvSpPr txBox="1"/>
          <p:nvPr/>
        </p:nvSpPr>
        <p:spPr>
          <a:xfrm>
            <a:off x="535940" y="281685"/>
            <a:ext cx="8073300" cy="139800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 noção de contexto foi se reconfigurando ao longo dos estudos sobre texto. Se, de  início, aludia apenas ao elemento linguístico ou interno ao texto, posteriormente passou  a ter aspectos extralinguísticos: participantes, tipos de atividades realizadas, quadro  espacio-temporal, aspectos sociais, históricos e culturais envolvidos na troca  comunicativa.</a:t>
            </a:r>
            <a:endParaRPr b="0" i="0" sz="1800" u="none" cap="none" strike="noStrike">
              <a:solidFill>
                <a:schemeClr val="dk1"/>
              </a:solidFill>
              <a:latin typeface="Times New Roman"/>
              <a:ea typeface="Times New Roman"/>
              <a:cs typeface="Times New Roman"/>
              <a:sym typeface="Times New Roman"/>
            </a:endParaRPr>
          </a:p>
        </p:txBody>
      </p:sp>
      <p:pic>
        <p:nvPicPr>
          <p:cNvPr id="233" name="Google Shape;233;p29"/>
          <p:cNvPicPr preferRelativeResize="0"/>
          <p:nvPr/>
        </p:nvPicPr>
        <p:blipFill rotWithShape="1">
          <a:blip r:embed="rId3">
            <a:alphaModFix/>
          </a:blip>
          <a:srcRect b="0" l="0" r="0" t="0"/>
          <a:stretch/>
        </p:blipFill>
        <p:spPr>
          <a:xfrm>
            <a:off x="423287" y="1988744"/>
            <a:ext cx="4122325" cy="3899601"/>
          </a:xfrm>
          <a:prstGeom prst="rect">
            <a:avLst/>
          </a:prstGeom>
          <a:noFill/>
          <a:ln>
            <a:noFill/>
          </a:ln>
        </p:spPr>
      </p:pic>
      <p:sp>
        <p:nvSpPr>
          <p:cNvPr id="234" name="Google Shape;234;p29"/>
          <p:cNvSpPr txBox="1"/>
          <p:nvPr>
            <p:ph type="title"/>
          </p:nvPr>
        </p:nvSpPr>
        <p:spPr>
          <a:xfrm>
            <a:off x="5227701" y="2013026"/>
            <a:ext cx="2586300" cy="321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000" u="sng">
                <a:solidFill>
                  <a:schemeClr val="dk1"/>
                </a:solidFill>
              </a:rPr>
              <a:t>Contexto sociocognitivo:</a:t>
            </a:r>
            <a:endParaRPr sz="2000">
              <a:solidFill>
                <a:schemeClr val="dk1"/>
              </a:solidFill>
            </a:endParaRPr>
          </a:p>
        </p:txBody>
      </p:sp>
      <p:sp>
        <p:nvSpPr>
          <p:cNvPr id="235" name="Google Shape;235;p29"/>
          <p:cNvSpPr txBox="1"/>
          <p:nvPr/>
        </p:nvSpPr>
        <p:spPr>
          <a:xfrm>
            <a:off x="5227701" y="2379091"/>
            <a:ext cx="3277200" cy="376920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O texto abrange não só o  </a:t>
            </a:r>
            <a:r>
              <a:rPr b="1" i="0" lang="en-US" sz="2000" u="none" cap="none" strike="noStrike">
                <a:solidFill>
                  <a:schemeClr val="dk1"/>
                </a:solidFill>
                <a:latin typeface="Times New Roman"/>
                <a:ea typeface="Times New Roman"/>
                <a:cs typeface="Times New Roman"/>
                <a:sym typeface="Times New Roman"/>
              </a:rPr>
              <a:t>cotexto, </a:t>
            </a:r>
            <a:r>
              <a:rPr b="0" i="0" lang="en-US" sz="2000" u="none" cap="none" strike="noStrike">
                <a:solidFill>
                  <a:schemeClr val="dk1"/>
                </a:solidFill>
                <a:latin typeface="Times New Roman"/>
                <a:ea typeface="Times New Roman"/>
                <a:cs typeface="Times New Roman"/>
                <a:sym typeface="Times New Roman"/>
              </a:rPr>
              <a:t>como a </a:t>
            </a:r>
            <a:r>
              <a:rPr b="1" i="0" lang="en-US" sz="2000" u="none" cap="none" strike="noStrike">
                <a:solidFill>
                  <a:schemeClr val="dk1"/>
                </a:solidFill>
                <a:latin typeface="Times New Roman"/>
                <a:ea typeface="Times New Roman"/>
                <a:cs typeface="Times New Roman"/>
                <a:sym typeface="Times New Roman"/>
              </a:rPr>
              <a:t>situação de  interação imediata, a  situação mediata </a:t>
            </a:r>
            <a:r>
              <a:rPr b="0" i="0" lang="en-US" sz="2000" u="none" cap="none" strike="noStrike">
                <a:solidFill>
                  <a:schemeClr val="dk1"/>
                </a:solidFill>
                <a:latin typeface="Times New Roman"/>
                <a:ea typeface="Times New Roman"/>
                <a:cs typeface="Times New Roman"/>
                <a:sym typeface="Times New Roman"/>
              </a:rPr>
              <a:t>e também</a:t>
            </a:r>
            <a:endParaRPr b="0" i="0" sz="2000" u="none" cap="none" strike="noStrike">
              <a:solidFill>
                <a:schemeClr val="dk1"/>
              </a:solidFill>
              <a:latin typeface="Times New Roman"/>
              <a:ea typeface="Times New Roman"/>
              <a:cs typeface="Times New Roman"/>
              <a:sym typeface="Times New Roman"/>
            </a:endParaRPr>
          </a:p>
          <a:p>
            <a:pPr indent="0" lvl="0" marL="355600" marR="186055" rtl="0" algn="just">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o </a:t>
            </a:r>
            <a:r>
              <a:rPr b="1" i="0" lang="en-US" sz="2000" u="none" cap="none" strike="noStrike">
                <a:solidFill>
                  <a:schemeClr val="dk1"/>
                </a:solidFill>
                <a:latin typeface="Times New Roman"/>
                <a:ea typeface="Times New Roman"/>
                <a:cs typeface="Times New Roman"/>
                <a:sym typeface="Times New Roman"/>
              </a:rPr>
              <a:t>contexto sociocognitivo  dos interlocutores </a:t>
            </a:r>
            <a:r>
              <a:rPr b="0" i="0" lang="en-US" sz="2000" u="none" cap="none" strike="noStrike">
                <a:solidFill>
                  <a:schemeClr val="dk1"/>
                </a:solidFill>
                <a:latin typeface="Times New Roman"/>
                <a:ea typeface="Times New Roman"/>
                <a:cs typeface="Times New Roman"/>
                <a:sym typeface="Times New Roman"/>
              </a:rPr>
              <a:t>que, na  verdade, inclui os</a:t>
            </a:r>
            <a:endParaRPr b="0" i="0" sz="2000" u="none" cap="none" strike="noStrike">
              <a:solidFill>
                <a:schemeClr val="dk1"/>
              </a:solidFill>
              <a:latin typeface="Times New Roman"/>
              <a:ea typeface="Times New Roman"/>
              <a:cs typeface="Times New Roman"/>
              <a:sym typeface="Times New Roman"/>
            </a:endParaRPr>
          </a:p>
          <a:p>
            <a:pPr indent="0" lvl="0" marL="355600" marR="118745"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demais, pois engloba todos  os tipos de conhecimentos  arquivados na memória dos  sujeitos sociais</a:t>
            </a:r>
            <a:endParaRPr b="0" i="0" sz="20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80"/>
              </a:spcBef>
              <a:spcAft>
                <a:spcPts val="0"/>
              </a:spcAft>
              <a:buNone/>
            </a:pPr>
            <a:r>
              <a:rPr b="0" i="0" lang="en-US" sz="2000" u="none" cap="none" strike="noStrike">
                <a:solidFill>
                  <a:schemeClr val="dk1"/>
                </a:solidFill>
                <a:latin typeface="Times New Roman"/>
                <a:ea typeface="Times New Roman"/>
                <a:cs typeface="Times New Roman"/>
                <a:sym typeface="Times New Roman"/>
              </a:rPr>
              <a:t>-	(KOCH, 2002).</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pic>
        <p:nvPicPr>
          <p:cNvPr id="240" name="Google Shape;240;p30"/>
          <p:cNvPicPr preferRelativeResize="0"/>
          <p:nvPr/>
        </p:nvPicPr>
        <p:blipFill rotWithShape="1">
          <a:blip r:embed="rId3">
            <a:alphaModFix/>
          </a:blip>
          <a:srcRect b="0" l="0" r="0" t="0"/>
          <a:stretch/>
        </p:blipFill>
        <p:spPr>
          <a:xfrm>
            <a:off x="629728" y="332743"/>
            <a:ext cx="7674028" cy="2807877"/>
          </a:xfrm>
          <a:prstGeom prst="rect">
            <a:avLst/>
          </a:prstGeom>
          <a:noFill/>
          <a:ln>
            <a:noFill/>
          </a:ln>
        </p:spPr>
      </p:pic>
      <p:pic>
        <p:nvPicPr>
          <p:cNvPr id="241" name="Google Shape;241;p30"/>
          <p:cNvPicPr preferRelativeResize="0"/>
          <p:nvPr/>
        </p:nvPicPr>
        <p:blipFill rotWithShape="1">
          <a:blip r:embed="rId4">
            <a:alphaModFix/>
          </a:blip>
          <a:srcRect b="0" l="0" r="0" t="0"/>
          <a:stretch/>
        </p:blipFill>
        <p:spPr>
          <a:xfrm>
            <a:off x="417479" y="3573122"/>
            <a:ext cx="8463772" cy="29520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 name="Shape 79"/>
        <p:cNvGrpSpPr/>
        <p:nvPr/>
      </p:nvGrpSpPr>
      <p:grpSpPr>
        <a:xfrm>
          <a:off x="0" y="0"/>
          <a:ext cx="0" cy="0"/>
          <a:chOff x="0" y="0"/>
          <a:chExt cx="0" cy="0"/>
        </a:xfrm>
      </p:grpSpPr>
      <p:sp>
        <p:nvSpPr>
          <p:cNvPr id="80" name="Google Shape;80;p3"/>
          <p:cNvSpPr txBox="1"/>
          <p:nvPr>
            <p:ph type="title"/>
          </p:nvPr>
        </p:nvSpPr>
        <p:spPr>
          <a:xfrm>
            <a:off x="2571750" y="261550"/>
            <a:ext cx="3698100" cy="829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chemeClr val="dk1"/>
                </a:solidFill>
              </a:rPr>
              <a:t>Escrita e interação</a:t>
            </a:r>
            <a:endParaRPr>
              <a:solidFill>
                <a:schemeClr val="dk1"/>
              </a:solidFill>
            </a:endParaRPr>
          </a:p>
          <a:p>
            <a:pPr indent="0" lvl="0" marL="520065" rtl="0" algn="l">
              <a:lnSpc>
                <a:spcPct val="100000"/>
              </a:lnSpc>
              <a:spcBef>
                <a:spcPts val="120"/>
              </a:spcBef>
              <a:spcAft>
                <a:spcPts val="0"/>
              </a:spcAft>
              <a:buNone/>
            </a:pPr>
            <a:r>
              <a:t/>
            </a:r>
            <a:endParaRPr sz="2000">
              <a:solidFill>
                <a:schemeClr val="dk1"/>
              </a:solidFill>
            </a:endParaRPr>
          </a:p>
        </p:txBody>
      </p:sp>
      <p:sp>
        <p:nvSpPr>
          <p:cNvPr id="81" name="Google Shape;81;p3"/>
          <p:cNvSpPr txBox="1"/>
          <p:nvPr/>
        </p:nvSpPr>
        <p:spPr>
          <a:xfrm>
            <a:off x="330200" y="1436878"/>
            <a:ext cx="8122800" cy="4659300"/>
          </a:xfrm>
          <a:prstGeom prst="rect">
            <a:avLst/>
          </a:prstGeom>
          <a:noFill/>
          <a:ln>
            <a:noFill/>
          </a:ln>
        </p:spPr>
        <p:txBody>
          <a:bodyPr anchorCtr="0" anchor="t" bIns="0" lIns="0" spcFirstLastPara="1" rIns="0" wrap="square" tIns="12050">
            <a:spAutoFit/>
          </a:bodyPr>
          <a:lstStyle/>
          <a:p>
            <a:pPr indent="-343535" lvl="0" marL="3556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O que é escrita?</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3535" lvl="0" marL="3556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Escrita: foco na língua.</a:t>
            </a:r>
            <a:endParaRPr b="0" i="0" sz="2200" u="none" cap="none" strike="noStrike">
              <a:solidFill>
                <a:schemeClr val="dk1"/>
              </a:solidFill>
              <a:latin typeface="Times New Roman"/>
              <a:ea typeface="Times New Roman"/>
              <a:cs typeface="Times New Roman"/>
              <a:sym typeface="Times New Roman"/>
            </a:endParaRPr>
          </a:p>
          <a:p>
            <a:pPr indent="-163830" lvl="1" marL="733425" marR="0" rtl="0" algn="l">
              <a:lnSpc>
                <a:spcPct val="100000"/>
              </a:lnSpc>
              <a:spcBef>
                <a:spcPts val="525"/>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Sujeito (pré) determinado pelo sistema.</a:t>
            </a:r>
            <a:endParaRPr b="0" i="0" sz="22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15"/>
              </a:spcBef>
              <a:spcAft>
                <a:spcPts val="0"/>
              </a:spcAft>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343535" lvl="0" marL="355600" marR="0" rtl="0" algn="l">
              <a:lnSpc>
                <a:spcPct val="100000"/>
              </a:lnSpc>
              <a:spcBef>
                <a:spcPts val="5"/>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Escrita: foco no escritor [??]</a:t>
            </a:r>
            <a:endParaRPr b="0" i="0" sz="2200" u="none" cap="none" strike="noStrike">
              <a:solidFill>
                <a:schemeClr val="dk1"/>
              </a:solidFill>
              <a:latin typeface="Times New Roman"/>
              <a:ea typeface="Times New Roman"/>
              <a:cs typeface="Times New Roman"/>
              <a:sym typeface="Times New Roman"/>
            </a:endParaRPr>
          </a:p>
          <a:p>
            <a:pPr indent="-163830" lvl="1" marL="733425" marR="0" rtl="0" algn="l">
              <a:lnSpc>
                <a:spcPct val="100000"/>
              </a:lnSpc>
              <a:spcBef>
                <a:spcPts val="53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Sujeito psicológico (individual), controlador de vontades e ações.</a:t>
            </a:r>
            <a:endParaRPr b="0" i="0" sz="2200" u="none" cap="none" strike="noStrike">
              <a:solidFill>
                <a:schemeClr val="dk1"/>
              </a:solidFill>
              <a:latin typeface="Times New Roman"/>
              <a:ea typeface="Times New Roman"/>
              <a:cs typeface="Times New Roman"/>
              <a:sym typeface="Times New Roman"/>
            </a:endParaRPr>
          </a:p>
          <a:p>
            <a:pPr indent="-163830" lvl="1" marL="733425" marR="0" rtl="0" algn="l">
              <a:lnSpc>
                <a:spcPct val="100000"/>
              </a:lnSpc>
              <a:spcBef>
                <a:spcPts val="525"/>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Logo, escrita:</a:t>
            </a:r>
            <a:endParaRPr b="0" i="0" sz="2200" u="none" cap="none" strike="noStrike">
              <a:solidFill>
                <a:schemeClr val="dk1"/>
              </a:solidFill>
              <a:latin typeface="Times New Roman"/>
              <a:ea typeface="Times New Roman"/>
              <a:cs typeface="Times New Roman"/>
              <a:sym typeface="Times New Roman"/>
            </a:endParaRPr>
          </a:p>
          <a:p>
            <a:pPr indent="4445" lvl="0" marL="355600" marR="5080" rtl="0" algn="l">
              <a:lnSpc>
                <a:spcPct val="100000"/>
              </a:lnSpc>
              <a:spcBef>
                <a:spcPts val="530"/>
              </a:spcBef>
              <a:spcAft>
                <a:spcPts val="0"/>
              </a:spcAft>
              <a:buNone/>
            </a:pPr>
            <a:r>
              <a:rPr b="0" i="0" lang="en-US" sz="2200" u="none" cap="none" strike="noStrike">
                <a:solidFill>
                  <a:schemeClr val="dk1"/>
                </a:solidFill>
                <a:latin typeface="Times New Roman"/>
                <a:ea typeface="Times New Roman"/>
                <a:cs typeface="Times New Roman"/>
                <a:sym typeface="Times New Roman"/>
              </a:rPr>
              <a:t>“É entendida como uma atividade por meio da qual aquele que  escreve expressa seu pensamento, suas intenções, sem levar em conta  as experiências e os conhecimentos do leitor ou a interação que</a:t>
            </a:r>
            <a:r>
              <a:rPr lang="en-US" sz="2200">
                <a:solidFill>
                  <a:schemeClr val="dk1"/>
                </a:solidFill>
                <a:latin typeface="Times New Roman"/>
                <a:ea typeface="Times New Roman"/>
                <a:cs typeface="Times New Roman"/>
                <a:sym typeface="Times New Roman"/>
              </a:rPr>
              <a:t> </a:t>
            </a:r>
            <a:r>
              <a:rPr b="0" i="0" lang="en-US" sz="2200" u="none" cap="none" strike="noStrike">
                <a:solidFill>
                  <a:schemeClr val="dk1"/>
                </a:solidFill>
                <a:latin typeface="Times New Roman"/>
                <a:ea typeface="Times New Roman"/>
                <a:cs typeface="Times New Roman"/>
                <a:sym typeface="Times New Roman"/>
              </a:rPr>
              <a:t>envolve esse processo.”</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31"/>
          <p:cNvSpPr txBox="1"/>
          <p:nvPr/>
        </p:nvSpPr>
        <p:spPr>
          <a:xfrm>
            <a:off x="590804" y="418033"/>
            <a:ext cx="2945100" cy="321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Calibri"/>
                <a:ea typeface="Calibri"/>
                <a:cs typeface="Calibri"/>
                <a:sym typeface="Calibri"/>
              </a:rPr>
              <a:t>Funções de quem escreve.</a:t>
            </a:r>
            <a:endParaRPr b="0" i="0" sz="2000" u="none" cap="none" strike="noStrike">
              <a:solidFill>
                <a:schemeClr val="dk1"/>
              </a:solidFill>
              <a:latin typeface="Calibri"/>
              <a:ea typeface="Calibri"/>
              <a:cs typeface="Calibri"/>
              <a:sym typeface="Calibri"/>
            </a:endParaRPr>
          </a:p>
        </p:txBody>
      </p:sp>
      <p:sp>
        <p:nvSpPr>
          <p:cNvPr id="247" name="Google Shape;247;p31"/>
          <p:cNvSpPr txBox="1"/>
          <p:nvPr/>
        </p:nvSpPr>
        <p:spPr>
          <a:xfrm>
            <a:off x="535940" y="1438402"/>
            <a:ext cx="8073900" cy="5055900"/>
          </a:xfrm>
          <a:prstGeom prst="rect">
            <a:avLst/>
          </a:prstGeom>
          <a:noFill/>
          <a:ln>
            <a:noFill/>
          </a:ln>
        </p:spPr>
        <p:txBody>
          <a:bodyPr anchorCtr="0" anchor="t" bIns="0" lIns="0" spcFirstLastPara="1" rIns="0" wrap="square" tIns="12700">
            <a:spAutoFit/>
          </a:bodyPr>
          <a:lstStyle/>
          <a:p>
            <a:pPr indent="-342900" lvl="0" marL="355600" marR="889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rPr>
              <a:t>	</a:t>
            </a:r>
            <a:r>
              <a:rPr b="0" i="0" lang="en-US" sz="1800" u="none" cap="none" strike="noStrike">
                <a:solidFill>
                  <a:schemeClr val="dk1"/>
                </a:solidFill>
                <a:latin typeface="Times New Roman"/>
                <a:ea typeface="Times New Roman"/>
                <a:cs typeface="Times New Roman"/>
                <a:sym typeface="Times New Roman"/>
              </a:rPr>
              <a:t>Quem escreve </a:t>
            </a:r>
            <a:r>
              <a:rPr b="1" i="0" lang="en-US" sz="1800" u="none" cap="none" strike="noStrike">
                <a:solidFill>
                  <a:schemeClr val="dk1"/>
                </a:solidFill>
                <a:latin typeface="Times New Roman"/>
                <a:ea typeface="Times New Roman"/>
                <a:cs typeface="Times New Roman"/>
                <a:sym typeface="Times New Roman"/>
              </a:rPr>
              <a:t>o faz sempre para alguém </a:t>
            </a:r>
            <a:r>
              <a:rPr b="0" i="0" lang="en-US" sz="1800" u="none" cap="none" strike="noStrike">
                <a:solidFill>
                  <a:schemeClr val="dk1"/>
                </a:solidFill>
                <a:latin typeface="Times New Roman"/>
                <a:ea typeface="Times New Roman"/>
                <a:cs typeface="Times New Roman"/>
                <a:sym typeface="Times New Roman"/>
              </a:rPr>
              <a:t>de modo a levar em conta o histórico  que possui sobre o interlocutor.</a:t>
            </a:r>
            <a:endParaRPr b="0" i="0" sz="1800" u="none" cap="none" strike="noStrik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434"/>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Quem escreve </a:t>
            </a:r>
            <a:r>
              <a:rPr b="1" i="0" lang="en-US" sz="1800" u="none" cap="none" strike="noStrike">
                <a:solidFill>
                  <a:schemeClr val="dk1"/>
                </a:solidFill>
                <a:latin typeface="Times New Roman"/>
                <a:ea typeface="Times New Roman"/>
                <a:cs typeface="Times New Roman"/>
                <a:sym typeface="Times New Roman"/>
              </a:rPr>
              <a:t>o faz guiado por um objetivo </a:t>
            </a:r>
            <a:r>
              <a:rPr b="0" i="0" lang="en-US" sz="1800" u="none" cap="none" strike="noStrike">
                <a:solidFill>
                  <a:schemeClr val="dk1"/>
                </a:solidFill>
                <a:latin typeface="Times New Roman"/>
                <a:ea typeface="Times New Roman"/>
                <a:cs typeface="Times New Roman"/>
                <a:sym typeface="Times New Roman"/>
              </a:rPr>
              <a:t>(um desabafo, uma solicitação, uma</a:t>
            </a:r>
            <a:endParaRPr b="0" i="0" sz="1800" u="none" cap="none" strike="noStrike">
              <a:solidFill>
                <a:schemeClr val="dk1"/>
              </a:solidFill>
              <a:latin typeface="Times New Roman"/>
              <a:ea typeface="Times New Roman"/>
              <a:cs typeface="Times New Roman"/>
              <a:sym typeface="Times New Roman"/>
            </a:endParaRPr>
          </a:p>
          <a:p>
            <a:pPr indent="0" lvl="0" marL="35560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explicação, a defesa de um ponto de vista, etc)</a:t>
            </a:r>
            <a:endParaRPr b="0" i="0" sz="1800" u="none" cap="none" strike="noStrike">
              <a:solidFill>
                <a:schemeClr val="dk1"/>
              </a:solidFill>
              <a:latin typeface="Times New Roman"/>
              <a:ea typeface="Times New Roman"/>
              <a:cs typeface="Times New Roman"/>
              <a:sym typeface="Times New Roman"/>
            </a:endParaRPr>
          </a:p>
          <a:p>
            <a:pPr indent="-342900" lvl="0" marL="355600" marR="5715" rtl="0" algn="just">
              <a:lnSpc>
                <a:spcPct val="100000"/>
              </a:lnSpc>
              <a:spcBef>
                <a:spcPts val="43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Quem escreve </a:t>
            </a:r>
            <a:r>
              <a:rPr b="1" i="0" lang="en-US" sz="1800" u="none" cap="none" strike="noStrike">
                <a:solidFill>
                  <a:schemeClr val="dk1"/>
                </a:solidFill>
                <a:latin typeface="Times New Roman"/>
                <a:ea typeface="Times New Roman"/>
                <a:cs typeface="Times New Roman"/>
                <a:sym typeface="Times New Roman"/>
              </a:rPr>
              <a:t>o faz em base de um conjunto de conhecimentos</a:t>
            </a:r>
            <a:r>
              <a:rPr b="0" i="0" lang="en-US" sz="1800" u="none" cap="none" strike="noStrike">
                <a:solidFill>
                  <a:schemeClr val="dk1"/>
                </a:solidFill>
                <a:latin typeface="Times New Roman"/>
                <a:ea typeface="Times New Roman"/>
                <a:cs typeface="Times New Roman"/>
                <a:sym typeface="Times New Roman"/>
              </a:rPr>
              <a:t>, tanto é assim  que não se pode reproduzir qualquer texto de qualquer forma em qualquer situação.  </a:t>
            </a:r>
            <a:r>
              <a:rPr b="1" i="0" lang="en-US" sz="1800" u="none" cap="none" strike="noStrike">
                <a:solidFill>
                  <a:schemeClr val="dk1"/>
                </a:solidFill>
                <a:latin typeface="Times New Roman"/>
                <a:ea typeface="Times New Roman"/>
                <a:cs typeface="Times New Roman"/>
                <a:sym typeface="Times New Roman"/>
              </a:rPr>
              <a:t>Para a troca comunicativa imaginada, é esperada a “escolha” do gênero  textual em adequação ao contexto </a:t>
            </a:r>
            <a:r>
              <a:rPr b="0" i="0" lang="en-US" sz="1800" u="none" cap="none" strike="noStrike">
                <a:solidFill>
                  <a:schemeClr val="dk1"/>
                </a:solidFill>
                <a:latin typeface="Times New Roman"/>
                <a:ea typeface="Times New Roman"/>
                <a:cs typeface="Times New Roman"/>
                <a:sym typeface="Times New Roman"/>
              </a:rPr>
              <a:t>dentre outras coisas.</a:t>
            </a:r>
            <a:endParaRPr b="0" i="0" sz="1800" u="none" cap="none" strike="noStrike">
              <a:solidFill>
                <a:schemeClr val="dk1"/>
              </a:solidFill>
              <a:latin typeface="Times New Roman"/>
              <a:ea typeface="Times New Roman"/>
              <a:cs typeface="Times New Roman"/>
              <a:sym typeface="Times New Roman"/>
            </a:endParaRPr>
          </a:p>
          <a:p>
            <a:pPr indent="1270" lvl="0" marL="355600" marR="5080" rtl="0" algn="just">
              <a:lnSpc>
                <a:spcPct val="100000"/>
              </a:lnSpc>
              <a:spcBef>
                <a:spcPts val="434"/>
              </a:spcBef>
              <a:spcAft>
                <a:spcPts val="0"/>
              </a:spcAft>
              <a:buNone/>
            </a:pPr>
            <a:r>
              <a:rPr b="0" i="0" lang="en-US" sz="1800" u="none" cap="none" strike="noStrike">
                <a:solidFill>
                  <a:schemeClr val="dk1"/>
                </a:solidFill>
                <a:latin typeface="Times New Roman"/>
                <a:ea typeface="Times New Roman"/>
                <a:cs typeface="Times New Roman"/>
                <a:sym typeface="Times New Roman"/>
              </a:rPr>
              <a:t>De fato, chamamos atenção, especialmente àquele que realiza a escrita, para os  fatores contextuais, pois, quanto mais estivermos conscientes de sua relevante  função, mais chances teremos de sucesso em nosso empreendimento interacional.  Isso porque o </a:t>
            </a:r>
            <a:r>
              <a:rPr b="1" i="0" lang="en-US" sz="1800" u="none" cap="none" strike="noStrike">
                <a:solidFill>
                  <a:schemeClr val="dk1"/>
                </a:solidFill>
                <a:latin typeface="Times New Roman"/>
                <a:ea typeface="Times New Roman"/>
                <a:cs typeface="Times New Roman"/>
                <a:sym typeface="Times New Roman"/>
              </a:rPr>
              <a:t>contexto</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43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Possibilita avaliar do que é adequado ou não adequado do ponto de vista dos</a:t>
            </a:r>
            <a:endParaRPr b="0" i="0" sz="1800" u="none" cap="none" strike="noStrike">
              <a:solidFill>
                <a:schemeClr val="dk1"/>
              </a:solidFill>
              <a:latin typeface="Times New Roman"/>
              <a:ea typeface="Times New Roman"/>
              <a:cs typeface="Times New Roman"/>
              <a:sym typeface="Times New Roman"/>
            </a:endParaRPr>
          </a:p>
          <a:p>
            <a:pPr indent="0" lvl="0" marL="355600" marR="0" rtl="0" algn="just">
              <a:lnSpc>
                <a:spcPct val="100000"/>
              </a:lnSpc>
              <a:spcBef>
                <a:spcPts val="5"/>
              </a:spcBef>
              <a:spcAft>
                <a:spcPts val="0"/>
              </a:spcAft>
              <a:buNone/>
            </a:pPr>
            <a:r>
              <a:rPr b="1" i="0" lang="en-US" sz="1800" u="none" cap="none" strike="noStrike">
                <a:solidFill>
                  <a:schemeClr val="dk1"/>
                </a:solidFill>
                <a:latin typeface="Times New Roman"/>
                <a:ea typeface="Times New Roman"/>
                <a:cs typeface="Times New Roman"/>
                <a:sym typeface="Times New Roman"/>
              </a:rPr>
              <a:t>modelos interacionais construídos culturalmente.</a:t>
            </a:r>
            <a:endParaRPr b="0" i="0" sz="1800" u="none" cap="none" strike="noStrike">
              <a:solidFill>
                <a:schemeClr val="dk1"/>
              </a:solidFill>
              <a:latin typeface="Times New Roman"/>
              <a:ea typeface="Times New Roman"/>
              <a:cs typeface="Times New Roman"/>
              <a:sym typeface="Times New Roman"/>
            </a:endParaRPr>
          </a:p>
          <a:p>
            <a:pPr indent="-342900" lvl="0" marL="355600" marR="6350" rtl="0" algn="just">
              <a:lnSpc>
                <a:spcPct val="100000"/>
              </a:lnSpc>
              <a:spcBef>
                <a:spcPts val="43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Possibilita pôr em saliência o tópico discursivo e o que é esperado em termos  de da continuidade temática e progressão textual.</a:t>
            </a:r>
            <a:endParaRPr b="0" i="0" sz="1800" u="none" cap="none" strike="noStrik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434"/>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Possibilita explicar ou justificar o que foi dito.</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32"/>
          <p:cNvSpPr txBox="1"/>
          <p:nvPr/>
        </p:nvSpPr>
        <p:spPr>
          <a:xfrm>
            <a:off x="535940" y="491997"/>
            <a:ext cx="8064600" cy="5336400"/>
          </a:xfrm>
          <a:prstGeom prst="rect">
            <a:avLst/>
          </a:prstGeom>
          <a:noFill/>
          <a:ln>
            <a:noFill/>
          </a:ln>
        </p:spPr>
        <p:txBody>
          <a:bodyPr anchorCtr="0" anchor="t" bIns="0" lIns="0" spcFirstLastPara="1" rIns="0" wrap="square" tIns="13325">
            <a:spAutoFit/>
          </a:bodyPr>
          <a:lstStyle/>
          <a:p>
            <a:pPr indent="-120650" lvl="0" marL="102235" marR="0" rtl="0" algn="l">
              <a:lnSpc>
                <a:spcPct val="100000"/>
              </a:lnSpc>
              <a:spcBef>
                <a:spcPts val="0"/>
              </a:spcBef>
              <a:spcAft>
                <a:spcPts val="0"/>
              </a:spcAft>
              <a:buClr>
                <a:schemeClr val="dk1"/>
              </a:buClr>
              <a:buSzPts val="1900"/>
              <a:buFont typeface="Arial"/>
              <a:buChar char="•"/>
            </a:pPr>
            <a:r>
              <a:rPr b="1" i="0" lang="en-US" sz="2000" u="none" cap="none" strike="noStrike">
                <a:solidFill>
                  <a:schemeClr val="dk1"/>
                </a:solidFill>
                <a:latin typeface="Times New Roman"/>
                <a:ea typeface="Times New Roman"/>
                <a:cs typeface="Times New Roman"/>
                <a:sym typeface="Times New Roman"/>
              </a:rPr>
              <a:t>Fatores de contextualização</a:t>
            </a:r>
            <a:endParaRPr b="0" i="0" sz="2000" u="none" cap="none" strike="noStrike">
              <a:solidFill>
                <a:schemeClr val="dk1"/>
              </a:solidFill>
              <a:latin typeface="Times New Roman"/>
              <a:ea typeface="Times New Roman"/>
              <a:cs typeface="Times New Roman"/>
              <a:sym typeface="Times New Roman"/>
            </a:endParaRPr>
          </a:p>
          <a:p>
            <a:pPr indent="443230" lvl="0" marL="12700" marR="508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É um dos requisitos básicos para a produção de textos, ou seja, sua  ancoragem em dada situação comunicativa, no interior de determinada prática  social, tendo em vista o lugar e o momento da interação, os participantes e suas  particularidades, os objetivos a serem alcançados.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1415"/>
              </a:spcBef>
              <a:spcAft>
                <a:spcPts val="0"/>
              </a:spcAft>
              <a:buClr>
                <a:schemeClr val="dk1"/>
              </a:buClr>
              <a:buSzPts val="1900"/>
              <a:buFont typeface="Arial"/>
              <a:buChar char="•"/>
            </a:pPr>
            <a:r>
              <a:rPr b="0" i="0" lang="en-US" sz="2000" u="none" cap="none" strike="noStrike">
                <a:solidFill>
                  <a:schemeClr val="dk1"/>
                </a:solidFill>
                <a:latin typeface="Times New Roman"/>
                <a:ea typeface="Times New Roman"/>
                <a:cs typeface="Times New Roman"/>
                <a:sym typeface="Times New Roman"/>
              </a:rPr>
              <a:t>Dispomos de um conjunto de fatores para a contextualização. Segundo</a:t>
            </a:r>
            <a:endParaRPr b="0" i="0" sz="2000" u="none" cap="none" strike="noStrike">
              <a:solidFill>
                <a:schemeClr val="dk1"/>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Marcuschi, são dois tipos:</a:t>
            </a:r>
            <a:endParaRPr b="0" i="0" sz="2000" u="none" cap="none" strike="noStrike">
              <a:solidFill>
                <a:schemeClr val="dk1"/>
              </a:solidFill>
              <a:latin typeface="Times New Roman"/>
              <a:ea typeface="Times New Roman"/>
              <a:cs typeface="Times New Roman"/>
              <a:sym typeface="Times New Roman"/>
            </a:endParaRPr>
          </a:p>
          <a:p>
            <a:pPr indent="-342900" lvl="0" marL="355600" marR="332740" rtl="0" algn="l">
              <a:lnSpc>
                <a:spcPct val="100000"/>
              </a:lnSpc>
              <a:spcBef>
                <a:spcPts val="480"/>
              </a:spcBef>
              <a:spcAft>
                <a:spcPts val="0"/>
              </a:spcAft>
              <a:buClr>
                <a:schemeClr val="dk1"/>
              </a:buClr>
              <a:buSzPts val="1900"/>
              <a:buFont typeface="Arial"/>
              <a:buChar char="•"/>
            </a:pPr>
            <a:r>
              <a:rPr b="1" i="0" lang="en-US" sz="2000" u="none" cap="none" strike="noStrike">
                <a:solidFill>
                  <a:schemeClr val="dk1"/>
                </a:solidFill>
                <a:latin typeface="Times New Roman"/>
                <a:ea typeface="Times New Roman"/>
                <a:cs typeface="Times New Roman"/>
                <a:sym typeface="Times New Roman"/>
              </a:rPr>
              <a:t>Contextualizadores de fato </a:t>
            </a:r>
            <a:r>
              <a:rPr b="0" i="0" lang="en-US" sz="2000" u="none" cap="none" strike="noStrike">
                <a:solidFill>
                  <a:schemeClr val="dk1"/>
                </a:solidFill>
                <a:latin typeface="Times New Roman"/>
                <a:ea typeface="Times New Roman"/>
                <a:cs typeface="Times New Roman"/>
                <a:sym typeface="Times New Roman"/>
              </a:rPr>
              <a:t>(ajudam a ancorar o texto numa situação  comunicativa e contribuem, assim, para o estabelecimento da coerência.  Estão em </a:t>
            </a:r>
            <a:r>
              <a:rPr b="1" i="0" lang="en-US" sz="2000" u="none" cap="none" strike="noStrike">
                <a:solidFill>
                  <a:schemeClr val="dk1"/>
                </a:solidFill>
                <a:latin typeface="Times New Roman"/>
                <a:ea typeface="Times New Roman"/>
                <a:cs typeface="Times New Roman"/>
                <a:sym typeface="Times New Roman"/>
              </a:rPr>
              <a:t>data, local, assinatura, elementos gráficos, o suporte que os  veicula.</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484"/>
              </a:spcBef>
              <a:spcAft>
                <a:spcPts val="0"/>
              </a:spcAft>
              <a:buClr>
                <a:schemeClr val="dk1"/>
              </a:buClr>
              <a:buSzPts val="1900"/>
              <a:buFont typeface="Arial"/>
              <a:buChar char="•"/>
            </a:pPr>
            <a:r>
              <a:rPr b="1" i="0" lang="en-US" sz="2000" u="none" cap="none" strike="noStrike">
                <a:solidFill>
                  <a:schemeClr val="dk1"/>
                </a:solidFill>
                <a:latin typeface="Times New Roman"/>
                <a:ea typeface="Times New Roman"/>
                <a:cs typeface="Times New Roman"/>
                <a:sym typeface="Times New Roman"/>
              </a:rPr>
              <a:t>Perspectivos:</a:t>
            </a:r>
            <a:endParaRPr b="0" i="0" sz="2000" u="none" cap="none" strike="noStrike">
              <a:solidFill>
                <a:schemeClr val="dk1"/>
              </a:solidFill>
              <a:latin typeface="Times New Roman"/>
              <a:ea typeface="Times New Roman"/>
              <a:cs typeface="Times New Roman"/>
              <a:sym typeface="Times New Roman"/>
            </a:endParaRPr>
          </a:p>
          <a:p>
            <a:pPr indent="-342900" lvl="0" marL="355600" marR="763905" rtl="0" algn="l">
              <a:lnSpc>
                <a:spcPct val="100000"/>
              </a:lnSpc>
              <a:spcBef>
                <a:spcPts val="480"/>
              </a:spcBef>
              <a:spcAft>
                <a:spcPts val="0"/>
              </a:spcAft>
              <a:buClr>
                <a:schemeClr val="dk1"/>
              </a:buClr>
              <a:buSzPts val="1900"/>
              <a:buFont typeface="Arial"/>
              <a:buChar char="•"/>
            </a:pPr>
            <a:r>
              <a:rPr b="1" i="0" lang="en-US" sz="2000" u="none" cap="none" strike="noStrike">
                <a:solidFill>
                  <a:schemeClr val="dk1"/>
                </a:solidFill>
                <a:latin typeface="Times New Roman"/>
                <a:ea typeface="Times New Roman"/>
                <a:cs typeface="Times New Roman"/>
                <a:sym typeface="Times New Roman"/>
              </a:rPr>
              <a:t>Prospectivos: </a:t>
            </a:r>
            <a:r>
              <a:rPr b="0" i="0" lang="en-US" sz="2000" u="none" cap="none" strike="noStrike">
                <a:solidFill>
                  <a:schemeClr val="dk1"/>
                </a:solidFill>
                <a:latin typeface="Times New Roman"/>
                <a:ea typeface="Times New Roman"/>
                <a:cs typeface="Times New Roman"/>
                <a:sym typeface="Times New Roman"/>
              </a:rPr>
              <a:t>permitem avançar expectativas sobre o conteúdo, o  estilo, enfim, o teor do texto, como é o caso de título autor, </a:t>
            </a:r>
            <a:r>
              <a:rPr lang="en-US" sz="2000">
                <a:solidFill>
                  <a:schemeClr val="dk1"/>
                </a:solidFill>
                <a:latin typeface="Times New Roman"/>
                <a:ea typeface="Times New Roman"/>
                <a:cs typeface="Times New Roman"/>
                <a:sym typeface="Times New Roman"/>
              </a:rPr>
              <a:t>fórmulas</a:t>
            </a:r>
            <a:r>
              <a:rPr b="0" i="0" lang="en-US" sz="2000" u="none" cap="none" strike="noStrike">
                <a:solidFill>
                  <a:schemeClr val="dk1"/>
                </a:solidFill>
                <a:latin typeface="Times New Roman"/>
                <a:ea typeface="Times New Roman"/>
                <a:cs typeface="Times New Roman"/>
                <a:sym typeface="Times New Roman"/>
              </a:rPr>
              <a:t>  iniciais, etc.</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34"/>
          <p:cNvSpPr txBox="1"/>
          <p:nvPr/>
        </p:nvSpPr>
        <p:spPr>
          <a:xfrm>
            <a:off x="525576" y="367030"/>
            <a:ext cx="8083500" cy="4044300"/>
          </a:xfrm>
          <a:prstGeom prst="rect">
            <a:avLst/>
          </a:prstGeom>
          <a:noFill/>
          <a:ln>
            <a:noFill/>
          </a:ln>
        </p:spPr>
        <p:txBody>
          <a:bodyPr anchorCtr="0" anchor="t" bIns="0" lIns="0" spcFirstLastPara="1" rIns="0" wrap="square" tIns="13325">
            <a:spAutoFit/>
          </a:bodyPr>
          <a:lstStyle/>
          <a:p>
            <a:pPr indent="-120650" lvl="0" marL="102235" marR="0" rtl="0" algn="l">
              <a:lnSpc>
                <a:spcPct val="100000"/>
              </a:lnSpc>
              <a:spcBef>
                <a:spcPts val="0"/>
              </a:spcBef>
              <a:spcAft>
                <a:spcPts val="0"/>
              </a:spcAft>
              <a:buClr>
                <a:schemeClr val="dk1"/>
              </a:buClr>
              <a:buSzPts val="1900"/>
              <a:buFont typeface="Arial"/>
              <a:buChar char="•"/>
            </a:pPr>
            <a:r>
              <a:rPr b="0" i="0" lang="en-US" sz="2000" u="none" cap="none" strike="noStrike">
                <a:solidFill>
                  <a:schemeClr val="dk1"/>
                </a:solidFill>
                <a:latin typeface="Times New Roman"/>
                <a:ea typeface="Times New Roman"/>
                <a:cs typeface="Times New Roman"/>
                <a:sym typeface="Times New Roman"/>
              </a:rPr>
              <a:t>Capítulo 8 – Escrita e Coerência.</a:t>
            </a:r>
            <a:endParaRPr b="0" i="0" sz="2000" u="none" cap="none" strike="noStrike">
              <a:solidFill>
                <a:schemeClr val="dk1"/>
              </a:solidFill>
              <a:latin typeface="Times New Roman"/>
              <a:ea typeface="Times New Roman"/>
              <a:cs typeface="Times New Roman"/>
              <a:sym typeface="Times New Roman"/>
            </a:endParaRPr>
          </a:p>
          <a:p>
            <a:pPr indent="126364" lvl="0" marL="12700" marR="206121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Concepção de Coerência (pela ótica do produtor do texto)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b="0" i="0" sz="2300" u="none" cap="none" strike="noStrike">
              <a:solidFill>
                <a:schemeClr val="dk1"/>
              </a:solidFill>
              <a:latin typeface="Times New Roman"/>
              <a:ea typeface="Times New Roman"/>
              <a:cs typeface="Times New Roman"/>
              <a:sym typeface="Times New Roman"/>
            </a:endParaRPr>
          </a:p>
          <a:p>
            <a:pPr indent="-343535" lvl="0" marL="365760" marR="0" rtl="0" algn="l">
              <a:lnSpc>
                <a:spcPct val="100000"/>
              </a:lnSpc>
              <a:spcBef>
                <a:spcPts val="5"/>
              </a:spcBef>
              <a:spcAft>
                <a:spcPts val="0"/>
              </a:spcAft>
              <a:buClr>
                <a:schemeClr val="dk1"/>
              </a:buClr>
              <a:buSzPts val="1900"/>
              <a:buFont typeface="Arial"/>
              <a:buChar char="•"/>
            </a:pPr>
            <a:r>
              <a:rPr b="0" i="0" lang="en-US" sz="2000" u="none" cap="none" strike="noStrike">
                <a:solidFill>
                  <a:schemeClr val="dk1"/>
                </a:solidFill>
                <a:latin typeface="Times New Roman"/>
                <a:ea typeface="Times New Roman"/>
                <a:cs typeface="Times New Roman"/>
                <a:sym typeface="Times New Roman"/>
              </a:rPr>
              <a:t>É entendida como </a:t>
            </a:r>
            <a:r>
              <a:rPr b="0" i="1" lang="en-US" sz="2000" u="none" cap="none" strike="noStrike">
                <a:solidFill>
                  <a:schemeClr val="dk1"/>
                </a:solidFill>
                <a:latin typeface="Times New Roman"/>
                <a:ea typeface="Times New Roman"/>
                <a:cs typeface="Times New Roman"/>
                <a:sym typeface="Times New Roman"/>
              </a:rPr>
              <a:t>princípio de interpretabilidade </a:t>
            </a:r>
            <a:r>
              <a:rPr b="0" i="0" lang="en-US" sz="2000" u="none" cap="none" strike="noStrike">
                <a:solidFill>
                  <a:schemeClr val="dk1"/>
                </a:solidFill>
                <a:latin typeface="Times New Roman"/>
                <a:ea typeface="Times New Roman"/>
                <a:cs typeface="Times New Roman"/>
                <a:sym typeface="Times New Roman"/>
              </a:rPr>
              <a:t>(Charolles, 1983)</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342900" lvl="0" marL="365760" marR="5080" rtl="0" algn="just">
              <a:lnSpc>
                <a:spcPct val="100000"/>
              </a:lnSpc>
              <a:spcBef>
                <a:spcPts val="0"/>
              </a:spcBef>
              <a:spcAft>
                <a:spcPts val="0"/>
              </a:spcAft>
              <a:buClr>
                <a:schemeClr val="dk1"/>
              </a:buClr>
              <a:buSzPts val="1900"/>
              <a:buFont typeface="Arial"/>
              <a:buChar char="•"/>
            </a:pPr>
            <a:r>
              <a:rPr b="0" i="0" lang="en-US" sz="2000" u="none" cap="none" strike="noStrike">
                <a:solidFill>
                  <a:schemeClr val="dk1"/>
                </a:solidFill>
                <a:latin typeface="Times New Roman"/>
                <a:ea typeface="Times New Roman"/>
                <a:cs typeface="Times New Roman"/>
                <a:sym typeface="Times New Roman"/>
              </a:rPr>
              <a:t>A noção de coerência tem sido objeto de muitos estudos que têm como foco  a leitura em perspectiva teórica ou pedagógica.</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342900" lvl="0" marL="365760" marR="5715" rtl="0" algn="just">
              <a:lnSpc>
                <a:spcPct val="100000"/>
              </a:lnSpc>
              <a:spcBef>
                <a:spcPts val="0"/>
              </a:spcBef>
              <a:spcAft>
                <a:spcPts val="0"/>
              </a:spcAft>
              <a:buClr>
                <a:schemeClr val="dk1"/>
              </a:buClr>
              <a:buSzPts val="1900"/>
              <a:buFont typeface="Arial"/>
              <a:buChar char="•"/>
            </a:pPr>
            <a:r>
              <a:rPr b="0" i="0" lang="en-US" sz="2000" u="none" cap="none" strike="noStrike">
                <a:solidFill>
                  <a:schemeClr val="dk1"/>
                </a:solidFill>
                <a:latin typeface="Times New Roman"/>
                <a:ea typeface="Times New Roman"/>
                <a:cs typeface="Times New Roman"/>
                <a:sym typeface="Times New Roman"/>
              </a:rPr>
              <a:t>Assim, reiteramos a concepção de escrita como uma atividade que  demanda ativação de conhecimentos linguísticos, enciclopédicos, textuais e  interacionais, em etapas realizadas recursivamente, que dizem respeito ao  planejamento da escrita, à escrita propriamente dita.</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35"/>
          <p:cNvSpPr txBox="1"/>
          <p:nvPr/>
        </p:nvSpPr>
        <p:spPr>
          <a:xfrm>
            <a:off x="258267" y="272922"/>
            <a:ext cx="8471400" cy="2151600"/>
          </a:xfrm>
          <a:prstGeom prst="rect">
            <a:avLst/>
          </a:prstGeom>
          <a:noFill/>
          <a:ln>
            <a:noFill/>
          </a:ln>
        </p:spPr>
        <p:txBody>
          <a:bodyPr anchorCtr="0" anchor="t" bIns="0" lIns="0" spcFirstLastPara="1" rIns="0" wrap="square" tIns="12700">
            <a:spAutoFit/>
          </a:bodyPr>
          <a:lstStyle/>
          <a:p>
            <a:pPr indent="-134620" lvl="0" marL="1466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SAUTCHUK (2003) desenvolveu a hipótese de que a escrita implica dois tipos de leitores:</a:t>
            </a:r>
            <a:endParaRPr b="0" i="0" sz="1800" u="none" cap="none" strike="noStrike">
              <a:solidFill>
                <a:schemeClr val="dk1"/>
              </a:solidFill>
              <a:latin typeface="Times New Roman"/>
              <a:ea typeface="Times New Roman"/>
              <a:cs typeface="Times New Roman"/>
              <a:sym typeface="Times New Roman"/>
            </a:endParaRPr>
          </a:p>
          <a:p>
            <a:pPr indent="-131445" lvl="0" marL="14351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“Leitor esterno”: acessa o texto em tempo local distante do tempo em que o texto foi</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desenvolvido.</a:t>
            </a:r>
            <a:endParaRPr b="0" i="0" sz="1800" u="none" cap="none" strike="noStrike">
              <a:solidFill>
                <a:schemeClr val="dk1"/>
              </a:solidFill>
              <a:latin typeface="Times New Roman"/>
              <a:ea typeface="Times New Roman"/>
              <a:cs typeface="Times New Roman"/>
              <a:sym typeface="Times New Roman"/>
            </a:endParaRPr>
          </a:p>
          <a:p>
            <a:pPr indent="-114300" lvl="0" marL="12700" marR="156845"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“Leitor interno”: existe no escritor para “monitorar-lhe” a atividade da escrita, apontando  alternativas para solucionar “problemas” que surgem à medida que o escritor desenvolve a  escrita.</a:t>
            </a:r>
            <a:endParaRPr b="0" i="0" sz="1800" u="none" cap="none" strike="noStrike">
              <a:solidFill>
                <a:schemeClr val="dk1"/>
              </a:solidFill>
              <a:latin typeface="Times New Roman"/>
              <a:ea typeface="Times New Roman"/>
              <a:cs typeface="Times New Roman"/>
              <a:sym typeface="Times New Roman"/>
            </a:endParaRPr>
          </a:p>
          <a:p>
            <a:pPr indent="-343535" lvl="1" marL="571500" marR="0" rtl="0" algn="l">
              <a:lnSpc>
                <a:spcPct val="100000"/>
              </a:lnSpc>
              <a:spcBef>
                <a:spcPts val="131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 que sabemos sobre coerência?</a:t>
            </a:r>
            <a:endParaRPr b="0" i="0" sz="2000" u="none" cap="none" strike="noStrike">
              <a:solidFill>
                <a:schemeClr val="dk1"/>
              </a:solidFill>
              <a:latin typeface="Times New Roman"/>
              <a:ea typeface="Times New Roman"/>
              <a:cs typeface="Times New Roman"/>
              <a:sym typeface="Times New Roman"/>
            </a:endParaRPr>
          </a:p>
        </p:txBody>
      </p:sp>
      <p:sp>
        <p:nvSpPr>
          <p:cNvPr id="263" name="Google Shape;263;p35"/>
          <p:cNvSpPr txBox="1"/>
          <p:nvPr/>
        </p:nvSpPr>
        <p:spPr>
          <a:xfrm>
            <a:off x="474370" y="2420874"/>
            <a:ext cx="7884300" cy="3542100"/>
          </a:xfrm>
          <a:prstGeom prst="rect">
            <a:avLst/>
          </a:prstGeom>
          <a:noFill/>
          <a:ln>
            <a:noFill/>
          </a:ln>
        </p:spPr>
        <p:txBody>
          <a:bodyPr anchorCtr="0" anchor="t" bIns="0" lIns="0" spcFirstLastPara="1" rIns="0" wrap="square" tIns="13325">
            <a:spAutoFit/>
          </a:bodyPr>
          <a:lstStyle/>
          <a:p>
            <a:pPr indent="-342900" lvl="0" marL="355600" marR="62864"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 noção de coerência não se aplica, isoladamente, ao texto, nem ao autor,  nem ao leitor, mas se estabelece na relação entre esses três elementos.</a:t>
            </a:r>
            <a:endParaRPr b="0" i="0" sz="2000" u="none" cap="none" strike="noStrike">
              <a:solidFill>
                <a:schemeClr val="dk1"/>
              </a:solidFill>
              <a:latin typeface="Times New Roman"/>
              <a:ea typeface="Times New Roman"/>
              <a:cs typeface="Times New Roman"/>
              <a:sym typeface="Times New Roman"/>
            </a:endParaRPr>
          </a:p>
          <a:p>
            <a:pPr indent="-216534" lvl="0" marL="355600" marR="415925" rtl="0" algn="l">
              <a:lnSpc>
                <a:spcPct val="100000"/>
              </a:lnSpc>
              <a:spcBef>
                <a:spcPts val="5"/>
              </a:spcBef>
              <a:spcAft>
                <a:spcPts val="0"/>
              </a:spcAft>
              <a:buNone/>
            </a:pPr>
            <a:r>
              <a:rPr b="0" i="1" lang="en-US" sz="2000" u="none" cap="none" strike="noStrike">
                <a:solidFill>
                  <a:schemeClr val="dk1"/>
                </a:solidFill>
                <a:latin typeface="Times New Roman"/>
                <a:ea typeface="Times New Roman"/>
                <a:cs typeface="Times New Roman"/>
                <a:sym typeface="Times New Roman"/>
              </a:rPr>
              <a:t>“[...] coerência não se constrói levando em conta somente o que o texto  apresenta em sua materialidade linguística [...], tampouco apenas o  conhecimento do leitor [...], mas, sim, a intenção do autor.”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b="0" i="0" sz="2900" u="none" cap="none" strike="noStrike">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 construção da coerência envolve da parte de quem escreve e de quem lê  conhecimentos os mais variados como, por exemplo, o enciclopédico e o  metagenérico</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36"/>
          <p:cNvSpPr txBox="1"/>
          <p:nvPr/>
        </p:nvSpPr>
        <p:spPr>
          <a:xfrm>
            <a:off x="535940" y="34798"/>
            <a:ext cx="117284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latin typeface="Calibri"/>
                <a:ea typeface="Calibri"/>
                <a:cs typeface="Calibri"/>
                <a:sym typeface="Calibri"/>
              </a:rPr>
              <a:t>Veja o exemplo:</a:t>
            </a:r>
            <a:endParaRPr b="0" i="0" sz="1400" u="none" cap="none" strike="noStrike">
              <a:latin typeface="Calibri"/>
              <a:ea typeface="Calibri"/>
              <a:cs typeface="Calibri"/>
              <a:sym typeface="Calibri"/>
            </a:endParaRPr>
          </a:p>
        </p:txBody>
      </p:sp>
      <p:sp>
        <p:nvSpPr>
          <p:cNvPr id="269" name="Google Shape;269;p36"/>
          <p:cNvSpPr txBox="1"/>
          <p:nvPr/>
        </p:nvSpPr>
        <p:spPr>
          <a:xfrm>
            <a:off x="4727575" y="859282"/>
            <a:ext cx="3874800" cy="459390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O autor recorre a seus  conhecimentos de mundo  para	construir um contexto  linguístico que possibilite ao  leitor preencher as lacunas  intencionalmente produzidas  com os respectivos produtos  que fazem parte do anúncio.</a:t>
            </a:r>
            <a:endParaRPr b="0" i="0" sz="2400" u="none" cap="none" strike="noStrike">
              <a:solidFill>
                <a:schemeClr val="dk1"/>
              </a:solidFill>
              <a:latin typeface="Times New Roman"/>
              <a:ea typeface="Times New Roman"/>
              <a:cs typeface="Times New Roman"/>
              <a:sym typeface="Times New Roman"/>
            </a:endParaRPr>
          </a:p>
          <a:p>
            <a:pPr indent="-342900" lvl="0" marL="355600" marR="1734185" rtl="0" algn="l">
              <a:lnSpc>
                <a:spcPct val="100000"/>
              </a:lnSpc>
              <a:spcBef>
                <a:spcPts val="5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Conhecimento  metagenérico.</a:t>
            </a:r>
            <a:endParaRPr b="0" i="0" sz="2400" u="none" cap="none" strike="noStrike">
              <a:solidFill>
                <a:schemeClr val="dk1"/>
              </a:solidFill>
              <a:latin typeface="Times New Roman"/>
              <a:ea typeface="Times New Roman"/>
              <a:cs typeface="Times New Roman"/>
              <a:sym typeface="Times New Roman"/>
            </a:endParaRPr>
          </a:p>
          <a:p>
            <a:pPr indent="-342900" lvl="0" marL="355600" marR="1446530" rtl="0" algn="l">
              <a:lnSpc>
                <a:spcPct val="100000"/>
              </a:lnSpc>
              <a:spcBef>
                <a:spcPts val="575"/>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Intertextualidade  intergêneros.</a:t>
            </a:r>
            <a:endParaRPr b="0" i="0" sz="2400" u="none" cap="none" strike="noStrike">
              <a:solidFill>
                <a:schemeClr val="dk1"/>
              </a:solidFill>
              <a:latin typeface="Times New Roman"/>
              <a:ea typeface="Times New Roman"/>
              <a:cs typeface="Times New Roman"/>
              <a:sym typeface="Times New Roman"/>
            </a:endParaRPr>
          </a:p>
        </p:txBody>
      </p:sp>
      <p:pic>
        <p:nvPicPr>
          <p:cNvPr id="270" name="Google Shape;270;p36"/>
          <p:cNvPicPr preferRelativeResize="0"/>
          <p:nvPr/>
        </p:nvPicPr>
        <p:blipFill rotWithShape="1">
          <a:blip r:embed="rId3">
            <a:alphaModFix/>
          </a:blip>
          <a:srcRect b="0" l="0" r="0" t="0"/>
          <a:stretch/>
        </p:blipFill>
        <p:spPr>
          <a:xfrm>
            <a:off x="0" y="476908"/>
            <a:ext cx="4683226" cy="619235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37"/>
          <p:cNvSpPr txBox="1"/>
          <p:nvPr/>
        </p:nvSpPr>
        <p:spPr>
          <a:xfrm>
            <a:off x="535940" y="193928"/>
            <a:ext cx="7395900" cy="2547300"/>
          </a:xfrm>
          <a:prstGeom prst="rect">
            <a:avLst/>
          </a:prstGeom>
          <a:noFill/>
          <a:ln>
            <a:noFill/>
          </a:ln>
        </p:spPr>
        <p:txBody>
          <a:bodyPr anchorCtr="0" anchor="t" bIns="0" lIns="0" spcFirstLastPara="1" rIns="0" wrap="square" tIns="12700">
            <a:spAutoFit/>
          </a:bodyPr>
          <a:lstStyle/>
          <a:p>
            <a:pPr indent="-135890" lvl="0" marL="14795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 coerência depende também de fatores como a focalização e a seleção</a:t>
            </a:r>
            <a:endParaRPr b="0" i="0" sz="20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b="0" i="0" lang="en-US" sz="2000" u="none" cap="none" strike="noStrike">
                <a:solidFill>
                  <a:schemeClr val="dk1"/>
                </a:solidFill>
                <a:latin typeface="Times New Roman"/>
                <a:ea typeface="Times New Roman"/>
                <a:cs typeface="Times New Roman"/>
                <a:sym typeface="Times New Roman"/>
              </a:rPr>
              <a:t>lexical, como pode-se verificar no exemplo: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b="0" i="0" sz="2050" u="none" cap="none" strike="noStrike">
              <a:solidFill>
                <a:schemeClr val="dk1"/>
              </a:solidFill>
              <a:latin typeface="Times New Roman"/>
              <a:ea typeface="Times New Roman"/>
              <a:cs typeface="Times New Roman"/>
              <a:sym typeface="Times New Roman"/>
            </a:endParaRPr>
          </a:p>
          <a:p>
            <a:pPr indent="-127000" lvl="0" marL="12700" marR="474344" rtl="0" algn="l">
              <a:lnSpc>
                <a:spcPct val="100000"/>
              </a:lnSpc>
              <a:spcBef>
                <a:spcPts val="5"/>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O objeto em questão é visto diferentemente dependendo do sujeito  “observador” .</a:t>
            </a:r>
            <a:endParaRPr b="0" i="0" sz="2000" u="none" cap="none" strike="noStrike">
              <a:solidFill>
                <a:schemeClr val="dk1"/>
              </a:solidFill>
              <a:latin typeface="Times New Roman"/>
              <a:ea typeface="Times New Roman"/>
              <a:cs typeface="Times New Roman"/>
              <a:sym typeface="Times New Roman"/>
            </a:endParaRPr>
          </a:p>
          <a:p>
            <a:pPr indent="-132715" lvl="0" marL="144780" marR="0" rtl="0" algn="l">
              <a:lnSpc>
                <a:spcPct val="11875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 seleção lexical (que se configura neste texto) indica a focalização</a:t>
            </a:r>
            <a:endParaRPr b="0" i="0" sz="2000" u="none" cap="none" strike="noStrike">
              <a:solidFill>
                <a:schemeClr val="dk1"/>
              </a:solidFill>
              <a:latin typeface="Times New Roman"/>
              <a:ea typeface="Times New Roman"/>
              <a:cs typeface="Times New Roman"/>
              <a:sym typeface="Times New Roman"/>
            </a:endParaRPr>
          </a:p>
          <a:p>
            <a:pPr indent="0" lvl="0" marL="12700" marR="0" rtl="0" algn="l">
              <a:lnSpc>
                <a:spcPct val="11875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proposta, contribuindo para o estabelecimento da coerência.</a:t>
            </a:r>
            <a:endParaRPr b="0" i="0" sz="2000" u="none" cap="none" strike="noStrike">
              <a:solidFill>
                <a:schemeClr val="dk1"/>
              </a:solidFill>
              <a:latin typeface="Times New Roman"/>
              <a:ea typeface="Times New Roman"/>
              <a:cs typeface="Times New Roman"/>
              <a:sym typeface="Times New Roman"/>
            </a:endParaRPr>
          </a:p>
        </p:txBody>
      </p:sp>
      <p:pic>
        <p:nvPicPr>
          <p:cNvPr id="276" name="Google Shape;276;p37"/>
          <p:cNvPicPr preferRelativeResize="0"/>
          <p:nvPr/>
        </p:nvPicPr>
        <p:blipFill rotWithShape="1">
          <a:blip r:embed="rId3">
            <a:alphaModFix/>
          </a:blip>
          <a:srcRect b="0" l="0" r="0" t="0"/>
          <a:stretch/>
        </p:blipFill>
        <p:spPr>
          <a:xfrm>
            <a:off x="467525" y="3176875"/>
            <a:ext cx="8280925" cy="3681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0" name="Shape 280"/>
        <p:cNvGrpSpPr/>
        <p:nvPr/>
      </p:nvGrpSpPr>
      <p:grpSpPr>
        <a:xfrm>
          <a:off x="0" y="0"/>
          <a:ext cx="0" cy="0"/>
          <a:chOff x="0" y="0"/>
          <a:chExt cx="0" cy="0"/>
        </a:xfrm>
      </p:grpSpPr>
      <p:sp>
        <p:nvSpPr>
          <p:cNvPr id="281" name="Google Shape;281;p38"/>
          <p:cNvSpPr txBox="1"/>
          <p:nvPr/>
        </p:nvSpPr>
        <p:spPr>
          <a:xfrm>
            <a:off x="535940" y="155194"/>
            <a:ext cx="7865100" cy="567000"/>
          </a:xfrm>
          <a:prstGeom prst="rect">
            <a:avLst/>
          </a:prstGeom>
          <a:noFill/>
          <a:ln>
            <a:noFill/>
          </a:ln>
        </p:spPr>
        <p:txBody>
          <a:bodyPr anchorCtr="0" anchor="t" bIns="0" lIns="0" spcFirstLastPara="1" rIns="0" wrap="square" tIns="12700">
            <a:spAutoFit/>
          </a:bodyPr>
          <a:lstStyle/>
          <a:p>
            <a:pPr indent="-107949" lvl="0" marL="12700" marR="5080" rtl="0" algn="l">
              <a:lnSpc>
                <a:spcPct val="100000"/>
              </a:lnSpc>
              <a:spcBef>
                <a:spcPts val="0"/>
              </a:spcBef>
              <a:spcAft>
                <a:spcPts val="0"/>
              </a:spcAft>
              <a:buClr>
                <a:schemeClr val="dk1"/>
              </a:buClr>
              <a:buSzPts val="1700"/>
              <a:buFont typeface="Arial"/>
              <a:buChar char="•"/>
            </a:pPr>
            <a:r>
              <a:rPr b="0" i="0" lang="en-US" sz="1800" u="none" cap="none" strike="noStrike">
                <a:solidFill>
                  <a:schemeClr val="dk1"/>
                </a:solidFill>
                <a:latin typeface="Times New Roman"/>
                <a:ea typeface="Times New Roman"/>
                <a:cs typeface="Times New Roman"/>
                <a:sym typeface="Times New Roman"/>
              </a:rPr>
              <a:t>A coerência não pressupõe, necessariamente, no plano da materialidade linguística, a  ligação entre enunciados de forma explícita.</a:t>
            </a:r>
            <a:endParaRPr b="0" i="0" sz="1800" u="none" cap="none" strike="noStrike">
              <a:solidFill>
                <a:schemeClr val="dk1"/>
              </a:solidFill>
              <a:latin typeface="Times New Roman"/>
              <a:ea typeface="Times New Roman"/>
              <a:cs typeface="Times New Roman"/>
              <a:sym typeface="Times New Roman"/>
            </a:endParaRPr>
          </a:p>
        </p:txBody>
      </p:sp>
      <p:sp>
        <p:nvSpPr>
          <p:cNvPr id="282" name="Google Shape;282;p38"/>
          <p:cNvSpPr txBox="1"/>
          <p:nvPr/>
        </p:nvSpPr>
        <p:spPr>
          <a:xfrm>
            <a:off x="535940" y="980059"/>
            <a:ext cx="2049000" cy="258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1" lang="en-US" sz="1600" u="none" cap="none" strike="noStrike">
                <a:solidFill>
                  <a:schemeClr val="dk1"/>
                </a:solidFill>
                <a:latin typeface="Times New Roman"/>
                <a:ea typeface="Times New Roman"/>
                <a:cs typeface="Times New Roman"/>
                <a:sym typeface="Times New Roman"/>
              </a:rPr>
              <a:t>Veja o próximo exemplo:</a:t>
            </a:r>
            <a:endParaRPr b="0" i="0" sz="1600" u="none" cap="none" strike="noStrike">
              <a:solidFill>
                <a:schemeClr val="dk1"/>
              </a:solidFill>
              <a:latin typeface="Times New Roman"/>
              <a:ea typeface="Times New Roman"/>
              <a:cs typeface="Times New Roman"/>
              <a:sym typeface="Times New Roman"/>
            </a:endParaRPr>
          </a:p>
        </p:txBody>
      </p:sp>
      <p:pic>
        <p:nvPicPr>
          <p:cNvPr id="283" name="Google Shape;283;p38"/>
          <p:cNvPicPr preferRelativeResize="0"/>
          <p:nvPr/>
        </p:nvPicPr>
        <p:blipFill rotWithShape="1">
          <a:blip r:embed="rId3">
            <a:alphaModFix/>
          </a:blip>
          <a:srcRect b="0" l="0" r="0" t="0"/>
          <a:stretch/>
        </p:blipFill>
        <p:spPr>
          <a:xfrm>
            <a:off x="179514" y="1412747"/>
            <a:ext cx="4176522" cy="5445249"/>
          </a:xfrm>
          <a:prstGeom prst="rect">
            <a:avLst/>
          </a:prstGeom>
          <a:noFill/>
          <a:ln>
            <a:noFill/>
          </a:ln>
        </p:spPr>
      </p:pic>
      <p:sp>
        <p:nvSpPr>
          <p:cNvPr id="284" name="Google Shape;284;p38"/>
          <p:cNvSpPr txBox="1"/>
          <p:nvPr/>
        </p:nvSpPr>
        <p:spPr>
          <a:xfrm>
            <a:off x="4727575" y="1076959"/>
            <a:ext cx="3832800" cy="407760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“Poesia, crônica, prosa, romance,  ficção, fato, editoria, ...” são  palavras presentes nesse texto  todo construído dessa forma.  Evidenciam, por parte do  produtor, a não explicitação das  relações de sentido por meio de  conectores entre enunciados,  deixando essa incumbência para o  leitor.</a:t>
            </a:r>
            <a:endParaRPr b="0" i="0" sz="2000" u="none" cap="none" strike="noStrike">
              <a:solidFill>
                <a:schemeClr val="dk1"/>
              </a:solidFill>
              <a:latin typeface="Times New Roman"/>
              <a:ea typeface="Times New Roman"/>
              <a:cs typeface="Times New Roman"/>
              <a:sym typeface="Times New Roman"/>
            </a:endParaRPr>
          </a:p>
          <a:p>
            <a:pPr indent="-342900" lvl="0" marL="355600" marR="112395" rtl="0" algn="l">
              <a:lnSpc>
                <a:spcPct val="100000"/>
              </a:lnSpc>
              <a:spcBef>
                <a:spcPts val="484"/>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É necessário, assim, seguir as  orientações dadas no texto para a  construção de sentido.</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39"/>
          <p:cNvSpPr txBox="1"/>
          <p:nvPr/>
        </p:nvSpPr>
        <p:spPr>
          <a:xfrm>
            <a:off x="535940" y="55575"/>
            <a:ext cx="7510200" cy="1705200"/>
          </a:xfrm>
          <a:prstGeom prst="rect">
            <a:avLst/>
          </a:prstGeom>
          <a:noFill/>
          <a:ln>
            <a:noFill/>
          </a:ln>
        </p:spPr>
        <p:txBody>
          <a:bodyPr anchorCtr="0" anchor="t" bIns="0" lIns="0" spcFirstLastPara="1" rIns="0" wrap="square" tIns="12050">
            <a:spAutoFit/>
          </a:bodyPr>
          <a:lstStyle/>
          <a:p>
            <a:pPr indent="-146685" lvl="0" marL="158750" marR="0" rtl="0" algn="l">
              <a:lnSpc>
                <a:spcPct val="10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A coerência depende , em parte, do </a:t>
            </a:r>
            <a:r>
              <a:rPr b="1" i="0" lang="en-US" sz="2200" u="none" cap="none" strike="noStrike">
                <a:solidFill>
                  <a:schemeClr val="dk1"/>
                </a:solidFill>
                <a:latin typeface="Times New Roman"/>
                <a:ea typeface="Times New Roman"/>
                <a:cs typeface="Times New Roman"/>
                <a:sym typeface="Times New Roman"/>
              </a:rPr>
              <a:t>uso da língua socialmente</a:t>
            </a:r>
            <a:endParaRPr b="0" i="0" sz="22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2200" u="none" cap="none" strike="noStrike">
                <a:solidFill>
                  <a:schemeClr val="dk1"/>
                </a:solidFill>
                <a:latin typeface="Times New Roman"/>
                <a:ea typeface="Times New Roman"/>
                <a:cs typeface="Times New Roman"/>
                <a:sym typeface="Times New Roman"/>
              </a:rPr>
              <a:t>instituído.</a:t>
            </a:r>
            <a:endParaRPr b="0" i="0" sz="2200" u="none" cap="none" strike="noStrike">
              <a:solidFill>
                <a:schemeClr val="dk1"/>
              </a:solidFill>
              <a:latin typeface="Times New Roman"/>
              <a:ea typeface="Times New Roman"/>
              <a:cs typeface="Times New Roman"/>
              <a:sym typeface="Times New Roman"/>
            </a:endParaRPr>
          </a:p>
          <a:p>
            <a:pPr indent="-146685" lvl="0" marL="158750" marR="0" rtl="0" algn="l">
              <a:lnSpc>
                <a:spcPct val="10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A construção da coerência demanda </a:t>
            </a:r>
            <a:r>
              <a:rPr b="1" i="0" lang="en-US" sz="2200" u="none" cap="none" strike="noStrike">
                <a:solidFill>
                  <a:schemeClr val="dk1"/>
                </a:solidFill>
                <a:latin typeface="Times New Roman"/>
                <a:ea typeface="Times New Roman"/>
                <a:cs typeface="Times New Roman"/>
                <a:sym typeface="Times New Roman"/>
              </a:rPr>
              <a:t>conhecimentos constituídos</a:t>
            </a:r>
            <a:endParaRPr b="0" i="0" sz="22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2200" u="none" cap="none" strike="noStrike">
                <a:solidFill>
                  <a:schemeClr val="dk1"/>
                </a:solidFill>
                <a:latin typeface="Times New Roman"/>
                <a:ea typeface="Times New Roman"/>
                <a:cs typeface="Times New Roman"/>
                <a:sym typeface="Times New Roman"/>
              </a:rPr>
              <a:t>sobre cultura, épocas e formas de comportamento</a:t>
            </a:r>
            <a:endParaRPr b="0" i="0" sz="2200" u="none" cap="none" strike="noStrike">
              <a:solidFill>
                <a:schemeClr val="dk1"/>
              </a:solidFill>
              <a:latin typeface="Times New Roman"/>
              <a:ea typeface="Times New Roman"/>
              <a:cs typeface="Times New Roman"/>
              <a:sym typeface="Times New Roman"/>
            </a:endParaRPr>
          </a:p>
        </p:txBody>
      </p:sp>
      <p:pic>
        <p:nvPicPr>
          <p:cNvPr id="290" name="Google Shape;290;p39"/>
          <p:cNvPicPr preferRelativeResize="0"/>
          <p:nvPr/>
        </p:nvPicPr>
        <p:blipFill rotWithShape="1">
          <a:blip r:embed="rId3">
            <a:alphaModFix/>
          </a:blip>
          <a:srcRect b="0" l="0" r="0" t="0"/>
          <a:stretch/>
        </p:blipFill>
        <p:spPr>
          <a:xfrm>
            <a:off x="395550" y="2050676"/>
            <a:ext cx="3986025" cy="4474650"/>
          </a:xfrm>
          <a:prstGeom prst="rect">
            <a:avLst/>
          </a:prstGeom>
          <a:noFill/>
          <a:ln>
            <a:noFill/>
          </a:ln>
        </p:spPr>
      </p:pic>
      <p:pic>
        <p:nvPicPr>
          <p:cNvPr id="291" name="Google Shape;291;p39"/>
          <p:cNvPicPr preferRelativeResize="0"/>
          <p:nvPr/>
        </p:nvPicPr>
        <p:blipFill rotWithShape="1">
          <a:blip r:embed="rId4">
            <a:alphaModFix/>
          </a:blip>
          <a:srcRect b="0" l="0" r="0" t="0"/>
          <a:stretch/>
        </p:blipFill>
        <p:spPr>
          <a:xfrm>
            <a:off x="4572000" y="2050675"/>
            <a:ext cx="4571850" cy="4793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 name="Shape 295"/>
        <p:cNvGrpSpPr/>
        <p:nvPr/>
      </p:nvGrpSpPr>
      <p:grpSpPr>
        <a:xfrm>
          <a:off x="0" y="0"/>
          <a:ext cx="0" cy="0"/>
          <a:chOff x="0" y="0"/>
          <a:chExt cx="0" cy="0"/>
        </a:xfrm>
      </p:grpSpPr>
      <p:sp>
        <p:nvSpPr>
          <p:cNvPr id="296" name="Google Shape;296;p40"/>
          <p:cNvSpPr txBox="1"/>
          <p:nvPr/>
        </p:nvSpPr>
        <p:spPr>
          <a:xfrm>
            <a:off x="535940" y="443864"/>
            <a:ext cx="7804800" cy="1704000"/>
          </a:xfrm>
          <a:prstGeom prst="rect">
            <a:avLst/>
          </a:prstGeom>
          <a:noFill/>
          <a:ln>
            <a:noFill/>
          </a:ln>
        </p:spPr>
        <p:txBody>
          <a:bodyPr anchorCtr="0" anchor="t" bIns="0" lIns="0" spcFirstLastPara="1" rIns="0" wrap="square" tIns="13325">
            <a:spAutoFit/>
          </a:bodyPr>
          <a:lstStyle/>
          <a:p>
            <a:pPr indent="-181610" lvl="0" marL="193675" marR="0" rtl="0" algn="l">
              <a:lnSpc>
                <a:spcPct val="1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A coerência pressupõe a </a:t>
            </a:r>
            <a:r>
              <a:rPr b="1" i="0" lang="en-US" sz="2000" u="none" cap="none" strike="noStrike">
                <a:solidFill>
                  <a:schemeClr val="dk1"/>
                </a:solidFill>
                <a:latin typeface="Times New Roman"/>
                <a:ea typeface="Times New Roman"/>
                <a:cs typeface="Times New Roman"/>
                <a:sym typeface="Times New Roman"/>
              </a:rPr>
              <a:t>manutenção temática</a:t>
            </a:r>
            <a:r>
              <a:rPr b="0" i="0" lang="en-US" sz="2000" u="none" cap="none" strike="noStrike">
                <a:solidFill>
                  <a:schemeClr val="dk1"/>
                </a:solidFill>
                <a:latin typeface="Times New Roman"/>
                <a:ea typeface="Times New Roman"/>
                <a:cs typeface="Times New Roman"/>
                <a:sym typeface="Times New Roman"/>
              </a:rPr>
              <a:t>, embora, em certos</a:t>
            </a:r>
            <a:endParaRPr b="0" i="0" sz="2000" u="none" cap="none" strike="noStrike">
              <a:solidFill>
                <a:schemeClr val="dk1"/>
              </a:solidFill>
              <a:latin typeface="Times New Roman"/>
              <a:ea typeface="Times New Roman"/>
              <a:cs typeface="Times New Roman"/>
              <a:sym typeface="Times New Roman"/>
            </a:endParaRPr>
          </a:p>
          <a:p>
            <a:pPr indent="0" lvl="0" marL="12700" marR="5080" rtl="0" algn="l">
              <a:lnSpc>
                <a:spcPct val="100000"/>
              </a:lnSpc>
              <a:spcBef>
                <a:spcPts val="95"/>
              </a:spcBef>
              <a:spcAft>
                <a:spcPts val="0"/>
              </a:spcAft>
              <a:buNone/>
            </a:pPr>
            <a:r>
              <a:rPr b="0" i="0" lang="en-US" sz="2000" u="none" cap="none" strike="noStrike">
                <a:solidFill>
                  <a:schemeClr val="dk1"/>
                </a:solidFill>
                <a:latin typeface="Times New Roman"/>
                <a:ea typeface="Times New Roman"/>
                <a:cs typeface="Times New Roman"/>
                <a:sym typeface="Times New Roman"/>
              </a:rPr>
              <a:t>casos, dependendo da intenção do autor ou do gênero textual, a fuga ao tema  seja utilizada como estratégia mesma de coerência.</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Veja o exemplo:</a:t>
            </a:r>
            <a:endParaRPr b="0" i="0" sz="2000" u="none" cap="none" strike="noStrike">
              <a:solidFill>
                <a:schemeClr val="dk1"/>
              </a:solidFill>
              <a:latin typeface="Times New Roman"/>
              <a:ea typeface="Times New Roman"/>
              <a:cs typeface="Times New Roman"/>
              <a:sym typeface="Times New Roman"/>
            </a:endParaRPr>
          </a:p>
        </p:txBody>
      </p:sp>
      <p:pic>
        <p:nvPicPr>
          <p:cNvPr id="297" name="Google Shape;297;p40"/>
          <p:cNvPicPr preferRelativeResize="0"/>
          <p:nvPr/>
        </p:nvPicPr>
        <p:blipFill rotWithShape="1">
          <a:blip r:embed="rId3">
            <a:alphaModFix/>
          </a:blip>
          <a:srcRect b="0" l="0" r="0" t="0"/>
          <a:stretch/>
        </p:blipFill>
        <p:spPr>
          <a:xfrm>
            <a:off x="395541" y="2348826"/>
            <a:ext cx="8424926" cy="388848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911758" y="211277"/>
            <a:ext cx="7392000" cy="906300"/>
          </a:xfrm>
          <a:prstGeom prst="rect">
            <a:avLst/>
          </a:prstGeom>
          <a:noFill/>
          <a:ln>
            <a:noFill/>
          </a:ln>
        </p:spPr>
        <p:txBody>
          <a:bodyPr anchorCtr="0" anchor="t" bIns="0" lIns="0" spcFirstLastPara="1" rIns="0" wrap="square" tIns="13325">
            <a:spAutoFit/>
          </a:bodyPr>
          <a:lstStyle/>
          <a:p>
            <a:pPr indent="-1929764" lvl="0" marL="1941829" marR="5080" rtl="0" algn="l">
              <a:lnSpc>
                <a:spcPct val="100000"/>
              </a:lnSpc>
              <a:spcBef>
                <a:spcPts val="0"/>
              </a:spcBef>
              <a:spcAft>
                <a:spcPts val="0"/>
              </a:spcAft>
              <a:buNone/>
            </a:pPr>
            <a:r>
              <a:rPr lang="en-US" sz="2900">
                <a:solidFill>
                  <a:schemeClr val="dk1"/>
                </a:solidFill>
              </a:rPr>
              <a:t>Coerência e Distribuição da Informação no Texto:  o explicito e o implícito</a:t>
            </a:r>
            <a:endParaRPr sz="2900">
              <a:solidFill>
                <a:schemeClr val="dk1"/>
              </a:solidFill>
            </a:endParaRPr>
          </a:p>
        </p:txBody>
      </p:sp>
      <p:sp>
        <p:nvSpPr>
          <p:cNvPr id="303" name="Google Shape;303;p41"/>
          <p:cNvSpPr txBox="1"/>
          <p:nvPr/>
        </p:nvSpPr>
        <p:spPr>
          <a:xfrm>
            <a:off x="535940" y="1100074"/>
            <a:ext cx="8208000" cy="5603400"/>
          </a:xfrm>
          <a:prstGeom prst="rect">
            <a:avLst/>
          </a:prstGeom>
          <a:noFill/>
          <a:ln>
            <a:noFill/>
          </a:ln>
        </p:spPr>
        <p:txBody>
          <a:bodyPr anchorCtr="0" anchor="t" bIns="0" lIns="0" spcFirstLastPara="1" rIns="0" wrap="square" tIns="13325">
            <a:spAutoFit/>
          </a:bodyPr>
          <a:lstStyle/>
          <a:p>
            <a:pPr indent="0" lvl="0" marL="0" marR="56514" rtl="0" algn="ctr">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(Por Stefanie Mendes)</a:t>
            </a:r>
            <a:endParaRPr b="0" i="0" sz="2000" u="none" cap="none" strike="noStrike">
              <a:solidFill>
                <a:schemeClr val="dk1"/>
              </a:solidFill>
              <a:latin typeface="Times New Roman"/>
              <a:ea typeface="Times New Roman"/>
              <a:cs typeface="Times New Roman"/>
              <a:sym typeface="Times New Roman"/>
            </a:endParaRPr>
          </a:p>
          <a:p>
            <a:pPr indent="-1929763" lvl="0" marL="1941829" marR="5080" rtl="0" algn="l">
              <a:lnSpc>
                <a:spcPct val="100000"/>
              </a:lnSpc>
              <a:spcBef>
                <a:spcPts val="0"/>
              </a:spcBef>
              <a:spcAft>
                <a:spcPts val="0"/>
              </a:spcAft>
              <a:buClr>
                <a:srgbClr val="000000"/>
              </a:buClr>
              <a:buFont typeface="Arial"/>
              <a:buNone/>
            </a:pPr>
            <a:r>
              <a:rPr lang="en-US" sz="1900">
                <a:solidFill>
                  <a:schemeClr val="dk1"/>
                </a:solidFill>
                <a:latin typeface="Times New Roman"/>
                <a:ea typeface="Times New Roman"/>
                <a:cs typeface="Times New Roman"/>
                <a:sym typeface="Times New Roman"/>
              </a:rPr>
              <a:t>Princípio</a:t>
            </a:r>
            <a:r>
              <a:rPr lang="en-US" sz="1900">
                <a:solidFill>
                  <a:schemeClr val="dk1"/>
                </a:solidFill>
                <a:latin typeface="Times New Roman"/>
                <a:ea typeface="Times New Roman"/>
                <a:cs typeface="Times New Roman"/>
                <a:sym typeface="Times New Roman"/>
              </a:rPr>
              <a:t> </a:t>
            </a:r>
            <a:r>
              <a:rPr b="0" i="0" lang="en-US" sz="1900" u="none" cap="none" strike="noStrike">
                <a:solidFill>
                  <a:schemeClr val="dk1"/>
                </a:solidFill>
                <a:latin typeface="Times New Roman"/>
                <a:ea typeface="Times New Roman"/>
                <a:cs typeface="Times New Roman"/>
                <a:sym typeface="Times New Roman"/>
              </a:rPr>
              <a:t>da</a:t>
            </a:r>
            <a:r>
              <a:rPr lang="en-US" sz="1900">
                <a:solidFill>
                  <a:schemeClr val="dk1"/>
                </a:solidFill>
                <a:latin typeface="Times New Roman"/>
                <a:ea typeface="Times New Roman"/>
                <a:cs typeface="Times New Roman"/>
                <a:sym typeface="Times New Roman"/>
              </a:rPr>
              <a:t> </a:t>
            </a:r>
            <a:r>
              <a:rPr b="0" i="0" lang="en-US" sz="1900" u="none" cap="none" strike="noStrike">
                <a:solidFill>
                  <a:schemeClr val="dk1"/>
                </a:solidFill>
                <a:latin typeface="Times New Roman"/>
                <a:ea typeface="Times New Roman"/>
                <a:cs typeface="Times New Roman"/>
                <a:sym typeface="Times New Roman"/>
              </a:rPr>
              <a:t>informatividade:</a:t>
            </a:r>
            <a:r>
              <a:rPr lang="en-US" sz="1900">
                <a:solidFill>
                  <a:schemeClr val="dk1"/>
                </a:solidFill>
                <a:latin typeface="Times New Roman"/>
                <a:ea typeface="Times New Roman"/>
                <a:cs typeface="Times New Roman"/>
                <a:sym typeface="Times New Roman"/>
              </a:rPr>
              <a:t> </a:t>
            </a:r>
            <a:r>
              <a:rPr b="0" i="0" lang="en-US" sz="1900" u="none" cap="none" strike="noStrike">
                <a:solidFill>
                  <a:schemeClr val="dk1"/>
                </a:solidFill>
                <a:latin typeface="Times New Roman"/>
                <a:ea typeface="Times New Roman"/>
                <a:cs typeface="Times New Roman"/>
                <a:sym typeface="Times New Roman"/>
              </a:rPr>
              <a:t>todo	texto	deve	 conter	</a:t>
            </a:r>
            <a:r>
              <a:rPr b="1" i="0" lang="en-US" sz="1900" u="none" cap="none" strike="noStrike">
                <a:solidFill>
                  <a:schemeClr val="dk1"/>
                </a:solidFill>
                <a:latin typeface="Times New Roman"/>
                <a:ea typeface="Times New Roman"/>
                <a:cs typeface="Times New Roman"/>
                <a:sym typeface="Times New Roman"/>
              </a:rPr>
              <a:t>informaçõ</a:t>
            </a:r>
            <a:r>
              <a:rPr b="1" lang="en-US" sz="1900">
                <a:solidFill>
                  <a:schemeClr val="dk1"/>
                </a:solidFill>
                <a:latin typeface="Times New Roman"/>
                <a:ea typeface="Times New Roman"/>
                <a:cs typeface="Times New Roman"/>
                <a:sym typeface="Times New Roman"/>
              </a:rPr>
              <a:t>es </a:t>
            </a:r>
            <a:r>
              <a:rPr b="1" i="0" lang="en-US" sz="1900" u="none" cap="none" strike="noStrike">
                <a:solidFill>
                  <a:schemeClr val="dk1"/>
                </a:solidFill>
                <a:latin typeface="Times New Roman"/>
                <a:ea typeface="Times New Roman"/>
                <a:cs typeface="Times New Roman"/>
                <a:sym typeface="Times New Roman"/>
              </a:rPr>
              <a:t>dadas</a:t>
            </a:r>
            <a:r>
              <a:rPr b="1" lang="en-US" sz="1900">
                <a:solidFill>
                  <a:schemeClr val="dk1"/>
                </a:solidFill>
                <a:latin typeface="Times New Roman"/>
                <a:ea typeface="Times New Roman"/>
                <a:cs typeface="Times New Roman"/>
                <a:sym typeface="Times New Roman"/>
              </a:rPr>
              <a:t> </a:t>
            </a:r>
            <a:r>
              <a:rPr b="0" i="0" lang="en-US" sz="1900" u="none" cap="none" strike="noStrike">
                <a:solidFill>
                  <a:schemeClr val="dk1"/>
                </a:solidFill>
                <a:latin typeface="Times New Roman"/>
                <a:ea typeface="Times New Roman"/>
                <a:cs typeface="Times New Roman"/>
                <a:sym typeface="Times New Roman"/>
              </a:rPr>
              <a:t>e</a:t>
            </a:r>
            <a:r>
              <a:rPr lang="en-US" sz="2900">
                <a:latin typeface="Times New Roman"/>
                <a:ea typeface="Times New Roman"/>
                <a:cs typeface="Times New Roman"/>
                <a:sym typeface="Times New Roman"/>
              </a:rPr>
              <a:t> </a:t>
            </a:r>
            <a:r>
              <a:rPr b="1" lang="en-US" sz="1900">
                <a:solidFill>
                  <a:schemeClr val="dk1"/>
                </a:solidFill>
                <a:latin typeface="Times New Roman"/>
                <a:ea typeface="Times New Roman"/>
                <a:cs typeface="Times New Roman"/>
                <a:sym typeface="Times New Roman"/>
              </a:rPr>
              <a:t>i</a:t>
            </a:r>
            <a:r>
              <a:rPr b="1" i="0" lang="en-US" sz="1900" u="none" cap="none" strike="noStrike">
                <a:solidFill>
                  <a:schemeClr val="dk1"/>
                </a:solidFill>
                <a:latin typeface="Times New Roman"/>
                <a:ea typeface="Times New Roman"/>
                <a:cs typeface="Times New Roman"/>
                <a:sym typeface="Times New Roman"/>
              </a:rPr>
              <a:t>nformações novas.</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b="0" i="0" sz="2600" u="none" cap="none" strike="noStrike">
              <a:solidFill>
                <a:schemeClr val="dk1"/>
              </a:solidFill>
              <a:latin typeface="Times New Roman"/>
              <a:ea typeface="Times New Roman"/>
              <a:cs typeface="Times New Roman"/>
              <a:sym typeface="Times New Roman"/>
            </a:endParaRPr>
          </a:p>
          <a:p>
            <a:pPr indent="-342900" lvl="0" marL="355600" marR="5715" rtl="0" algn="just">
              <a:lnSpc>
                <a:spcPct val="107894"/>
              </a:lnSpc>
              <a:spcBef>
                <a:spcPts val="0"/>
              </a:spcBef>
              <a:spcAft>
                <a:spcPts val="0"/>
              </a:spcAft>
              <a:buClr>
                <a:schemeClr val="dk1"/>
              </a:buClr>
              <a:buSzPts val="1900"/>
              <a:buFont typeface="Arial"/>
              <a:buChar char="•"/>
            </a:pPr>
            <a:r>
              <a:rPr b="0" i="0" lang="en-US" sz="1900" u="none" cap="none" strike="noStrike">
                <a:solidFill>
                  <a:schemeClr val="dk1"/>
                </a:solidFill>
                <a:latin typeface="Times New Roman"/>
                <a:ea typeface="Times New Roman"/>
                <a:cs typeface="Times New Roman"/>
                <a:sym typeface="Times New Roman"/>
              </a:rPr>
              <a:t>A </a:t>
            </a:r>
            <a:r>
              <a:rPr b="1" i="0" lang="en-US" sz="1900" u="none" cap="none" strike="noStrike">
                <a:solidFill>
                  <a:schemeClr val="dk1"/>
                </a:solidFill>
                <a:latin typeface="Times New Roman"/>
                <a:ea typeface="Times New Roman"/>
                <a:cs typeface="Times New Roman"/>
                <a:sym typeface="Times New Roman"/>
              </a:rPr>
              <a:t>informação dada </a:t>
            </a:r>
            <a:r>
              <a:rPr b="0" i="0" lang="en-US" sz="1900" u="none" cap="none" strike="noStrike">
                <a:solidFill>
                  <a:schemeClr val="dk1"/>
                </a:solidFill>
                <a:latin typeface="Times New Roman"/>
                <a:ea typeface="Times New Roman"/>
                <a:cs typeface="Times New Roman"/>
                <a:sym typeface="Times New Roman"/>
              </a:rPr>
              <a:t>vai constituir o suporte sobre o qual vão recair os aportes  trazidas pelo enunciado em curso ou pelos que a eles se seguem.</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SzPts val="2350"/>
              <a:buFont typeface="Arial"/>
              <a:buNone/>
            </a:pPr>
            <a:r>
              <a:t/>
            </a:r>
            <a:endParaRPr b="0" i="0" sz="2350" u="none" cap="none" strike="noStrike">
              <a:solidFill>
                <a:schemeClr val="dk1"/>
              </a:solidFill>
              <a:latin typeface="Times New Roman"/>
              <a:ea typeface="Times New Roman"/>
              <a:cs typeface="Times New Roman"/>
              <a:sym typeface="Times New Roman"/>
            </a:endParaRPr>
          </a:p>
          <a:p>
            <a:pPr indent="-342900" lvl="0" marL="355600" marR="0" rtl="0" algn="l">
              <a:lnSpc>
                <a:spcPct val="113947"/>
              </a:lnSpc>
              <a:spcBef>
                <a:spcPts val="0"/>
              </a:spcBef>
              <a:spcAft>
                <a:spcPts val="0"/>
              </a:spcAft>
              <a:buClr>
                <a:schemeClr val="dk1"/>
              </a:buClr>
              <a:buSzPts val="1900"/>
              <a:buFont typeface="Arial"/>
              <a:buChar char="•"/>
            </a:pPr>
            <a:r>
              <a:rPr b="0" i="0" lang="en-US" sz="1900" u="none" cap="none" strike="noStrike">
                <a:solidFill>
                  <a:schemeClr val="dk1"/>
                </a:solidFill>
                <a:latin typeface="Times New Roman"/>
                <a:ea typeface="Times New Roman"/>
                <a:cs typeface="Times New Roman"/>
                <a:sym typeface="Times New Roman"/>
              </a:rPr>
              <a:t>A	</a:t>
            </a:r>
            <a:r>
              <a:rPr b="1" i="0" lang="en-US" sz="1900" u="none" cap="none" strike="noStrike">
                <a:solidFill>
                  <a:schemeClr val="dk1"/>
                </a:solidFill>
                <a:latin typeface="Times New Roman"/>
                <a:ea typeface="Times New Roman"/>
                <a:cs typeface="Times New Roman"/>
                <a:sym typeface="Times New Roman"/>
              </a:rPr>
              <a:t>informação	nova	</a:t>
            </a:r>
            <a:r>
              <a:rPr b="0" i="0" lang="en-US" sz="1900" u="none" cap="none" strike="noStrike">
                <a:solidFill>
                  <a:schemeClr val="dk1"/>
                </a:solidFill>
                <a:latin typeface="Times New Roman"/>
                <a:ea typeface="Times New Roman"/>
                <a:cs typeface="Times New Roman"/>
                <a:sym typeface="Times New Roman"/>
              </a:rPr>
              <a:t>é	constituída	por	aqueles	dados	que	ainda	são</a:t>
            </a:r>
            <a:r>
              <a:rPr lang="en-US" sz="1900">
                <a:solidFill>
                  <a:schemeClr val="dk1"/>
                </a:solidFill>
                <a:latin typeface="Times New Roman"/>
                <a:ea typeface="Times New Roman"/>
                <a:cs typeface="Times New Roman"/>
                <a:sym typeface="Times New Roman"/>
              </a:rPr>
              <a:t> </a:t>
            </a:r>
            <a:r>
              <a:rPr b="0" i="0" lang="en-US" sz="1900" u="none" cap="none" strike="noStrike">
                <a:solidFill>
                  <a:schemeClr val="dk1"/>
                </a:solidFill>
                <a:latin typeface="Times New Roman"/>
                <a:ea typeface="Times New Roman"/>
                <a:cs typeface="Times New Roman"/>
                <a:sym typeface="Times New Roman"/>
              </a:rPr>
              <a:t>desconhecidos do leitor/ouvinte.</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b="0" i="0" sz="2350" u="none" cap="none" strike="noStrike">
              <a:solidFill>
                <a:schemeClr val="dk1"/>
              </a:solidFill>
              <a:latin typeface="Times New Roman"/>
              <a:ea typeface="Times New Roman"/>
              <a:cs typeface="Times New Roman"/>
              <a:sym typeface="Times New Roman"/>
            </a:endParaRPr>
          </a:p>
          <a:p>
            <a:pPr indent="-342900" lvl="0" marL="355600" marR="0" rtl="0" algn="l">
              <a:lnSpc>
                <a:spcPct val="113947"/>
              </a:lnSpc>
              <a:spcBef>
                <a:spcPts val="0"/>
              </a:spcBef>
              <a:spcAft>
                <a:spcPts val="0"/>
              </a:spcAft>
              <a:buClr>
                <a:schemeClr val="dk1"/>
              </a:buClr>
              <a:buSzPts val="1900"/>
              <a:buFont typeface="Arial"/>
              <a:buChar char="•"/>
            </a:pPr>
            <a:r>
              <a:rPr b="0" i="0" lang="en-US" sz="1900" u="none" cap="none" strike="noStrike">
                <a:solidFill>
                  <a:schemeClr val="dk1"/>
                </a:solidFill>
                <a:latin typeface="Times New Roman"/>
                <a:ea typeface="Times New Roman"/>
                <a:cs typeface="Times New Roman"/>
                <a:sym typeface="Times New Roman"/>
              </a:rPr>
              <a:t>A </a:t>
            </a:r>
            <a:r>
              <a:rPr b="1" i="0" lang="en-US" sz="1900" u="none" cap="none" strike="noStrike">
                <a:solidFill>
                  <a:schemeClr val="dk1"/>
                </a:solidFill>
                <a:latin typeface="Times New Roman"/>
                <a:ea typeface="Times New Roman"/>
                <a:cs typeface="Times New Roman"/>
                <a:sym typeface="Times New Roman"/>
              </a:rPr>
              <a:t>continuidade de um texto </a:t>
            </a:r>
            <a:r>
              <a:rPr b="0" i="0" lang="en-US" sz="1900" u="none" cap="none" strike="noStrike">
                <a:solidFill>
                  <a:schemeClr val="dk1"/>
                </a:solidFill>
                <a:latin typeface="Times New Roman"/>
                <a:ea typeface="Times New Roman"/>
                <a:cs typeface="Times New Roman"/>
                <a:sym typeface="Times New Roman"/>
              </a:rPr>
              <a:t>é o equilíbrio variável entre </a:t>
            </a:r>
            <a:r>
              <a:rPr b="1" i="0" lang="en-US" sz="1900" u="none" cap="none" strike="noStrike">
                <a:solidFill>
                  <a:schemeClr val="dk1"/>
                </a:solidFill>
                <a:latin typeface="Times New Roman"/>
                <a:ea typeface="Times New Roman"/>
                <a:cs typeface="Times New Roman"/>
                <a:sym typeface="Times New Roman"/>
              </a:rPr>
              <a:t>repetição (retroação)</a:t>
            </a:r>
            <a:endParaRPr b="0" i="0" sz="1900" u="none" cap="none" strike="noStrike">
              <a:solidFill>
                <a:schemeClr val="dk1"/>
              </a:solidFill>
              <a:latin typeface="Times New Roman"/>
              <a:ea typeface="Times New Roman"/>
              <a:cs typeface="Times New Roman"/>
              <a:sym typeface="Times New Roman"/>
            </a:endParaRPr>
          </a:p>
          <a:p>
            <a:pPr indent="0" lvl="0" marL="355600" marR="0" rtl="0" algn="l">
              <a:lnSpc>
                <a:spcPct val="113947"/>
              </a:lnSpc>
              <a:spcBef>
                <a:spcPts val="0"/>
              </a:spcBef>
              <a:spcAft>
                <a:spcPts val="0"/>
              </a:spcAft>
              <a:buNone/>
            </a:pPr>
            <a:r>
              <a:rPr b="0" i="0" lang="en-US" sz="1900" u="none" cap="none" strike="noStrike">
                <a:solidFill>
                  <a:schemeClr val="dk1"/>
                </a:solidFill>
                <a:latin typeface="Times New Roman"/>
                <a:ea typeface="Times New Roman"/>
                <a:cs typeface="Times New Roman"/>
                <a:sym typeface="Times New Roman"/>
              </a:rPr>
              <a:t>e </a:t>
            </a:r>
            <a:r>
              <a:rPr b="1" i="0" lang="en-US" sz="1900" u="none" cap="none" strike="noStrike">
                <a:solidFill>
                  <a:schemeClr val="dk1"/>
                </a:solidFill>
                <a:latin typeface="Times New Roman"/>
                <a:ea typeface="Times New Roman"/>
                <a:cs typeface="Times New Roman"/>
                <a:sym typeface="Times New Roman"/>
              </a:rPr>
              <a:t>progressão</a:t>
            </a:r>
            <a:r>
              <a:rPr b="0" i="0" lang="en-US" sz="1900" u="none" cap="none" strike="noStrike">
                <a:solidFill>
                  <a:schemeClr val="dk1"/>
                </a:solidFill>
                <a:latin typeface="Times New Roman"/>
                <a:ea typeface="Times New Roman"/>
                <a:cs typeface="Times New Roman"/>
                <a:sym typeface="Times New Roman"/>
              </a:rPr>
              <a:t>.</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b="0" i="0" sz="2550" u="none" cap="none" strike="noStrike">
              <a:solidFill>
                <a:schemeClr val="dk1"/>
              </a:solidFill>
              <a:latin typeface="Times New Roman"/>
              <a:ea typeface="Times New Roman"/>
              <a:cs typeface="Times New Roman"/>
              <a:sym typeface="Times New Roman"/>
            </a:endParaRPr>
          </a:p>
          <a:p>
            <a:pPr indent="-342900" lvl="0" marL="355600" marR="5080" rtl="0" algn="just">
              <a:lnSpc>
                <a:spcPct val="90000"/>
              </a:lnSpc>
              <a:spcBef>
                <a:spcPts val="0"/>
              </a:spcBef>
              <a:spcAft>
                <a:spcPts val="0"/>
              </a:spcAft>
              <a:buClr>
                <a:schemeClr val="dk1"/>
              </a:buClr>
              <a:buSzPts val="1900"/>
              <a:buFont typeface="Arial"/>
              <a:buChar char="•"/>
            </a:pPr>
            <a:r>
              <a:rPr b="0" i="0" lang="en-US" sz="1900" u="none" cap="none" strike="noStrike">
                <a:solidFill>
                  <a:schemeClr val="dk1"/>
                </a:solidFill>
                <a:latin typeface="Times New Roman"/>
                <a:ea typeface="Times New Roman"/>
                <a:cs typeface="Times New Roman"/>
                <a:sym typeface="Times New Roman"/>
              </a:rPr>
              <a:t>A relação entre </a:t>
            </a:r>
            <a:r>
              <a:rPr b="1" i="0" lang="en-US" sz="1900" u="none" cap="none" strike="noStrike">
                <a:solidFill>
                  <a:schemeClr val="dk1"/>
                </a:solidFill>
                <a:latin typeface="Times New Roman"/>
                <a:ea typeface="Times New Roman"/>
                <a:cs typeface="Times New Roman"/>
                <a:sym typeface="Times New Roman"/>
              </a:rPr>
              <a:t>informação explícita </a:t>
            </a:r>
            <a:r>
              <a:rPr b="0" i="0" lang="en-US" sz="1900" u="none" cap="none" strike="noStrike">
                <a:solidFill>
                  <a:schemeClr val="dk1"/>
                </a:solidFill>
                <a:latin typeface="Times New Roman"/>
                <a:ea typeface="Times New Roman"/>
                <a:cs typeface="Times New Roman"/>
                <a:sym typeface="Times New Roman"/>
              </a:rPr>
              <a:t>e </a:t>
            </a:r>
            <a:r>
              <a:rPr b="1" i="0" lang="en-US" sz="1900" u="none" cap="none" strike="noStrike">
                <a:solidFill>
                  <a:schemeClr val="dk1"/>
                </a:solidFill>
                <a:latin typeface="Times New Roman"/>
                <a:ea typeface="Times New Roman"/>
                <a:cs typeface="Times New Roman"/>
                <a:sym typeface="Times New Roman"/>
              </a:rPr>
              <a:t>informação inferível </a:t>
            </a:r>
            <a:r>
              <a:rPr b="0" i="0" lang="en-US" sz="1900" u="none" cap="none" strike="noStrike">
                <a:solidFill>
                  <a:schemeClr val="dk1"/>
                </a:solidFill>
                <a:latin typeface="Times New Roman"/>
                <a:ea typeface="Times New Roman"/>
                <a:cs typeface="Times New Roman"/>
                <a:sym typeface="Times New Roman"/>
              </a:rPr>
              <a:t>ocorre através de  “sinalização textual”. O locutor procura levar o interlocutor a recorrer aos seus  conhecimentos e a ativar, através das inferências, os conhecimentos necessários a  construção do sentido.</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4"/>
          <p:cNvSpPr txBox="1"/>
          <p:nvPr/>
        </p:nvSpPr>
        <p:spPr>
          <a:xfrm>
            <a:off x="535940" y="570102"/>
            <a:ext cx="8029500" cy="3360600"/>
          </a:xfrm>
          <a:prstGeom prst="rect">
            <a:avLst/>
          </a:prstGeom>
          <a:noFill/>
          <a:ln>
            <a:noFill/>
          </a:ln>
        </p:spPr>
        <p:txBody>
          <a:bodyPr anchorCtr="0" anchor="t" bIns="0" lIns="0" spcFirstLastPara="1" rIns="0" wrap="square" tIns="85725">
            <a:spAutoFit/>
          </a:bodyPr>
          <a:lstStyle/>
          <a:p>
            <a:pPr indent="-342900" lvl="0" marL="3556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Escrita: foco na interação.</a:t>
            </a:r>
            <a:endParaRPr b="0" i="0" sz="2400" u="none" cap="none" strike="noStrike">
              <a:solidFill>
                <a:schemeClr val="dk1"/>
              </a:solidFill>
              <a:latin typeface="Times New Roman"/>
              <a:ea typeface="Times New Roman"/>
              <a:cs typeface="Times New Roman"/>
              <a:sym typeface="Times New Roman"/>
            </a:endParaRPr>
          </a:p>
          <a:p>
            <a:pPr indent="-36195" lvl="1" marL="391795" marR="5080" rtl="0" algn="l">
              <a:lnSpc>
                <a:spcPct val="100000"/>
              </a:lnSpc>
              <a:spcBef>
                <a:spcPts val="575"/>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Aqui, a escrita é vista como produção textual, cuja realização  exige ativação de conhecimentos e estratégias por parte do  produtor (Interação escritor – leitor).</a:t>
            </a:r>
            <a:endParaRPr b="0" i="0" sz="24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10"/>
              </a:spcBef>
              <a:spcAft>
                <a:spcPts val="0"/>
              </a:spcAft>
              <a:buSzPts val="3500"/>
              <a:buFont typeface="Times New Roman"/>
              <a:buNone/>
            </a:pPr>
            <a:r>
              <a:t/>
            </a:r>
            <a:endParaRPr b="0" i="0" sz="350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Concepção (dialógica) da língua.</a:t>
            </a:r>
            <a:endParaRPr b="0" i="0" sz="2400" u="none" cap="none" strike="noStrike">
              <a:solidFill>
                <a:schemeClr val="dk1"/>
              </a:solidFill>
              <a:latin typeface="Times New Roman"/>
              <a:ea typeface="Times New Roman"/>
              <a:cs typeface="Times New Roman"/>
              <a:sym typeface="Times New Roman"/>
            </a:endParaRPr>
          </a:p>
          <a:p>
            <a:pPr indent="-162559" lvl="1" marL="553720" marR="0" rtl="0" algn="l">
              <a:lnSpc>
                <a:spcPct val="100000"/>
              </a:lnSpc>
              <a:spcBef>
                <a:spcPts val="5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Atores/construtores sociais, sujeitos ativos que –</a:t>
            </a:r>
            <a:endParaRPr b="0" i="0" sz="2400" u="none" cap="none" strike="noStrike">
              <a:solidFill>
                <a:schemeClr val="dk1"/>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dialogicamente – se constroem e são construídos no texto.</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1458849" y="332054"/>
            <a:ext cx="6226200" cy="998700"/>
          </a:xfrm>
          <a:prstGeom prst="rect">
            <a:avLst/>
          </a:prstGeom>
          <a:noFill/>
          <a:ln>
            <a:noFill/>
          </a:ln>
        </p:spPr>
        <p:txBody>
          <a:bodyPr anchorCtr="0" anchor="t" bIns="0" lIns="0" spcFirstLastPara="1" rIns="0" wrap="square" tIns="13325">
            <a:spAutoFit/>
          </a:bodyPr>
          <a:lstStyle/>
          <a:p>
            <a:pPr indent="-1520190" lvl="0" marL="1532255" marR="5080" rtl="0" algn="l">
              <a:lnSpc>
                <a:spcPct val="100000"/>
              </a:lnSpc>
              <a:spcBef>
                <a:spcPts val="0"/>
              </a:spcBef>
              <a:spcAft>
                <a:spcPts val="0"/>
              </a:spcAft>
              <a:buNone/>
            </a:pPr>
            <a:r>
              <a:rPr lang="en-US">
                <a:solidFill>
                  <a:schemeClr val="dk1"/>
                </a:solidFill>
              </a:rPr>
              <a:t>Recursos de Economia e Elegância na  Construção Textual</a:t>
            </a:r>
            <a:endParaRPr>
              <a:solidFill>
                <a:schemeClr val="dk1"/>
              </a:solidFill>
            </a:endParaRPr>
          </a:p>
        </p:txBody>
      </p:sp>
      <p:sp>
        <p:nvSpPr>
          <p:cNvPr id="309" name="Google Shape;309;p42"/>
          <p:cNvSpPr txBox="1"/>
          <p:nvPr/>
        </p:nvSpPr>
        <p:spPr>
          <a:xfrm>
            <a:off x="535940" y="1624330"/>
            <a:ext cx="8073900" cy="1694400"/>
          </a:xfrm>
          <a:prstGeom prst="rect">
            <a:avLst/>
          </a:prstGeom>
          <a:noFill/>
          <a:ln>
            <a:noFill/>
          </a:ln>
        </p:spPr>
        <p:txBody>
          <a:bodyPr anchorCtr="0" anchor="t" bIns="0" lIns="0" spcFirstLastPara="1" rIns="0" wrap="square" tIns="13325">
            <a:spAutoFit/>
          </a:bodyPr>
          <a:lstStyle/>
          <a:p>
            <a:pPr indent="-342900" lvl="0" marL="355600" marR="508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Um texto não deve dizer nem demais, nem de menos: no 1ºcaso, ele se  torna arrastado e pouco instigante; no 2º, pode tornar-se pesado e de difícil  compreensão.</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Cuidado na seleção de </a:t>
            </a:r>
            <a:r>
              <a:rPr b="1" i="0" lang="en-US" sz="2000" u="none" cap="none" strike="noStrike">
                <a:solidFill>
                  <a:schemeClr val="dk1"/>
                </a:solidFill>
                <a:latin typeface="Times New Roman"/>
                <a:ea typeface="Times New Roman"/>
                <a:cs typeface="Times New Roman"/>
                <a:sym typeface="Times New Roman"/>
              </a:rPr>
              <a:t>palavras chave</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p:txBody>
      </p:sp>
      <p:sp>
        <p:nvSpPr>
          <p:cNvPr id="310" name="Google Shape;310;p42"/>
          <p:cNvSpPr txBox="1"/>
          <p:nvPr/>
        </p:nvSpPr>
        <p:spPr>
          <a:xfrm>
            <a:off x="535940" y="3697300"/>
            <a:ext cx="1834500" cy="32130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Principio	da</a:t>
            </a:r>
            <a:endParaRPr b="0" i="0" sz="2000" u="none" cap="none" strike="noStrike">
              <a:solidFill>
                <a:schemeClr val="dk1"/>
              </a:solidFill>
              <a:latin typeface="Times New Roman"/>
              <a:ea typeface="Times New Roman"/>
              <a:cs typeface="Times New Roman"/>
              <a:sym typeface="Times New Roman"/>
            </a:endParaRPr>
          </a:p>
        </p:txBody>
      </p:sp>
      <p:sp>
        <p:nvSpPr>
          <p:cNvPr id="311" name="Google Shape;311;p42"/>
          <p:cNvSpPr txBox="1"/>
          <p:nvPr/>
        </p:nvSpPr>
        <p:spPr>
          <a:xfrm>
            <a:off x="2543301" y="3697300"/>
            <a:ext cx="60669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economia</a:t>
            </a:r>
            <a:r>
              <a:rPr b="0" i="0" lang="en-US" sz="2000" u="none" cap="none" strike="noStrike">
                <a:solidFill>
                  <a:schemeClr val="dk1"/>
                </a:solidFill>
                <a:latin typeface="Times New Roman"/>
                <a:ea typeface="Times New Roman"/>
                <a:cs typeface="Times New Roman"/>
                <a:sym typeface="Times New Roman"/>
              </a:rPr>
              <a:t>:	releitura	atenta	nos	permitirá	detectar	os</a:t>
            </a:r>
            <a:endParaRPr b="0" i="0" sz="2000" u="none" cap="none" strike="noStrike">
              <a:solidFill>
                <a:schemeClr val="dk1"/>
              </a:solidFill>
              <a:latin typeface="Times New Roman"/>
              <a:ea typeface="Times New Roman"/>
              <a:cs typeface="Times New Roman"/>
              <a:sym typeface="Times New Roman"/>
            </a:endParaRPr>
          </a:p>
        </p:txBody>
      </p:sp>
      <p:sp>
        <p:nvSpPr>
          <p:cNvPr id="312" name="Google Shape;312;p42"/>
          <p:cNvSpPr txBox="1"/>
          <p:nvPr/>
        </p:nvSpPr>
        <p:spPr>
          <a:xfrm>
            <a:off x="535940" y="4002404"/>
            <a:ext cx="8072700" cy="1386600"/>
          </a:xfrm>
          <a:prstGeom prst="rect">
            <a:avLst/>
          </a:prstGeom>
          <a:noFill/>
          <a:ln>
            <a:noFill/>
          </a:ln>
        </p:spPr>
        <p:txBody>
          <a:bodyPr anchorCtr="0" anchor="t" bIns="0" lIns="0" spcFirstLastPara="1" rIns="0" wrap="square" tIns="12700">
            <a:spAutoFit/>
          </a:bodyPr>
          <a:lstStyle/>
          <a:p>
            <a:pPr indent="0" lvl="0" marL="35560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elementos que devem ser substituídos ou suprimidos na versão final.</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b="0" i="0" sz="2900" u="none" cap="none" strike="noStrike">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5"/>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Elegância: </a:t>
            </a:r>
            <a:r>
              <a:rPr b="0" i="0" lang="en-US" sz="2000" u="none" cap="none" strike="noStrike">
                <a:solidFill>
                  <a:schemeClr val="dk1"/>
                </a:solidFill>
                <a:latin typeface="Times New Roman"/>
                <a:ea typeface="Times New Roman"/>
                <a:cs typeface="Times New Roman"/>
                <a:sym typeface="Times New Roman"/>
              </a:rPr>
              <a:t>não significa uso de termos complexos ou torneios. Há recursos  na língua que auxiliam na tarefa de construir um texto mais elegante.</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1458849" y="332054"/>
            <a:ext cx="6226200" cy="1107300"/>
          </a:xfrm>
          <a:prstGeom prst="rect">
            <a:avLst/>
          </a:prstGeom>
          <a:noFill/>
          <a:ln>
            <a:noFill/>
          </a:ln>
        </p:spPr>
        <p:txBody>
          <a:bodyPr anchorCtr="0" anchor="t" bIns="0" lIns="0" spcFirstLastPara="1" rIns="0" wrap="square" tIns="35550">
            <a:spAutoFit/>
          </a:bodyPr>
          <a:lstStyle/>
          <a:p>
            <a:pPr indent="-1520190" lvl="0" marL="1532255" marR="5080" rtl="0" algn="l">
              <a:lnSpc>
                <a:spcPct val="117499"/>
              </a:lnSpc>
              <a:spcBef>
                <a:spcPts val="0"/>
              </a:spcBef>
              <a:spcAft>
                <a:spcPts val="0"/>
              </a:spcAft>
              <a:buNone/>
            </a:pPr>
            <a:r>
              <a:rPr lang="en-US">
                <a:solidFill>
                  <a:schemeClr val="dk1"/>
                </a:solidFill>
              </a:rPr>
              <a:t>Recursos de Economia e Elegância na  Construção Textual</a:t>
            </a:r>
            <a:endParaRPr>
              <a:solidFill>
                <a:schemeClr val="dk1"/>
              </a:solidFill>
            </a:endParaRPr>
          </a:p>
        </p:txBody>
      </p:sp>
      <p:sp>
        <p:nvSpPr>
          <p:cNvPr id="318" name="Google Shape;318;p43"/>
          <p:cNvSpPr txBox="1"/>
          <p:nvPr/>
        </p:nvSpPr>
        <p:spPr>
          <a:xfrm>
            <a:off x="535940" y="1624330"/>
            <a:ext cx="8073900" cy="1922100"/>
          </a:xfrm>
          <a:prstGeom prst="rect">
            <a:avLst/>
          </a:prstGeom>
          <a:noFill/>
          <a:ln>
            <a:noFill/>
          </a:ln>
        </p:spPr>
        <p:txBody>
          <a:bodyPr anchorCtr="0" anchor="t" bIns="0" lIns="0" spcFirstLastPara="1" rIns="0" wrap="square" tIns="13325">
            <a:spAutoFit/>
          </a:bodyPr>
          <a:lstStyle/>
          <a:p>
            <a:pPr indent="-342900" lvl="0" marL="355600" marR="508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Exemplo de recursos: uso de </a:t>
            </a:r>
            <a:r>
              <a:rPr b="1" i="0" lang="en-US" sz="2000" u="none" cap="none" strike="noStrike">
                <a:solidFill>
                  <a:schemeClr val="dk1"/>
                </a:solidFill>
                <a:latin typeface="Times New Roman"/>
                <a:ea typeface="Times New Roman"/>
                <a:cs typeface="Times New Roman"/>
                <a:sym typeface="Times New Roman"/>
              </a:rPr>
              <a:t>expressões nominais </a:t>
            </a:r>
            <a:r>
              <a:rPr b="0" i="0" lang="en-US" sz="2000" u="none" cap="none" strike="noStrike">
                <a:solidFill>
                  <a:schemeClr val="dk1"/>
                </a:solidFill>
                <a:latin typeface="Times New Roman"/>
                <a:ea typeface="Times New Roman"/>
                <a:cs typeface="Times New Roman"/>
                <a:sym typeface="Times New Roman"/>
              </a:rPr>
              <a:t>evitando o uso de frases  inteiras (explicação de termos através de </a:t>
            </a:r>
            <a:r>
              <a:rPr b="1" i="0" lang="en-US" sz="2000" u="none" cap="none" strike="noStrike">
                <a:solidFill>
                  <a:schemeClr val="dk1"/>
                </a:solidFill>
                <a:latin typeface="Times New Roman"/>
                <a:ea typeface="Times New Roman"/>
                <a:cs typeface="Times New Roman"/>
                <a:sym typeface="Times New Roman"/>
              </a:rPr>
              <a:t>sinonímia </a:t>
            </a:r>
            <a:r>
              <a:rPr b="0" i="0" lang="en-US" sz="2000" u="none" cap="none" strike="noStrike">
                <a:solidFill>
                  <a:schemeClr val="dk1"/>
                </a:solidFill>
                <a:latin typeface="Times New Roman"/>
                <a:ea typeface="Times New Roman"/>
                <a:cs typeface="Times New Roman"/>
                <a:sym typeface="Times New Roman"/>
              </a:rPr>
              <a:t>e </a:t>
            </a:r>
            <a:r>
              <a:rPr b="1" i="0" lang="en-US" sz="2000" u="none" cap="none" strike="noStrike">
                <a:solidFill>
                  <a:schemeClr val="dk1"/>
                </a:solidFill>
                <a:latin typeface="Times New Roman"/>
                <a:ea typeface="Times New Roman"/>
                <a:cs typeface="Times New Roman"/>
                <a:sym typeface="Times New Roman"/>
              </a:rPr>
              <a:t>hiperonímia</a:t>
            </a:r>
            <a:r>
              <a:rPr b="0" i="0" lang="en-US" sz="2000" u="none" cap="none" strike="noStrike">
                <a:solidFill>
                  <a:schemeClr val="dk1"/>
                </a:solidFill>
                <a:latin typeface="Times New Roman"/>
                <a:ea typeface="Times New Roman"/>
                <a:cs typeface="Times New Roman"/>
                <a:sym typeface="Times New Roman"/>
              </a:rPr>
              <a:t>, e a  definição de termos pressupostos como desconhecidos do leitor) e a  retomada de antecedentes por meio de expressões </a:t>
            </a:r>
            <a:r>
              <a:rPr b="1" i="0" lang="en-US" sz="2000" u="none" cap="none" strike="noStrike">
                <a:solidFill>
                  <a:schemeClr val="dk1"/>
                </a:solidFill>
                <a:latin typeface="Times New Roman"/>
                <a:ea typeface="Times New Roman"/>
                <a:cs typeface="Times New Roman"/>
                <a:sym typeface="Times New Roman"/>
              </a:rPr>
              <a:t>sinônimas </a:t>
            </a:r>
            <a:r>
              <a:rPr b="0" i="0" lang="en-US" sz="2000" u="none" cap="none" strike="noStrike">
                <a:solidFill>
                  <a:schemeClr val="dk1"/>
                </a:solidFill>
                <a:latin typeface="Times New Roman"/>
                <a:ea typeface="Times New Roman"/>
                <a:cs typeface="Times New Roman"/>
                <a:sym typeface="Times New Roman"/>
              </a:rPr>
              <a:t>ou  </a:t>
            </a:r>
            <a:r>
              <a:rPr b="1" i="0" lang="en-US" sz="2000" u="none" cap="none" strike="noStrike">
                <a:solidFill>
                  <a:schemeClr val="dk1"/>
                </a:solidFill>
                <a:latin typeface="Times New Roman"/>
                <a:ea typeface="Times New Roman"/>
                <a:cs typeface="Times New Roman"/>
                <a:sym typeface="Times New Roman"/>
              </a:rPr>
              <a:t>parassinônimas.</a:t>
            </a:r>
            <a:endParaRPr b="0" i="0" sz="2000" u="none" cap="none" strike="noStrik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48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Exemplo:</a:t>
            </a:r>
            <a:endParaRPr b="0" i="0" sz="2000" u="none" cap="none" strike="noStrike">
              <a:solidFill>
                <a:schemeClr val="dk1"/>
              </a:solidFill>
              <a:latin typeface="Times New Roman"/>
              <a:ea typeface="Times New Roman"/>
              <a:cs typeface="Times New Roman"/>
              <a:sym typeface="Times New Roman"/>
            </a:endParaRPr>
          </a:p>
        </p:txBody>
      </p:sp>
      <p:pic>
        <p:nvPicPr>
          <p:cNvPr id="319" name="Google Shape;319;p43"/>
          <p:cNvPicPr preferRelativeResize="0"/>
          <p:nvPr/>
        </p:nvPicPr>
        <p:blipFill rotWithShape="1">
          <a:blip r:embed="rId3">
            <a:alphaModFix/>
          </a:blip>
          <a:srcRect b="0" l="0" r="0" t="0"/>
          <a:stretch/>
        </p:blipFill>
        <p:spPr>
          <a:xfrm>
            <a:off x="684212" y="3644900"/>
            <a:ext cx="7848600" cy="2952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2977133" y="565226"/>
            <a:ext cx="31884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chemeClr val="dk1"/>
                </a:solidFill>
              </a:rPr>
              <a:t>Coerência e Ensino</a:t>
            </a:r>
            <a:endParaRPr>
              <a:solidFill>
                <a:schemeClr val="dk1"/>
              </a:solidFill>
            </a:endParaRPr>
          </a:p>
        </p:txBody>
      </p:sp>
      <p:sp>
        <p:nvSpPr>
          <p:cNvPr id="325" name="Google Shape;325;p44"/>
          <p:cNvSpPr txBox="1"/>
          <p:nvPr/>
        </p:nvSpPr>
        <p:spPr>
          <a:xfrm>
            <a:off x="329590" y="1624330"/>
            <a:ext cx="3519900" cy="376920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 coerência se constrói na  inter-relação autor-texto-  leitor, com base num conjunto  de fatores de ordem  linguística, cognitiva, pragmáti  ca, cultural e interacional.</a:t>
            </a:r>
            <a:endParaRPr b="0" i="0" sz="2000" u="none" cap="none" strike="noStrike">
              <a:solidFill>
                <a:schemeClr val="dk1"/>
              </a:solidFill>
              <a:latin typeface="Times New Roman"/>
              <a:ea typeface="Times New Roman"/>
              <a:cs typeface="Times New Roman"/>
              <a:sym typeface="Times New Roman"/>
            </a:endParaRPr>
          </a:p>
          <a:p>
            <a:pPr indent="-342900" lvl="0" marL="355600" marR="213359" rtl="0" algn="just">
              <a:lnSpc>
                <a:spcPct val="100000"/>
              </a:lnSpc>
              <a:spcBef>
                <a:spcPts val="48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Quem produziu o texto o fez  para alguém, e com um certo  objetivo. Em seu "projeto de  dizer", selecionou o gênero</a:t>
            </a:r>
            <a:endParaRPr b="0" i="0" sz="2000" u="none" cap="none" strike="noStrike">
              <a:solidFill>
                <a:schemeClr val="dk1"/>
              </a:solidFill>
              <a:latin typeface="Times New Roman"/>
              <a:ea typeface="Times New Roman"/>
              <a:cs typeface="Times New Roman"/>
              <a:sym typeface="Times New Roman"/>
            </a:endParaRPr>
          </a:p>
          <a:p>
            <a:pPr indent="0" lvl="0" marL="355600" marR="0" rtl="0" algn="just">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textual “cartão”.</a:t>
            </a:r>
            <a:endParaRPr b="0" i="0" sz="2000" u="none" cap="none" strike="noStrike">
              <a:solidFill>
                <a:schemeClr val="dk1"/>
              </a:solidFill>
              <a:latin typeface="Times New Roman"/>
              <a:ea typeface="Times New Roman"/>
              <a:cs typeface="Times New Roman"/>
              <a:sym typeface="Times New Roman"/>
            </a:endParaRPr>
          </a:p>
        </p:txBody>
      </p:sp>
      <p:pic>
        <p:nvPicPr>
          <p:cNvPr id="326" name="Google Shape;326;p44"/>
          <p:cNvPicPr preferRelativeResize="0"/>
          <p:nvPr/>
        </p:nvPicPr>
        <p:blipFill rotWithShape="1">
          <a:blip r:embed="rId3">
            <a:alphaModFix/>
          </a:blip>
          <a:srcRect b="0" l="0" r="0" t="0"/>
          <a:stretch/>
        </p:blipFill>
        <p:spPr>
          <a:xfrm>
            <a:off x="3995801" y="1341500"/>
            <a:ext cx="4976749" cy="524650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2977133" y="565226"/>
            <a:ext cx="31884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chemeClr val="dk1"/>
                </a:solidFill>
              </a:rPr>
              <a:t>Coerência e Ensino</a:t>
            </a:r>
            <a:endParaRPr>
              <a:solidFill>
                <a:schemeClr val="dk1"/>
              </a:solidFill>
            </a:endParaRPr>
          </a:p>
        </p:txBody>
      </p:sp>
      <p:sp>
        <p:nvSpPr>
          <p:cNvPr id="332" name="Google Shape;332;p45"/>
          <p:cNvSpPr txBox="1"/>
          <p:nvPr/>
        </p:nvSpPr>
        <p:spPr>
          <a:xfrm>
            <a:off x="535940" y="1563979"/>
            <a:ext cx="8073300" cy="4095600"/>
          </a:xfrm>
          <a:prstGeom prst="rect">
            <a:avLst/>
          </a:prstGeom>
          <a:noFill/>
          <a:ln>
            <a:noFill/>
          </a:ln>
        </p:spPr>
        <p:txBody>
          <a:bodyPr anchorCtr="0" anchor="t" bIns="0" lIns="0" spcFirstLastPara="1" rIns="0" wrap="square" tIns="73650">
            <a:spAutoFit/>
          </a:bodyPr>
          <a:lstStyle/>
          <a:p>
            <a:pPr indent="-342900" lvl="0" marL="3556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No exemplo:</a:t>
            </a:r>
            <a:endParaRPr b="0" i="0" sz="2000" u="none" cap="none" strike="noStrike">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48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No plano da composição</a:t>
            </a:r>
            <a:r>
              <a:rPr b="0" i="0" lang="en-US" sz="2000" u="none" cap="none" strike="noStrike">
                <a:solidFill>
                  <a:schemeClr val="dk1"/>
                </a:solidFill>
                <a:latin typeface="Times New Roman"/>
                <a:ea typeface="Times New Roman"/>
                <a:cs typeface="Times New Roman"/>
                <a:sym typeface="Times New Roman"/>
              </a:rPr>
              <a:t>: a especificação do destinatário, a mensagem  propriamente dita, a saudação final, assinatura, data, a distribuição desses  elementos no espaço determinado pelo suporte.</a:t>
            </a:r>
            <a:endParaRPr b="0" i="0" sz="2000" u="none" cap="none" strike="noStrik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48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No plano do conteúdo</a:t>
            </a:r>
            <a:r>
              <a:rPr b="0" i="0" lang="en-US" sz="2000" u="none" cap="none" strike="noStrike">
                <a:solidFill>
                  <a:schemeClr val="dk1"/>
                </a:solidFill>
                <a:latin typeface="Times New Roman"/>
                <a:ea typeface="Times New Roman"/>
                <a:cs typeface="Times New Roman"/>
                <a:sym typeface="Times New Roman"/>
              </a:rPr>
              <a:t>: a mensagem de agradecimento.</a:t>
            </a:r>
            <a:endParaRPr b="0" i="0" sz="2000" u="none" cap="none" strike="noStrik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48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No plano do estilo</a:t>
            </a:r>
            <a:r>
              <a:rPr b="0" i="0" lang="en-US" sz="2000" u="none" cap="none" strike="noStrike">
                <a:solidFill>
                  <a:schemeClr val="dk1"/>
                </a:solidFill>
                <a:latin typeface="Times New Roman"/>
                <a:ea typeface="Times New Roman"/>
                <a:cs typeface="Times New Roman"/>
                <a:sym typeface="Times New Roman"/>
              </a:rPr>
              <a:t>: texto breve e muito informal devido ao histórico</a:t>
            </a:r>
            <a:endParaRPr b="0" i="0" sz="2000" u="none" cap="none" strike="noStrike">
              <a:solidFill>
                <a:schemeClr val="dk1"/>
              </a:solidFill>
              <a:latin typeface="Times New Roman"/>
              <a:ea typeface="Times New Roman"/>
              <a:cs typeface="Times New Roman"/>
              <a:sym typeface="Times New Roman"/>
            </a:endParaRPr>
          </a:p>
          <a:p>
            <a:pPr indent="0" lvl="0" marL="355600" marR="0" rtl="0" algn="just">
              <a:lnSpc>
                <a:spcPct val="100000"/>
              </a:lnSpc>
              <a:spcBef>
                <a:spcPts val="5"/>
              </a:spcBef>
              <a:spcAft>
                <a:spcPts val="0"/>
              </a:spcAft>
              <a:buNone/>
            </a:pPr>
            <a:r>
              <a:rPr b="0" i="0" lang="en-US" sz="2000" u="none" cap="none" strike="noStrike">
                <a:solidFill>
                  <a:schemeClr val="dk1"/>
                </a:solidFill>
                <a:latin typeface="Times New Roman"/>
                <a:ea typeface="Times New Roman"/>
                <a:cs typeface="Times New Roman"/>
                <a:sym typeface="Times New Roman"/>
              </a:rPr>
              <a:t>interacional existente entre os interlocutores.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b="0" i="0" sz="2900" u="none" cap="none" strike="noStrike">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Portanto a </a:t>
            </a:r>
            <a:r>
              <a:rPr b="1" i="0" lang="en-US" sz="2000" u="none" cap="none" strike="noStrike">
                <a:solidFill>
                  <a:schemeClr val="dk1"/>
                </a:solidFill>
                <a:latin typeface="Times New Roman"/>
                <a:ea typeface="Times New Roman"/>
                <a:cs typeface="Times New Roman"/>
                <a:sym typeface="Times New Roman"/>
              </a:rPr>
              <a:t>coerência do texto</a:t>
            </a:r>
            <a:r>
              <a:rPr b="0" i="0" lang="en-US" sz="2000" u="none" cap="none" strike="noStrike">
                <a:solidFill>
                  <a:schemeClr val="dk1"/>
                </a:solidFill>
                <a:latin typeface="Times New Roman"/>
                <a:ea typeface="Times New Roman"/>
                <a:cs typeface="Times New Roman"/>
                <a:sym typeface="Times New Roman"/>
              </a:rPr>
              <a:t>, não reside só no texto, nem separadamente  nos sujeitos envolvidos no processo, mas sim, nessa relação triádica. O  produtor, em interação com o leitor no ato da escrita, constrói a  materialidade linguística do texto.</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5"/>
          <p:cNvSpPr txBox="1"/>
          <p:nvPr>
            <p:ph type="title"/>
          </p:nvPr>
        </p:nvSpPr>
        <p:spPr>
          <a:xfrm>
            <a:off x="1617344" y="161671"/>
            <a:ext cx="59100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solidFill>
                  <a:schemeClr val="dk1"/>
                </a:solidFill>
              </a:rPr>
              <a:t>Estratégias de quem escreve</a:t>
            </a:r>
            <a:r>
              <a:rPr lang="en-US" sz="4000">
                <a:solidFill>
                  <a:schemeClr val="dk1"/>
                </a:solidFill>
                <a:latin typeface="Arial"/>
                <a:ea typeface="Arial"/>
                <a:cs typeface="Arial"/>
                <a:sym typeface="Arial"/>
              </a:rPr>
              <a:t>:</a:t>
            </a:r>
            <a:endParaRPr sz="4000">
              <a:solidFill>
                <a:schemeClr val="dk1"/>
              </a:solidFill>
              <a:latin typeface="Arial"/>
              <a:ea typeface="Arial"/>
              <a:cs typeface="Arial"/>
              <a:sym typeface="Arial"/>
            </a:endParaRPr>
          </a:p>
        </p:txBody>
      </p:sp>
      <p:sp>
        <p:nvSpPr>
          <p:cNvPr id="92" name="Google Shape;92;p5"/>
          <p:cNvSpPr txBox="1"/>
          <p:nvPr/>
        </p:nvSpPr>
        <p:spPr>
          <a:xfrm>
            <a:off x="535940" y="1436877"/>
            <a:ext cx="8041500" cy="3277200"/>
          </a:xfrm>
          <a:prstGeom prst="rect">
            <a:avLst/>
          </a:prstGeom>
          <a:noFill/>
          <a:ln>
            <a:noFill/>
          </a:ln>
        </p:spPr>
        <p:txBody>
          <a:bodyPr anchorCtr="0" anchor="t" bIns="0" lIns="0" spcFirstLastPara="1" rIns="0" wrap="square" tIns="13325">
            <a:spAutoFit/>
          </a:bodyPr>
          <a:lstStyle/>
          <a:p>
            <a:pPr indent="-342900" lvl="0" marL="355600" marR="104139"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Ativação de conhecimentos sobre os componentes da situação  comunicativa (interlocutores, tópico a ser desenvolvido e configuração  textual adequada à interação em foco).</a:t>
            </a:r>
            <a:endParaRPr b="0" i="0" sz="2000" u="none" cap="none" strike="noStrike">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48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Seleção, organização e desenvolvimento de ideias, de modo a garantir a  continuidade do tema e sua progressão.</a:t>
            </a:r>
            <a:endParaRPr b="0" i="0" sz="2000" u="none" cap="none" strike="noStrike">
              <a:solidFill>
                <a:schemeClr val="dk1"/>
              </a:solidFill>
              <a:latin typeface="Times New Roman"/>
              <a:ea typeface="Times New Roman"/>
              <a:cs typeface="Times New Roman"/>
              <a:sym typeface="Times New Roman"/>
            </a:endParaRPr>
          </a:p>
          <a:p>
            <a:pPr indent="-342900" lvl="0" marL="355600" marR="179705" rtl="0" algn="l">
              <a:lnSpc>
                <a:spcPct val="100000"/>
              </a:lnSpc>
              <a:spcBef>
                <a:spcPts val="48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Balanceamento entre informações explicitas e implícitas, informações  “novas” e “dadas”; compartilhamento com o leitor e o objetivo.</a:t>
            </a:r>
            <a:endParaRPr b="0" i="0" sz="2000" u="none" cap="none" strike="noStrike">
              <a:solidFill>
                <a:schemeClr val="dk1"/>
              </a:solidFill>
              <a:latin typeface="Times New Roman"/>
              <a:ea typeface="Times New Roman"/>
              <a:cs typeface="Times New Roman"/>
              <a:sym typeface="Times New Roman"/>
            </a:endParaRPr>
          </a:p>
          <a:p>
            <a:pPr indent="-342900" lvl="0" marL="355600" marR="66040" rtl="0" algn="l">
              <a:lnSpc>
                <a:spcPct val="100000"/>
              </a:lnSpc>
              <a:spcBef>
                <a:spcPts val="484"/>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Revisão da escrita ao longo de todo o processo, guiada pelo objetivo da  produção e pela interação que o escritor pretende estabelecer com o  leitor.</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pic>
        <p:nvPicPr>
          <p:cNvPr id="97" name="Google Shape;97;p6"/>
          <p:cNvPicPr preferRelativeResize="0"/>
          <p:nvPr/>
        </p:nvPicPr>
        <p:blipFill rotWithShape="1">
          <a:blip r:embed="rId3">
            <a:alphaModFix/>
          </a:blip>
          <a:srcRect b="0" l="0" r="0" t="0"/>
          <a:stretch/>
        </p:blipFill>
        <p:spPr>
          <a:xfrm>
            <a:off x="755573" y="920711"/>
            <a:ext cx="7632827" cy="5532628"/>
          </a:xfrm>
          <a:prstGeom prst="rect">
            <a:avLst/>
          </a:prstGeom>
          <a:noFill/>
          <a:ln>
            <a:noFill/>
          </a:ln>
        </p:spPr>
      </p:pic>
      <p:sp>
        <p:nvSpPr>
          <p:cNvPr id="98" name="Google Shape;98;p6"/>
          <p:cNvSpPr txBox="1"/>
          <p:nvPr/>
        </p:nvSpPr>
        <p:spPr>
          <a:xfrm>
            <a:off x="1483233" y="268604"/>
            <a:ext cx="5721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latin typeface="Calibri"/>
                <a:ea typeface="Calibri"/>
                <a:cs typeface="Calibri"/>
                <a:sym typeface="Calibri"/>
              </a:rPr>
              <a:t>Fig. 1.</a:t>
            </a:r>
            <a:endParaRPr b="0" i="0" sz="1800" u="none" cap="none" strike="noStrike">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7"/>
          <p:cNvSpPr txBox="1"/>
          <p:nvPr/>
        </p:nvSpPr>
        <p:spPr>
          <a:xfrm>
            <a:off x="535940" y="737107"/>
            <a:ext cx="7004700" cy="1257600"/>
          </a:xfrm>
          <a:prstGeom prst="rect">
            <a:avLst/>
          </a:prstGeom>
          <a:noFill/>
          <a:ln>
            <a:noFill/>
          </a:ln>
        </p:spPr>
        <p:txBody>
          <a:bodyPr anchorCtr="0" anchor="t" bIns="0" lIns="0" spcFirstLastPara="1" rIns="0" wrap="square" tIns="13325">
            <a:spAutoFit/>
          </a:bodyPr>
          <a:lstStyle/>
          <a:p>
            <a:pPr indent="-120650" lvl="0" marL="102235" marR="0" rtl="0" algn="l">
              <a:lnSpc>
                <a:spcPct val="100000"/>
              </a:lnSpc>
              <a:spcBef>
                <a:spcPts val="0"/>
              </a:spcBef>
              <a:spcAft>
                <a:spcPts val="0"/>
              </a:spcAft>
              <a:buClr>
                <a:schemeClr val="dk1"/>
              </a:buClr>
              <a:buSzPts val="1900"/>
              <a:buFont typeface="Arial"/>
              <a:buChar char="•"/>
            </a:pPr>
            <a:r>
              <a:rPr b="0" i="0" lang="en-US" sz="2000" u="none" cap="none" strike="noStrike">
                <a:solidFill>
                  <a:schemeClr val="dk1"/>
                </a:solidFill>
                <a:latin typeface="Times New Roman"/>
                <a:ea typeface="Times New Roman"/>
                <a:cs typeface="Times New Roman"/>
                <a:sym typeface="Times New Roman"/>
              </a:rPr>
              <a:t>Escrita e ativação do conhecimentos linguísticos.</a:t>
            </a:r>
            <a:endParaRPr b="0" i="0" sz="2000" u="none" cap="none" strike="noStrike">
              <a:solidFill>
                <a:schemeClr val="dk1"/>
              </a:solidFill>
              <a:latin typeface="Times New Roman"/>
              <a:ea typeface="Times New Roman"/>
              <a:cs typeface="Times New Roman"/>
              <a:sym typeface="Times New Roman"/>
            </a:endParaRPr>
          </a:p>
          <a:p>
            <a:pPr indent="0" lvl="0" marL="32766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Conhecimento da ortografia, da gramática e do léxico da língua.</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b="0" i="0" sz="205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Fig. 2.</a:t>
            </a:r>
            <a:endParaRPr b="0" i="0" sz="2000" u="none" cap="none" strike="noStrike">
              <a:solidFill>
                <a:schemeClr val="dk1"/>
              </a:solidFill>
              <a:latin typeface="Times New Roman"/>
              <a:ea typeface="Times New Roman"/>
              <a:cs typeface="Times New Roman"/>
              <a:sym typeface="Times New Roman"/>
            </a:endParaRPr>
          </a:p>
        </p:txBody>
      </p:sp>
      <p:pic>
        <p:nvPicPr>
          <p:cNvPr id="104" name="Google Shape;104;p7"/>
          <p:cNvPicPr preferRelativeResize="0"/>
          <p:nvPr/>
        </p:nvPicPr>
        <p:blipFill rotWithShape="1">
          <a:blip r:embed="rId3">
            <a:alphaModFix/>
          </a:blip>
          <a:srcRect b="0" l="0" r="0" t="0"/>
          <a:stretch/>
        </p:blipFill>
        <p:spPr>
          <a:xfrm>
            <a:off x="467537" y="2492844"/>
            <a:ext cx="8280908" cy="39604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8"/>
          <p:cNvSpPr txBox="1"/>
          <p:nvPr/>
        </p:nvSpPr>
        <p:spPr>
          <a:xfrm>
            <a:off x="576783" y="3309620"/>
            <a:ext cx="8034600" cy="2609700"/>
          </a:xfrm>
          <a:prstGeom prst="rect">
            <a:avLst/>
          </a:prstGeom>
          <a:noFill/>
          <a:ln>
            <a:noFill/>
          </a:ln>
        </p:spPr>
        <p:txBody>
          <a:bodyPr anchorCtr="0" anchor="t" bIns="0" lIns="0" spcFirstLastPara="1" rIns="0" wrap="square" tIns="13325">
            <a:spAutoFit/>
          </a:bodyPr>
          <a:lstStyle/>
          <a:p>
            <a:pPr indent="-24765" lvl="0" marL="36830" marR="5080" rtl="0" algn="just">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Em se tratando dos conhecimentos gramaticais, um dos tópicos que merece  atenção é a pontuação, entendida não apenas com a função de marcar  contornos entonacionais e deslocamentos sintáticos, mas, sim, em uma visão  textual discursiva. Assim, os sinais de pontuação são vistos como “marcas do  ritmo da escrita”, por meio das quais “o escrevente sinaliza para o leitor as  relações entre as partes da oração, bem como uma forma preferencial de  leitura” (CHACON, 1998: 133).</a:t>
            </a:r>
            <a:endParaRPr b="0" i="0" sz="2000" u="none" cap="none" strike="noStrike">
              <a:solidFill>
                <a:schemeClr val="dk1"/>
              </a:solidFill>
              <a:latin typeface="Times New Roman"/>
              <a:ea typeface="Times New Roman"/>
              <a:cs typeface="Times New Roman"/>
              <a:sym typeface="Times New Roman"/>
            </a:endParaRPr>
          </a:p>
          <a:p>
            <a:pPr indent="0" lvl="0" marL="149860" marR="0" rtl="0" algn="just">
              <a:lnSpc>
                <a:spcPct val="100000"/>
              </a:lnSpc>
              <a:spcBef>
                <a:spcPts val="560"/>
              </a:spcBef>
              <a:spcAft>
                <a:spcPts val="0"/>
              </a:spcAft>
              <a:buNone/>
            </a:pPr>
            <a:r>
              <a:rPr b="0" i="0" lang="en-US" sz="2400" u="none" cap="none" strike="noStrike">
                <a:solidFill>
                  <a:schemeClr val="dk1"/>
                </a:solidFill>
                <a:latin typeface="Times New Roman"/>
                <a:ea typeface="Times New Roman"/>
                <a:cs typeface="Times New Roman"/>
                <a:sym typeface="Times New Roman"/>
              </a:rPr>
              <a:t>- Veja exemplo:</a:t>
            </a:r>
            <a:endParaRPr b="0" i="0" sz="2400" u="none" cap="none" strike="noStrike">
              <a:solidFill>
                <a:schemeClr val="dk1"/>
              </a:solidFill>
              <a:latin typeface="Times New Roman"/>
              <a:ea typeface="Times New Roman"/>
              <a:cs typeface="Times New Roman"/>
              <a:sym typeface="Times New Roman"/>
            </a:endParaRPr>
          </a:p>
        </p:txBody>
      </p:sp>
      <p:pic>
        <p:nvPicPr>
          <p:cNvPr id="110" name="Google Shape;110;p8"/>
          <p:cNvPicPr preferRelativeResize="0"/>
          <p:nvPr/>
        </p:nvPicPr>
        <p:blipFill rotWithShape="1">
          <a:blip r:embed="rId3">
            <a:alphaModFix/>
          </a:blip>
          <a:srcRect b="0" l="0" r="0" t="0"/>
          <a:stretch/>
        </p:blipFill>
        <p:spPr>
          <a:xfrm>
            <a:off x="395541" y="260604"/>
            <a:ext cx="8424926" cy="28803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3">
            <a:alphaModFix/>
          </a:blip>
          <a:srcRect b="0" l="0" r="0" t="0"/>
          <a:stretch/>
        </p:blipFill>
        <p:spPr>
          <a:xfrm>
            <a:off x="2085975" y="0"/>
            <a:ext cx="4972050" cy="68579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2023-03-31T20:42:34Z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2014-03-19T00:00:00Z</vt:filetime>
  </property>
  <property fmtid="{D5CDD505-2E9C-101B-9397-08002B2CF9AE}" pid="3" name="Creator">
    <vt:lpwstr>Microsoft® Office PowerPoint® 2007</vt:lpwstr>
  </property>
  <property fmtid="{D5CDD505-2E9C-101B-9397-08002B2CF9AE}" pid="4" name="LastSaved">
    <vt:filetime>2023-03-31T00:00:00Z</vt:filetime>
  </property>
</Properties>
</file>