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9" r:id="rId5"/>
    <p:sldId id="265" r:id="rId6"/>
    <p:sldId id="272" r:id="rId7"/>
    <p:sldId id="262" r:id="rId8"/>
    <p:sldId id="273" r:id="rId9"/>
    <p:sldId id="274" r:id="rId10"/>
    <p:sldId id="263" r:id="rId11"/>
    <p:sldId id="275" r:id="rId12"/>
    <p:sldId id="276" r:id="rId13"/>
    <p:sldId id="264" r:id="rId14"/>
    <p:sldId id="271" r:id="rId15"/>
    <p:sldId id="261" r:id="rId16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9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C64"/>
    <a:srgbClr val="47799A"/>
    <a:srgbClr val="2B51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>
        <p:scale>
          <a:sx n="50" d="100"/>
          <a:sy n="50" d="100"/>
        </p:scale>
        <p:origin x="786" y="192"/>
      </p:cViewPr>
      <p:guideLst>
        <p:guide orient="horz" pos="4009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178C-634C-4831-A929-2585630F9C4B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2226-0DC7-4DBA-BE62-018E94B03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0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178C-634C-4831-A929-2585630F9C4B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2226-0DC7-4DBA-BE62-018E94B03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33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178C-634C-4831-A929-2585630F9C4B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2226-0DC7-4DBA-BE62-018E94B03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10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178C-634C-4831-A929-2585630F9C4B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2226-0DC7-4DBA-BE62-018E94B03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56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178C-634C-4831-A929-2585630F9C4B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2226-0DC7-4DBA-BE62-018E94B03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17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178C-634C-4831-A929-2585630F9C4B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2226-0DC7-4DBA-BE62-018E94B03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65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178C-634C-4831-A929-2585630F9C4B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2226-0DC7-4DBA-BE62-018E94B03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9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178C-634C-4831-A929-2585630F9C4B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2226-0DC7-4DBA-BE62-018E94B03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84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178C-634C-4831-A929-2585630F9C4B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2226-0DC7-4DBA-BE62-018E94B03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70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178C-634C-4831-A929-2585630F9C4B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2226-0DC7-4DBA-BE62-018E94B03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42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178C-634C-4831-A929-2585630F9C4B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2226-0DC7-4DBA-BE62-018E94B03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19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23178C-634C-4831-A929-2585630F9C4B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6B2226-0DC7-4DBA-BE62-018E94B03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5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Homem de terno e gravata na frente de um laptop&#10;&#10;Descrição gerada automaticamente com confiança média">
            <a:extLst>
              <a:ext uri="{FF2B5EF4-FFF2-40B4-BE49-F238E27FC236}">
                <a16:creationId xmlns:a16="http://schemas.microsoft.com/office/drawing/2014/main" id="{4DB66807-5A31-7A2A-3586-652E4C6B6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608"/>
            <a:ext cx="9601200" cy="9601200"/>
          </a:xfrm>
          <a:prstGeom prst="rect">
            <a:avLst/>
          </a:prstGeom>
        </p:spPr>
      </p:pic>
      <p:pic>
        <p:nvPicPr>
          <p:cNvPr id="7" name="Imagem 6" descr="Homem ao lado de computador&#10;&#10;Descrição gerada automaticamente com confiança média">
            <a:extLst>
              <a:ext uri="{FF2B5EF4-FFF2-40B4-BE49-F238E27FC236}">
                <a16:creationId xmlns:a16="http://schemas.microsoft.com/office/drawing/2014/main" id="{F8944BB2-7B8A-73B4-CC11-97883F93C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01200" y="0"/>
            <a:ext cx="9601200" cy="96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9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B35266E-55DD-13AD-5282-13023C044BA7}"/>
              </a:ext>
            </a:extLst>
          </p:cNvPr>
          <p:cNvSpPr/>
          <p:nvPr/>
        </p:nvSpPr>
        <p:spPr>
          <a:xfrm>
            <a:off x="0" y="-36195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727731-35C2-93F5-A9C6-02F5F74C06F7}"/>
              </a:ext>
            </a:extLst>
          </p:cNvPr>
          <p:cNvSpPr txBox="1"/>
          <p:nvPr/>
        </p:nvSpPr>
        <p:spPr>
          <a:xfrm>
            <a:off x="765313" y="5200651"/>
            <a:ext cx="80705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Integração e Flexibilidade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1272361-470B-8B4F-80DA-324298FB20CE}"/>
              </a:ext>
            </a:extLst>
          </p:cNvPr>
          <p:cNvSpPr txBox="1"/>
          <p:nvPr/>
        </p:nvSpPr>
        <p:spPr>
          <a:xfrm>
            <a:off x="897006" y="1263595"/>
            <a:ext cx="807057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EBD7E6E-67C9-D60B-9916-3125E586EEE1}"/>
              </a:ext>
            </a:extLst>
          </p:cNvPr>
          <p:cNvSpPr/>
          <p:nvPr/>
        </p:nvSpPr>
        <p:spPr>
          <a:xfrm>
            <a:off x="858906" y="8300617"/>
            <a:ext cx="7883387" cy="2342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E5A3B96-FCAC-6B4A-0BC9-2590EA1F34FE}"/>
              </a:ext>
            </a:extLst>
          </p:cNvPr>
          <p:cNvSpPr txBox="1"/>
          <p:nvPr/>
        </p:nvSpPr>
        <p:spPr>
          <a:xfrm>
            <a:off x="765313" y="8881065"/>
            <a:ext cx="807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Integração com Outros Sistemas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F53B41B-86E5-61A8-DBCE-B8F0A7FC4317}"/>
              </a:ext>
            </a:extLst>
          </p:cNvPr>
          <p:cNvSpPr txBox="1"/>
          <p:nvPr/>
        </p:nvSpPr>
        <p:spPr>
          <a:xfrm>
            <a:off x="858906" y="9709578"/>
            <a:ext cx="807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Adaptação a Mudanças</a:t>
            </a:r>
          </a:p>
        </p:txBody>
      </p:sp>
    </p:spTree>
    <p:extLst>
      <p:ext uri="{BB962C8B-B14F-4D97-AF65-F5344CB8AC3E}">
        <p14:creationId xmlns:p14="http://schemas.microsoft.com/office/powerpoint/2010/main" val="194275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CF7A30D-FC0B-F099-AEF4-BFAFE170DC62}"/>
              </a:ext>
            </a:extLst>
          </p:cNvPr>
          <p:cNvSpPr txBox="1"/>
          <p:nvPr/>
        </p:nvSpPr>
        <p:spPr>
          <a:xfrm>
            <a:off x="1287828" y="2913245"/>
            <a:ext cx="8070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SAP é altamente integrável com outros sistemas, permitindo um fluxo de dados contínuo e sem interrupções entre diferentes plataformas financeiras.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A53BF8F-9662-068D-5371-E6F36A7990FD}"/>
              </a:ext>
            </a:extLst>
          </p:cNvPr>
          <p:cNvSpPr txBox="1"/>
          <p:nvPr/>
        </p:nvSpPr>
        <p:spPr>
          <a:xfrm>
            <a:off x="1287828" y="630156"/>
            <a:ext cx="8070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Integração e Flexibilidade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A52EFEE-8DB6-D4E6-D39A-161F1A7F5E4B}"/>
              </a:ext>
            </a:extLst>
          </p:cNvPr>
          <p:cNvSpPr/>
          <p:nvPr/>
        </p:nvSpPr>
        <p:spPr>
          <a:xfrm>
            <a:off x="910702" y="18156"/>
            <a:ext cx="144000" cy="122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4C625E-D32B-EF42-7D41-82BF2409584D}"/>
              </a:ext>
            </a:extLst>
          </p:cNvPr>
          <p:cNvSpPr txBox="1"/>
          <p:nvPr/>
        </p:nvSpPr>
        <p:spPr>
          <a:xfrm>
            <a:off x="1287828" y="1833256"/>
            <a:ext cx="807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Integração com Outros Sistemas: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88945E-35E4-23E0-32A6-C13C0ECDA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50" y="4397705"/>
            <a:ext cx="8928652" cy="697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0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CF7A30D-FC0B-F099-AEF4-BFAFE170DC62}"/>
              </a:ext>
            </a:extLst>
          </p:cNvPr>
          <p:cNvSpPr txBox="1"/>
          <p:nvPr/>
        </p:nvSpPr>
        <p:spPr>
          <a:xfrm>
            <a:off x="1054702" y="2996707"/>
            <a:ext cx="8070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ABAP facilita a adaptação rápida a mudanças nas normas e necessidades de negócios, permitindo ajustes rápidos nos processos e sistemas financeiros.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A53BF8F-9662-068D-5371-E6F36A7990FD}"/>
              </a:ext>
            </a:extLst>
          </p:cNvPr>
          <p:cNvSpPr txBox="1"/>
          <p:nvPr/>
        </p:nvSpPr>
        <p:spPr>
          <a:xfrm>
            <a:off x="1188052" y="630156"/>
            <a:ext cx="8070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Integração e Flexibilidade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A52EFEE-8DB6-D4E6-D39A-161F1A7F5E4B}"/>
              </a:ext>
            </a:extLst>
          </p:cNvPr>
          <p:cNvSpPr/>
          <p:nvPr/>
        </p:nvSpPr>
        <p:spPr>
          <a:xfrm>
            <a:off x="910702" y="18156"/>
            <a:ext cx="144000" cy="122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4C625E-D32B-EF42-7D41-82BF2409584D}"/>
              </a:ext>
            </a:extLst>
          </p:cNvPr>
          <p:cNvSpPr txBox="1"/>
          <p:nvPr/>
        </p:nvSpPr>
        <p:spPr>
          <a:xfrm>
            <a:off x="1188052" y="1874987"/>
            <a:ext cx="807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Adaptação a Mudanças: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FE1403-707A-948A-3B67-B3BED60A7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76" y="4733981"/>
            <a:ext cx="8684224" cy="689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4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B35266E-55DD-13AD-5282-13023C044BA7}"/>
              </a:ext>
            </a:extLst>
          </p:cNvPr>
          <p:cNvSpPr/>
          <p:nvPr/>
        </p:nvSpPr>
        <p:spPr>
          <a:xfrm>
            <a:off x="0" y="-36195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727731-35C2-93F5-A9C6-02F5F74C06F7}"/>
              </a:ext>
            </a:extLst>
          </p:cNvPr>
          <p:cNvSpPr txBox="1"/>
          <p:nvPr/>
        </p:nvSpPr>
        <p:spPr>
          <a:xfrm>
            <a:off x="765313" y="5783316"/>
            <a:ext cx="80705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CONCLUSÃO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1272361-470B-8B4F-80DA-324298FB20CE}"/>
              </a:ext>
            </a:extLst>
          </p:cNvPr>
          <p:cNvSpPr txBox="1"/>
          <p:nvPr/>
        </p:nvSpPr>
        <p:spPr>
          <a:xfrm>
            <a:off x="671719" y="1274389"/>
            <a:ext cx="807057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EBD7E6E-67C9-D60B-9916-3125E586EEE1}"/>
              </a:ext>
            </a:extLst>
          </p:cNvPr>
          <p:cNvSpPr/>
          <p:nvPr/>
        </p:nvSpPr>
        <p:spPr>
          <a:xfrm>
            <a:off x="858906" y="7619501"/>
            <a:ext cx="7883387" cy="2342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38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CF7A30D-FC0B-F099-AEF4-BFAFE170DC62}"/>
              </a:ext>
            </a:extLst>
          </p:cNvPr>
          <p:cNvSpPr txBox="1"/>
          <p:nvPr/>
        </p:nvSpPr>
        <p:spPr>
          <a:xfrm>
            <a:off x="1188052" y="2281030"/>
            <a:ext cx="8070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SAP, através do poder do ABAP, oferece ao mercado financeiro uma plataforma robusta para automação, gestão de riscos, conformidade, integração e flexibilidade. Esses benefícios são cruciais para manter a competitividade e eficiência em um setor tão dinâmico e exigente. Esperamos que os exemplos de código apresentados tenham ilustrado como o ABAP pode ser aplicado de maneira prática para alcançar esses benefícios.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A53BF8F-9662-068D-5371-E6F36A7990FD}"/>
              </a:ext>
            </a:extLst>
          </p:cNvPr>
          <p:cNvSpPr txBox="1"/>
          <p:nvPr/>
        </p:nvSpPr>
        <p:spPr>
          <a:xfrm>
            <a:off x="1188052" y="630156"/>
            <a:ext cx="8070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CONCLUSÃO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A52EFEE-8DB6-D4E6-D39A-161F1A7F5E4B}"/>
              </a:ext>
            </a:extLst>
          </p:cNvPr>
          <p:cNvSpPr/>
          <p:nvPr/>
        </p:nvSpPr>
        <p:spPr>
          <a:xfrm>
            <a:off x="910702" y="18156"/>
            <a:ext cx="144000" cy="122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79770ACF-E066-44F3-910C-E9373106A5F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84" y="5997560"/>
            <a:ext cx="8804009" cy="17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48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261FD-9234-E617-ED81-8BA84BFD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EB4AA8-390F-44C4-7668-3F6F582A3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54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19FE55-DE54-0D64-470D-4BBFB03DF47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84C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Homem de terno e gravata na frente de um laptop&#10;&#10;Descrição gerada automaticamente com confiança média">
            <a:extLst>
              <a:ext uri="{FF2B5EF4-FFF2-40B4-BE49-F238E27FC236}">
                <a16:creationId xmlns:a16="http://schemas.microsoft.com/office/drawing/2014/main" id="{4DB66807-5A31-7A2A-3586-652E4C6B6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152"/>
            <a:ext cx="9601200" cy="9601200"/>
          </a:xfrm>
          <a:prstGeom prst="rect">
            <a:avLst/>
          </a:prstGeom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3BB16EDB-1B98-169C-239C-311D6227BA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42" y="7569675"/>
            <a:ext cx="3878916" cy="76965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4778E5-C2B3-0FB6-6F34-74DB15789B05}"/>
              </a:ext>
            </a:extLst>
          </p:cNvPr>
          <p:cNvSpPr txBox="1"/>
          <p:nvPr/>
        </p:nvSpPr>
        <p:spPr>
          <a:xfrm>
            <a:off x="2121408" y="9468933"/>
            <a:ext cx="5358384" cy="212365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9600" b="0" i="0" dirty="0">
                <a:ln>
                  <a:solidFill>
                    <a:schemeClr val="accent2">
                      <a:lumMod val="50000"/>
                    </a:schemeClr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ptos Black" panose="020F0502020204030204" pitchFamily="34" charset="0"/>
              </a:rPr>
              <a:t>ABAP</a:t>
            </a:r>
          </a:p>
          <a:p>
            <a:endParaRPr lang="pt-BR" sz="36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D72CDA4-7057-81A3-A15D-2D9F643413F6}"/>
              </a:ext>
            </a:extLst>
          </p:cNvPr>
          <p:cNvSpPr txBox="1"/>
          <p:nvPr/>
        </p:nvSpPr>
        <p:spPr>
          <a:xfrm>
            <a:off x="-411480" y="10711636"/>
            <a:ext cx="10424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lt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ptos Black" panose="020F0502020204030204" pitchFamily="34" charset="0"/>
              </a:rPr>
              <a:t>DESVENDANDO E FORJANDO O CÓDIGO DO SUCESSO EMPRESARIAL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3EE019-654E-559E-98F6-6DC2ADB76DCB}"/>
              </a:ext>
            </a:extLst>
          </p:cNvPr>
          <p:cNvSpPr txBox="1"/>
          <p:nvPr/>
        </p:nvSpPr>
        <p:spPr>
          <a:xfrm>
            <a:off x="2395728" y="12278380"/>
            <a:ext cx="5212080" cy="523220"/>
          </a:xfrm>
          <a:prstGeom prst="rect">
            <a:avLst/>
          </a:prstGeom>
          <a:solidFill>
            <a:schemeClr val="tx1"/>
          </a:solidFill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n>
                  <a:solidFill>
                    <a:schemeClr val="bg1"/>
                  </a:solidFill>
                </a:ln>
                <a:noFill/>
                <a:effectLst/>
                <a:latin typeface="Aptos Black" panose="020F0502020204030204" pitchFamily="34" charset="0"/>
              </a:rPr>
              <a:t>Luiz</a:t>
            </a:r>
            <a:r>
              <a:rPr lang="pt-BR" dirty="0">
                <a:effectLst/>
              </a:rPr>
              <a:t> </a:t>
            </a:r>
            <a:r>
              <a:rPr lang="pt-BR" sz="2800" dirty="0">
                <a:ln>
                  <a:solidFill>
                    <a:schemeClr val="bg1"/>
                  </a:solidFill>
                </a:ln>
                <a:noFill/>
                <a:effectLst/>
                <a:latin typeface="Aptos Black" panose="020F0502020204030204" pitchFamily="34" charset="0"/>
              </a:rPr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56568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CF7A30D-FC0B-F099-AEF4-BFAFE170DC62}"/>
              </a:ext>
            </a:extLst>
          </p:cNvPr>
          <p:cNvSpPr txBox="1"/>
          <p:nvPr/>
        </p:nvSpPr>
        <p:spPr>
          <a:xfrm>
            <a:off x="1054702" y="2879232"/>
            <a:ext cx="8070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mercado financeiro é um dos setores mais exigentes em termos de tecnologia e inovação. SAP (Systems,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Data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Processing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se destaca como uma das plataformas mais robustas e versáteis para atender a essas demandas. Neste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eBook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exploraremos os principais benefícios do SAP para o mercado financeiro, com exemplos práticos de código ABAP.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A53BF8F-9662-068D-5371-E6F36A7990FD}"/>
              </a:ext>
            </a:extLst>
          </p:cNvPr>
          <p:cNvSpPr txBox="1"/>
          <p:nvPr/>
        </p:nvSpPr>
        <p:spPr>
          <a:xfrm>
            <a:off x="1188052" y="630156"/>
            <a:ext cx="8070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Introdução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A52EFEE-8DB6-D4E6-D39A-161F1A7F5E4B}"/>
              </a:ext>
            </a:extLst>
          </p:cNvPr>
          <p:cNvSpPr/>
          <p:nvPr/>
        </p:nvSpPr>
        <p:spPr>
          <a:xfrm>
            <a:off x="910702" y="18156"/>
            <a:ext cx="144000" cy="122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79770ACF-E066-44F3-910C-E9373106A5F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84" y="7244712"/>
            <a:ext cx="8804009" cy="17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6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B35266E-55DD-13AD-5282-13023C044BA7}"/>
              </a:ext>
            </a:extLst>
          </p:cNvPr>
          <p:cNvSpPr/>
          <p:nvPr/>
        </p:nvSpPr>
        <p:spPr>
          <a:xfrm>
            <a:off x="-60877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727731-35C2-93F5-A9C6-02F5F74C06F7}"/>
              </a:ext>
            </a:extLst>
          </p:cNvPr>
          <p:cNvSpPr txBox="1"/>
          <p:nvPr/>
        </p:nvSpPr>
        <p:spPr>
          <a:xfrm>
            <a:off x="765313" y="5881522"/>
            <a:ext cx="8070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Impact" panose="020B0806030902050204" pitchFamily="34" charset="0"/>
              </a:rPr>
              <a:t>AUTOMAÇÃO DE PROCESSOS FINANCEIROS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1272361-470B-8B4F-80DA-324298FB20CE}"/>
              </a:ext>
            </a:extLst>
          </p:cNvPr>
          <p:cNvSpPr txBox="1"/>
          <p:nvPr/>
        </p:nvSpPr>
        <p:spPr>
          <a:xfrm>
            <a:off x="671720" y="1891873"/>
            <a:ext cx="807057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EBD7E6E-67C9-D60B-9916-3125E586EEE1}"/>
              </a:ext>
            </a:extLst>
          </p:cNvPr>
          <p:cNvSpPr/>
          <p:nvPr/>
        </p:nvSpPr>
        <p:spPr>
          <a:xfrm>
            <a:off x="858907" y="8338256"/>
            <a:ext cx="7883387" cy="2342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C6DDBF9-56B6-037C-B37C-3367D8AA748D}"/>
              </a:ext>
            </a:extLst>
          </p:cNvPr>
          <p:cNvSpPr txBox="1"/>
          <p:nvPr/>
        </p:nvSpPr>
        <p:spPr>
          <a:xfrm>
            <a:off x="858907" y="9671942"/>
            <a:ext cx="807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Redução de Erros e Aumento de Eficiência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C5103E7-5110-41A2-4AB1-7B90AA03E551}"/>
              </a:ext>
            </a:extLst>
          </p:cNvPr>
          <p:cNvSpPr txBox="1"/>
          <p:nvPr/>
        </p:nvSpPr>
        <p:spPr>
          <a:xfrm>
            <a:off x="858907" y="10522181"/>
            <a:ext cx="807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Economia de Tempo</a:t>
            </a:r>
          </a:p>
        </p:txBody>
      </p:sp>
    </p:spTree>
    <p:extLst>
      <p:ext uri="{BB962C8B-B14F-4D97-AF65-F5344CB8AC3E}">
        <p14:creationId xmlns:p14="http://schemas.microsoft.com/office/powerpoint/2010/main" val="121157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CF7A30D-FC0B-F099-AEF4-BFAFE170DC62}"/>
              </a:ext>
            </a:extLst>
          </p:cNvPr>
          <p:cNvSpPr txBox="1"/>
          <p:nvPr/>
        </p:nvSpPr>
        <p:spPr>
          <a:xfrm>
            <a:off x="1054702" y="2191463"/>
            <a:ext cx="8070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automação de processos financeiros é essencial para reduzir erros humanos e aumentar a eficiência operacional. Utilizando ABAP, é possível automatizar tarefas repetitivas como conciliação bancária e fechamento de contas.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A53BF8F-9662-068D-5371-E6F36A7990FD}"/>
              </a:ext>
            </a:extLst>
          </p:cNvPr>
          <p:cNvSpPr txBox="1"/>
          <p:nvPr/>
        </p:nvSpPr>
        <p:spPr>
          <a:xfrm>
            <a:off x="1188052" y="630156"/>
            <a:ext cx="807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Redução de Erros e Aumento de Eficiência: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A52EFEE-8DB6-D4E6-D39A-161F1A7F5E4B}"/>
              </a:ext>
            </a:extLst>
          </p:cNvPr>
          <p:cNvSpPr/>
          <p:nvPr/>
        </p:nvSpPr>
        <p:spPr>
          <a:xfrm>
            <a:off x="910702" y="18156"/>
            <a:ext cx="144000" cy="122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D66BA83-60D4-B87B-5C06-F2E855EC9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98" y="4189492"/>
            <a:ext cx="8911328" cy="73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3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CF7A30D-FC0B-F099-AEF4-BFAFE170DC62}"/>
              </a:ext>
            </a:extLst>
          </p:cNvPr>
          <p:cNvSpPr txBox="1"/>
          <p:nvPr/>
        </p:nvSpPr>
        <p:spPr>
          <a:xfrm>
            <a:off x="982702" y="3366879"/>
            <a:ext cx="8070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Automatizar a geração de relatórios financeiros também é uma grande vantagem. Relatórios que antes levavam horas para serem compilados manualmente agora podem ser gerados em minutos.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A53BF8F-9662-068D-5371-E6F36A7990FD}"/>
              </a:ext>
            </a:extLst>
          </p:cNvPr>
          <p:cNvSpPr txBox="1"/>
          <p:nvPr/>
        </p:nvSpPr>
        <p:spPr>
          <a:xfrm>
            <a:off x="1188052" y="630156"/>
            <a:ext cx="8070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Automação de Processos Financeiros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A52EFEE-8DB6-D4E6-D39A-161F1A7F5E4B}"/>
              </a:ext>
            </a:extLst>
          </p:cNvPr>
          <p:cNvSpPr/>
          <p:nvPr/>
        </p:nvSpPr>
        <p:spPr>
          <a:xfrm>
            <a:off x="910702" y="18156"/>
            <a:ext cx="144000" cy="122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4C625E-D32B-EF42-7D41-82BF2409584D}"/>
              </a:ext>
            </a:extLst>
          </p:cNvPr>
          <p:cNvSpPr txBox="1"/>
          <p:nvPr/>
        </p:nvSpPr>
        <p:spPr>
          <a:xfrm>
            <a:off x="1188052" y="2060073"/>
            <a:ext cx="807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Economia de Tempo: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49DDEB2-9CA9-3410-9B38-3DCA6ABBB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50" y="5566314"/>
            <a:ext cx="9209550" cy="51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6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B35266E-55DD-13AD-5282-13023C044BA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727731-35C2-93F5-A9C6-02F5F74C06F7}"/>
              </a:ext>
            </a:extLst>
          </p:cNvPr>
          <p:cNvSpPr txBox="1"/>
          <p:nvPr/>
        </p:nvSpPr>
        <p:spPr>
          <a:xfrm>
            <a:off x="858907" y="6089976"/>
            <a:ext cx="80705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Impact" panose="020B0806030902050204" pitchFamily="34" charset="0"/>
              </a:rPr>
              <a:t>GESTÃO DE </a:t>
            </a:r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RISCOS</a:t>
            </a:r>
            <a:r>
              <a:rPr lang="pt-BR" sz="8000" dirty="0">
                <a:solidFill>
                  <a:schemeClr val="bg1"/>
                </a:solidFill>
                <a:latin typeface="Impact" panose="020B0806030902050204" pitchFamily="34" charset="0"/>
              </a:rPr>
              <a:t> E CONFORMIDADE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1272361-470B-8B4F-80DA-324298FB20CE}"/>
              </a:ext>
            </a:extLst>
          </p:cNvPr>
          <p:cNvSpPr txBox="1"/>
          <p:nvPr/>
        </p:nvSpPr>
        <p:spPr>
          <a:xfrm>
            <a:off x="765313" y="1336892"/>
            <a:ext cx="807057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EBD7E6E-67C9-D60B-9916-3125E586EEE1}"/>
              </a:ext>
            </a:extLst>
          </p:cNvPr>
          <p:cNvSpPr/>
          <p:nvPr/>
        </p:nvSpPr>
        <p:spPr>
          <a:xfrm>
            <a:off x="858907" y="9132834"/>
            <a:ext cx="7883387" cy="2342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B95AA8-FDD4-CDF6-9713-E60BF736131F}"/>
              </a:ext>
            </a:extLst>
          </p:cNvPr>
          <p:cNvSpPr txBox="1"/>
          <p:nvPr/>
        </p:nvSpPr>
        <p:spPr>
          <a:xfrm>
            <a:off x="858907" y="9671942"/>
            <a:ext cx="807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Monitoramento em Tempo Real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BF37A6E-F605-58ED-28BC-8FE60A3693EA}"/>
              </a:ext>
            </a:extLst>
          </p:cNvPr>
          <p:cNvSpPr txBox="1"/>
          <p:nvPr/>
        </p:nvSpPr>
        <p:spPr>
          <a:xfrm>
            <a:off x="858907" y="10442339"/>
            <a:ext cx="807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Conformidade com Normas e Regulamentações</a:t>
            </a:r>
          </a:p>
        </p:txBody>
      </p:sp>
    </p:spTree>
    <p:extLst>
      <p:ext uri="{BB962C8B-B14F-4D97-AF65-F5344CB8AC3E}">
        <p14:creationId xmlns:p14="http://schemas.microsoft.com/office/powerpoint/2010/main" val="381492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CF7A30D-FC0B-F099-AEF4-BFAFE170DC62}"/>
              </a:ext>
            </a:extLst>
          </p:cNvPr>
          <p:cNvSpPr txBox="1"/>
          <p:nvPr/>
        </p:nvSpPr>
        <p:spPr>
          <a:xfrm>
            <a:off x="1207102" y="3241049"/>
            <a:ext cx="8070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SAP permite o monitoramento em tempo real das operações financeiras, ajudando na identificação precoce de riscos e na tomada de ações corretivas imediatas.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A53BF8F-9662-068D-5371-E6F36A7990FD}"/>
              </a:ext>
            </a:extLst>
          </p:cNvPr>
          <p:cNvSpPr txBox="1"/>
          <p:nvPr/>
        </p:nvSpPr>
        <p:spPr>
          <a:xfrm>
            <a:off x="1207102" y="591076"/>
            <a:ext cx="8070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Gestão de Riscos e Conformidade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A52EFEE-8DB6-D4E6-D39A-161F1A7F5E4B}"/>
              </a:ext>
            </a:extLst>
          </p:cNvPr>
          <p:cNvSpPr/>
          <p:nvPr/>
        </p:nvSpPr>
        <p:spPr>
          <a:xfrm>
            <a:off x="910702" y="18156"/>
            <a:ext cx="144000" cy="122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4C625E-D32B-EF42-7D41-82BF2409584D}"/>
              </a:ext>
            </a:extLst>
          </p:cNvPr>
          <p:cNvSpPr txBox="1"/>
          <p:nvPr/>
        </p:nvSpPr>
        <p:spPr>
          <a:xfrm>
            <a:off x="1207102" y="1977618"/>
            <a:ext cx="807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Monitoramento em Tempo Real: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F203E7-400A-584C-6152-AA030E150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0" y="5193507"/>
            <a:ext cx="9323850" cy="57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1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CF7A30D-FC0B-F099-AEF4-BFAFE170DC62}"/>
              </a:ext>
            </a:extLst>
          </p:cNvPr>
          <p:cNvSpPr txBox="1"/>
          <p:nvPr/>
        </p:nvSpPr>
        <p:spPr>
          <a:xfrm>
            <a:off x="1188052" y="3012541"/>
            <a:ext cx="8070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 ABAP, é possível garantir que todas as transações e processos estejam em conformidade com as regulamentações financeiras, através da implementação de controles e auditorias automáticas.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A53BF8F-9662-068D-5371-E6F36A7990FD}"/>
              </a:ext>
            </a:extLst>
          </p:cNvPr>
          <p:cNvSpPr txBox="1"/>
          <p:nvPr/>
        </p:nvSpPr>
        <p:spPr>
          <a:xfrm>
            <a:off x="1188052" y="630156"/>
            <a:ext cx="8070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Gestão de Riscos e Conformidade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A52EFEE-8DB6-D4E6-D39A-161F1A7F5E4B}"/>
              </a:ext>
            </a:extLst>
          </p:cNvPr>
          <p:cNvSpPr/>
          <p:nvPr/>
        </p:nvSpPr>
        <p:spPr>
          <a:xfrm>
            <a:off x="910702" y="18156"/>
            <a:ext cx="144000" cy="122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4C625E-D32B-EF42-7D41-82BF2409584D}"/>
              </a:ext>
            </a:extLst>
          </p:cNvPr>
          <p:cNvSpPr txBox="1"/>
          <p:nvPr/>
        </p:nvSpPr>
        <p:spPr>
          <a:xfrm>
            <a:off x="1188052" y="2020144"/>
            <a:ext cx="8070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Conformidade com Normas e Regulamentações</a:t>
            </a:r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102AA13-DA9C-7F35-A04F-D45666529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76" y="4628589"/>
            <a:ext cx="8962226" cy="71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972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402</Words>
  <Application>Microsoft Office PowerPoint</Application>
  <PresentationFormat>Papel A3 (297 x 420 mm)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Aptos</vt:lpstr>
      <vt:lpstr>Aptos Black</vt:lpstr>
      <vt:lpstr>Aptos Display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fernando carvalho cosentino</dc:creator>
  <cp:lastModifiedBy>luiz fernando carvalho cosentino</cp:lastModifiedBy>
  <cp:revision>3</cp:revision>
  <dcterms:created xsi:type="dcterms:W3CDTF">2024-05-08T00:16:14Z</dcterms:created>
  <dcterms:modified xsi:type="dcterms:W3CDTF">2024-06-14T03:55:38Z</dcterms:modified>
</cp:coreProperties>
</file>