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6" r:id="rId9"/>
    <p:sldId id="280" r:id="rId10"/>
    <p:sldId id="267" r:id="rId11"/>
    <p:sldId id="268" r:id="rId12"/>
    <p:sldId id="269" r:id="rId13"/>
    <p:sldId id="28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AULA 00 – APRESENTAÇÃO DA DISCIPLINA</a:t>
            </a:r>
          </a:p>
        </p:txBody>
      </p:sp>
      <p:pic>
        <p:nvPicPr>
          <p:cNvPr id="8" name="Picture 14" descr="Veja os detalhes da imagem relacionada. Flat vector business icons set. Corporate style. Outlined IT icons for ...">
            <a:extLst>
              <a:ext uri="{FF2B5EF4-FFF2-40B4-BE49-F238E27FC236}">
                <a16:creationId xmlns:a16="http://schemas.microsoft.com/office/drawing/2014/main" id="{7702007B-1F2F-D8A9-1B32-9B25702B2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7" b="41306"/>
          <a:stretch/>
        </p:blipFill>
        <p:spPr bwMode="auto">
          <a:xfrm>
            <a:off x="1758113" y="785004"/>
            <a:ext cx="8675773" cy="33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8D12D-0226-DCD9-4F8D-7D97D567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FAAEF-45E9-5BB5-8621-9FF88166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1FF9A-3DC7-20F1-773E-48CB905B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/>
              <a:t>AV1: AVALIAÇÃO INTEGRADORA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25% da nota semestral.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Formato: 5 questões objetivas por disciplina (peso = 3), 1 questão dissertativa por disciplina (peso = 3) e 1 questão prática por disciplina (peso = 4).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Nota mínima para integração &gt;= 6 (por disciplina).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Prevalecerá a maior nota por disciplina.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85D6E1-36AE-CDDE-35D9-EE4A8C49FB07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221130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34823-6808-5735-034C-559FF2288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04D39-3C49-4FA9-10C4-04C8A19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551C3-A947-228A-35EF-5D56848E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r>
              <a:rPr lang="pt-BR" sz="3200" dirty="0"/>
              <a:t>AT2: ATIVIDADES DO 2º BIMESTRE</a:t>
            </a:r>
          </a:p>
          <a:p>
            <a:pPr lvl="1">
              <a:lnSpc>
                <a:spcPct val="200000"/>
              </a:lnSpc>
            </a:pPr>
            <a:r>
              <a:rPr lang="pt-BR" sz="3200" dirty="0"/>
              <a:t>Lista de exercícios</a:t>
            </a:r>
          </a:p>
          <a:p>
            <a:pPr lvl="1">
              <a:lnSpc>
                <a:spcPct val="200000"/>
              </a:lnSpc>
            </a:pPr>
            <a:r>
              <a:rPr lang="pt-BR" sz="3200" dirty="0"/>
              <a:t>Projeto (prática)</a:t>
            </a:r>
          </a:p>
          <a:p>
            <a:pPr lvl="1">
              <a:lnSpc>
                <a:spcPct val="200000"/>
              </a:lnSpc>
            </a:pPr>
            <a:r>
              <a:rPr lang="pt-BR" sz="3200" dirty="0"/>
              <a:t>Participação em sala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58BC4E-C6D8-3EB0-9ACD-87B9300D12DC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274179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B056-94CD-CA66-F508-2418DA12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7471B-F907-99E2-6DCB-FEFFDFEE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FB033-F927-FEF2-AC62-AD6EAAE8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/>
              <a:t>PJI: PROJETO INTEGRADOR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25% da nota semestral.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O projeto será avaliado por banca técnica nos quesitos: UX/UI, Front-end, </a:t>
            </a:r>
            <a:r>
              <a:rPr lang="pt-BR" sz="2800" dirty="0" err="1"/>
              <a:t>back</a:t>
            </a:r>
            <a:r>
              <a:rPr lang="pt-BR" sz="2800" dirty="0"/>
              <a:t>-end, metas e artigo científico.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O aluno ainda será avaliado individualmente no quesito Soft Skills.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CB742B-D7E7-2CD4-EF92-DB19A2BA5117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61391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B056-94CD-CA66-F508-2418DA12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7471B-F907-99E2-6DCB-FEFFDFEE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FB033-F927-FEF2-AC62-AD6EAAE8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/>
              <a:t>MRT: MARATONA DE PROGRAMAÇÃO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10% da nota semestral. 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Formato: de 5 a 10 questões práticas que deverão ser solucionadas por equipe. O peso de cada questão estará descrito no enunciado. A equipe será a mesma definida no Projeto Integrador.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CB742B-D7E7-2CD4-EF92-DB19A2BA5117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41314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02065-7133-FC75-8CE2-D401058D3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450F2-9439-91F8-7326-51AF4AD7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404E2-1627-439C-9C9B-AA92F4D0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/>
              <a:t>QTE: QUALIFICAÇÕES TÉCNICAS EXTRACURRICULARES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Fomentar a formação continuada do discente.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Qualificações de excelência por meio de cursos e atividades ofertada por terceiros.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O aluno poderá ter acréscimo de até 1.3 pontos na Média Final em todas as disciplinas, desde que atendidas as regras de obtenção de pontuação.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C32637-0170-9571-BBA4-F04E2B41B64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239371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A9E2-C848-56DE-829F-9100427D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EC3D-1936-0C0A-4834-A4CCA034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08B74-2151-FA59-965D-EC548D8C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/>
              <a:t>EXM: EXAME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Formato: 10 questões objetivas por disciplina (peso=3), 2 questões dissertativas por disciplina (peso=3) e 2 questões práticas por disciplina (peso= 4).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A Média Final será calculada como: MF = (MP+EXM)/2. A Média Parcial se manterá, caso MF &lt; MP. Se MF &gt;= 6, o aluno estará APROVADO.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3DE40B-B2FB-A1D0-BE11-FDB068B4DF3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279353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ACF8A-17B2-F5A1-2764-9D277AA61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FD4BF-78F7-3EFA-B121-15E746EA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E848F-3E11-0E91-4C77-9060A32D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1214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As atividades de participação em aula serão realizadas dentro de sala de aula em tempo reservado pela professora da disciplina para fixação de conteúdo.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O projeto e a lista de exercícios estarão disponíveis na ferramenta Teams e o prazo mínimo de entrega é de 7 dias.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As entregas deverão ocorrer sempre até ás 19h das segundas-feiras em tarefa específica na ferramenta Teams.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06FA42-0BE2-CEA0-4EDD-3965151C9D9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305532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E9746-25C4-A626-C477-201CAE186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AD82D-B970-AD3B-CF6A-34AE788B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2A397-C998-5893-1203-8C1D1E44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56085D-66D8-0572-E2B6-436CACF3CEE7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BIBLIOGRAFIA BÁSICA</a:t>
            </a:r>
          </a:p>
        </p:txBody>
      </p:sp>
      <p:pic>
        <p:nvPicPr>
          <p:cNvPr id="8194" name="Picture 2" descr="Resultado de imagem para GERSTING, J.L. Fundamentos Matemáticos para a ciência da computação: Matemática Discreta e Suas Aplicações.7 ed. São Paulo: LTC, 2016.">
            <a:extLst>
              <a:ext uri="{FF2B5EF4-FFF2-40B4-BE49-F238E27FC236}">
                <a16:creationId xmlns:a16="http://schemas.microsoft.com/office/drawing/2014/main" id="{2B66699F-AF1A-EB1C-7A85-8AD0E842C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89" y="2179193"/>
            <a:ext cx="3690938" cy="3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m para MENEZES, P.B. Matemática Discreta para Computação e Informática. Volume 16.  4 ed. Porto Alegre: Bookman, 2013. ">
            <a:extLst>
              <a:ext uri="{FF2B5EF4-FFF2-40B4-BE49-F238E27FC236}">
                <a16:creationId xmlns:a16="http://schemas.microsoft.com/office/drawing/2014/main" id="{C3913802-16C4-091B-3E2F-3FCDE9D7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85" y="2179194"/>
            <a:ext cx="2555265" cy="3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25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705A7-6FC5-71EE-48F1-EDF670F5E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A661D-FD65-A06D-1397-273D042C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A4217-4D23-6B69-CA16-42FF35E8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CC2F49-3FA3-810C-C783-9908130774E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BIBLIOGRAFIA COMPLEMENTAR</a:t>
            </a:r>
          </a:p>
        </p:txBody>
      </p:sp>
      <p:pic>
        <p:nvPicPr>
          <p:cNvPr id="7170" name="Picture 2" descr="Resultado de imagem para SCHEINERMAN, E. Matemática Discreta: Uma introdução. 3 ed. São Paulo: Cengage Learning, 2016.">
            <a:extLst>
              <a:ext uri="{FF2B5EF4-FFF2-40B4-BE49-F238E27FC236}">
                <a16:creationId xmlns:a16="http://schemas.microsoft.com/office/drawing/2014/main" id="{40E2F86B-F989-D4BF-93F9-C6F0907C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2078267"/>
            <a:ext cx="2558606" cy="372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STEIN, C. DRYSDALE.R.L., BOGART, K., Matemática Discreta para Ciências da  Computação. São Paulo: Pearson Universidades, 2013 ">
            <a:extLst>
              <a:ext uri="{FF2B5EF4-FFF2-40B4-BE49-F238E27FC236}">
                <a16:creationId xmlns:a16="http://schemas.microsoft.com/office/drawing/2014/main" id="{86F363FA-A936-450F-09F8-0DA69A8C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68" y="2127035"/>
            <a:ext cx="2727388" cy="36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9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5FE72-F20B-2EDC-BA2B-BBCEC5B6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082EE-B151-F813-4EC1-1FBB03CA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CONVIVÊNCIA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37554-0B5F-2BB3-A86C-21B18503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/>
              <a:t>REGRA 01: VOCÊ TEM DÚVIDAS? PERGUNTE!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134F18-4213-B357-2BD7-AE4E0921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08" y="2781751"/>
            <a:ext cx="3105583" cy="321989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E37B2A6-348F-7D55-3EF8-88C6562FA909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REGRAS DE CONVIVÊNCIA</a:t>
            </a:r>
          </a:p>
        </p:txBody>
      </p:sp>
    </p:spTree>
    <p:extLst>
      <p:ext uri="{BB962C8B-B14F-4D97-AF65-F5344CB8AC3E}">
        <p14:creationId xmlns:p14="http://schemas.microsoft.com/office/powerpoint/2010/main" val="19581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ACOLHIMENTO E APRESENTAÇÃO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EMENTA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DE AVALIAÇÃO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REGRAS DE CONVIVÊNCIA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E213B-3AA0-679D-CBCF-915909EF3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43FD6-DE7D-7DE9-54C6-D3F30876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CONVIVÊNCIA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50756-3BCA-C3B5-A542-2D05A7BC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/>
              <a:t>REGRA 02: EVITE CONVERSAS PARALELAS DURANTE A AULA!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50A455-5AC7-8A11-B84C-24C78384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2966323"/>
            <a:ext cx="6563641" cy="33246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F99AB3D-2AFA-EE0D-BC53-0E25210A2BD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REGRAS DE CONVIVÊNCIA</a:t>
            </a:r>
          </a:p>
        </p:txBody>
      </p:sp>
    </p:spTree>
    <p:extLst>
      <p:ext uri="{BB962C8B-B14F-4D97-AF65-F5344CB8AC3E}">
        <p14:creationId xmlns:p14="http://schemas.microsoft.com/office/powerpoint/2010/main" val="47424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FBA27-E2F4-F044-60E6-2B5C6C61D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B1133-0DFA-B1A2-471A-983D7509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CONVIVÊNCIA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CE9BA-27DF-27FF-3D6A-1AFFB72D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/>
              <a:t>REGRA 03: EVITE A UTILIZAÇÃO DE CELULARES!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F678F8-64C9-55D1-769E-62583A445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" b="2696"/>
          <a:stretch/>
        </p:blipFill>
        <p:spPr>
          <a:xfrm>
            <a:off x="4541178" y="2961880"/>
            <a:ext cx="3160008" cy="313309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335A7F5-30DF-358B-EE3F-2571E1CF178B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REGRAS DE CONVIVÊNCIA</a:t>
            </a:r>
          </a:p>
        </p:txBody>
      </p:sp>
    </p:spTree>
    <p:extLst>
      <p:ext uri="{BB962C8B-B14F-4D97-AF65-F5344CB8AC3E}">
        <p14:creationId xmlns:p14="http://schemas.microsoft.com/office/powerpoint/2010/main" val="29655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1C9D-0BA5-9D4A-3243-1E22BAE1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6338C-897E-6F9F-AAD0-844F52F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862FF-22C2-A965-753A-762A6EC9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PROFESSORA</a:t>
            </a:r>
          </a:p>
          <a:p>
            <a:pPr lvl="1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</a:t>
            </a:r>
          </a:p>
          <a:p>
            <a:pPr lvl="1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FORMAÇÃO</a:t>
            </a:r>
          </a:p>
          <a:p>
            <a:pPr lvl="1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ÁREA DE PESQUISA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739F28-43AC-4206-6E56-983C9BAE71B1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APRESENTAÇÃO</a:t>
            </a:r>
          </a:p>
        </p:txBody>
      </p:sp>
      <p:pic>
        <p:nvPicPr>
          <p:cNvPr id="5" name="Picture 2" descr="Resultado de imagem para PROFESSORA DE FACULDADE DESENHO">
            <a:extLst>
              <a:ext uri="{FF2B5EF4-FFF2-40B4-BE49-F238E27FC236}">
                <a16:creationId xmlns:a16="http://schemas.microsoft.com/office/drawing/2014/main" id="{301A6343-59BA-C5D4-36B2-18142CD3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8" b="92105" l="9873" r="90764">
                        <a14:foregroundMark x1="10828" y1="60526" x2="10828" y2="60526"/>
                        <a14:foregroundMark x1="17516" y1="92481" x2="17516" y2="92481"/>
                        <a14:foregroundMark x1="33439" y1="42857" x2="33439" y2="42857"/>
                        <a14:foregroundMark x1="80573" y1="58271" x2="80573" y2="58271"/>
                        <a14:foregroundMark x1="90764" y1="60902" x2="90764" y2="60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25" y="2157571"/>
            <a:ext cx="4060540" cy="34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Compreender os conceitos de funções racionais, trigonométricas, exponencial e logaritmo, para utilizar no desenvolvimento de programas computacionais.  </a:t>
            </a:r>
          </a:p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Conhecer e utilizar a teoria de conjuntos e subconjuntos no desenvolvimento de banco de dados.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OBJETIVO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98793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6A6FE-6148-0B5A-7463-FB675DF36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6E429-B1D0-1E0A-0901-6CC2D399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9CE68-D232-75AD-4866-2A456178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 relações binárias, equivalentes e de ordem, para propor soluções em aplicações e sistemas, no desenvolvimento dos algoritmos. 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C0DF42-6CAF-3DC3-3117-7617514CCFE1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OBJETIVO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2305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543D2-BF31-8198-5A18-BE7C689F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30A4-4E63-2B7A-4EE9-1CBBF550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62C85-62C5-A399-8884-0205D16A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Lógica matemática 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Conjuntos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Combinatória 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Relação 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Funções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317BBE-6973-8556-1DC3-3C1C819184A5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EMENTA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4213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6F981-0B8E-5B54-2DBD-BF23FA8CA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04E4-BA1C-AF3B-6871-61841BF5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70C53-E505-4FEB-BD1F-A5C68913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Conceitos básicos de Grafos.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 a Análise de Algoritmos.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Recursividade.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Relações de Recorrência. </a:t>
            </a: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Relações e sua aplicação em Banco de Dados (Álgebra Relacional). 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9E5415-AD5A-1D75-56BA-2F51B248F3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EMENTA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34882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5723F-5A2D-6CC2-C269-83182A855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813F-9FAB-F1A4-5A2F-6C3B78A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B252E-A5EE-A463-F144-3D042395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/>
              <a:t>O aluno será avaliado de acordo com a fórmula abaixo:</a:t>
            </a:r>
          </a:p>
          <a:p>
            <a:pPr lvl="1">
              <a:lnSpc>
                <a:spcPct val="200000"/>
              </a:lnSpc>
            </a:pPr>
            <a:r>
              <a:rPr lang="pt-BR" dirty="0"/>
              <a:t>MP =</a:t>
            </a:r>
            <a:r>
              <a:rPr lang="it-IT" dirty="0"/>
              <a:t>((((2.0*ATV1)+(2.5*AI)+(2.0*ATV2)+(2.5*PI)+(1.0*MRT))/10)+QTE)</a:t>
            </a:r>
          </a:p>
          <a:p>
            <a:pPr>
              <a:lnSpc>
                <a:spcPct val="200000"/>
              </a:lnSpc>
            </a:pPr>
            <a:r>
              <a:rPr lang="it-IT" dirty="0"/>
              <a:t>Se MP &gt;=2 e MP &lt; 6, o aluno deverá realizar exame</a:t>
            </a:r>
          </a:p>
          <a:p>
            <a:pPr>
              <a:lnSpc>
                <a:spcPct val="200000"/>
              </a:lnSpc>
            </a:pPr>
            <a:r>
              <a:rPr lang="it-IT" dirty="0"/>
              <a:t>Se MP &gt;=6, o aluno estará aprovado na disciplina</a:t>
            </a:r>
          </a:p>
          <a:p>
            <a:pPr>
              <a:lnSpc>
                <a:spcPct val="200000"/>
              </a:lnSpc>
            </a:pPr>
            <a:r>
              <a:rPr lang="it-IT" dirty="0"/>
              <a:t>Se MP &lt;2, o aluno está reprovado sem direito a realização do exame</a:t>
            </a:r>
          </a:p>
          <a:p>
            <a:pPr>
              <a:lnSpc>
                <a:spcPct val="200000"/>
              </a:lnSpc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B6A7AB-3573-D97A-4B9C-5140840EBDB2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204495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5723F-5A2D-6CC2-C269-83182A855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813F-9FAB-F1A4-5A2F-6C3B78A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B252E-A5EE-A463-F144-3D042395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/>
              <a:t>AT1: ATIVIDADES DO 1º BIMESTRE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Lista de exercícios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Projeto (prática)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Participação em sala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B6A7AB-3573-D97A-4B9C-5140840EBDB2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860313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5B42583C7D604C97E8E871995D5191" ma:contentTypeVersion="0" ma:contentTypeDescription="Crie um novo documento." ma:contentTypeScope="" ma:versionID="700a29ef78646f02a7b50f63244467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913ECD-6FB3-4BF8-9040-496EBA1B9181}"/>
</file>

<file path=customXml/itemProps2.xml><?xml version="1.0" encoding="utf-8"?>
<ds:datastoreItem xmlns:ds="http://schemas.openxmlformats.org/officeDocument/2006/customXml" ds:itemID="{5AF17BF7-7AFA-486C-B589-F7951CD00209}"/>
</file>

<file path=customXml/itemProps3.xml><?xml version="1.0" encoding="utf-8"?>
<ds:datastoreItem xmlns:ds="http://schemas.openxmlformats.org/officeDocument/2006/customXml" ds:itemID="{8E939DA9-CE21-41AB-AC95-E926BCCA70C6}"/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697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 DE AVALIAÇÃO</vt:lpstr>
      <vt:lpstr>SISTEMA DE AVALIAÇÃO</vt:lpstr>
      <vt:lpstr>SISTEMA DE AVALIAÇÃO</vt:lpstr>
      <vt:lpstr>SISTEMA DE AVALIAÇÃO</vt:lpstr>
      <vt:lpstr>SISTEMA DE AVALIAÇÃO</vt:lpstr>
      <vt:lpstr>SISTEMA DE AVALIAÇÃO</vt:lpstr>
      <vt:lpstr>SISTEMA DE AVALIAÇÃO</vt:lpstr>
      <vt:lpstr>SISTEMA DE AVALIAÇÃO</vt:lpstr>
      <vt:lpstr>SISTEMA DE AVALIAÇÃO</vt:lpstr>
      <vt:lpstr>BIBLIOGRAFIA BÁSICA</vt:lpstr>
      <vt:lpstr>BIBLIOGRAFIA COMPLEMENTAR</vt:lpstr>
      <vt:lpstr>REGRAS DE CONVIVÊNCIA</vt:lpstr>
      <vt:lpstr>REGRAS DE CONVIVÊNCIA</vt:lpstr>
      <vt:lpstr>REGRAS DE CONVIVÊNCIA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BEATRIZ ALMEIDA</cp:lastModifiedBy>
  <cp:revision>2</cp:revision>
  <dcterms:created xsi:type="dcterms:W3CDTF">2024-02-19T17:05:45Z</dcterms:created>
  <dcterms:modified xsi:type="dcterms:W3CDTF">2024-08-05T21:41:50Z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0x010100E45B42583C7D604C97E8E871995D5191</vt:lpwstr>
  </property>
</Properties>
</file>