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26" r:id="rId2"/>
    <p:sldId id="257" r:id="rId3"/>
    <p:sldId id="327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68" r:id="rId16"/>
    <p:sldId id="357" r:id="rId17"/>
    <p:sldId id="358" r:id="rId18"/>
    <p:sldId id="359" r:id="rId19"/>
    <p:sldId id="360" r:id="rId20"/>
    <p:sldId id="362" r:id="rId21"/>
    <p:sldId id="363" r:id="rId22"/>
    <p:sldId id="364" r:id="rId23"/>
    <p:sldId id="365" r:id="rId24"/>
    <p:sldId id="366" r:id="rId25"/>
    <p:sldId id="345" r:id="rId26"/>
    <p:sldId id="361" r:id="rId27"/>
    <p:sldId id="332" r:id="rId28"/>
    <p:sldId id="294" r:id="rId29"/>
  </p:sldIdLst>
  <p:sldSz cx="10693400" cy="7556500"/>
  <p:notesSz cx="10693400" cy="7556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64" autoAdjust="0"/>
  </p:normalViewPr>
  <p:slideViewPr>
    <p:cSldViewPr>
      <p:cViewPr varScale="1">
        <p:scale>
          <a:sx n="87" d="100"/>
          <a:sy n="87" d="100"/>
        </p:scale>
        <p:origin x="188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ssiany B Almeida" userId="2b0d818c48bee34c" providerId="LiveId" clId="{96CEBEC4-6AB4-48C2-A2BB-8280F2B39AC8}"/>
    <pc:docChg chg="modSld">
      <pc:chgData name="Thissiany B Almeida" userId="2b0d818c48bee34c" providerId="LiveId" clId="{96CEBEC4-6AB4-48C2-A2BB-8280F2B39AC8}" dt="2023-09-20T22:00:39.916" v="1" actId="20577"/>
      <pc:docMkLst>
        <pc:docMk/>
      </pc:docMkLst>
      <pc:sldChg chg="modSp mod">
        <pc:chgData name="Thissiany B Almeida" userId="2b0d818c48bee34c" providerId="LiveId" clId="{96CEBEC4-6AB4-48C2-A2BB-8280F2B39AC8}" dt="2023-09-20T22:00:39.916" v="1" actId="20577"/>
        <pc:sldMkLst>
          <pc:docMk/>
          <pc:sldMk cId="1951423254" sldId="347"/>
        </pc:sldMkLst>
        <pc:spChg chg="mod">
          <ac:chgData name="Thissiany B Almeida" userId="2b0d818c48bee34c" providerId="LiveId" clId="{96CEBEC4-6AB4-48C2-A2BB-8280F2B39AC8}" dt="2023-09-20T22:00:39.916" v="1" actId="20577"/>
          <ac:spMkLst>
            <pc:docMk/>
            <pc:sldMk cId="1951423254" sldId="34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C9C0F-9CBD-4C24-86B0-48E969BE9904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Gestão da Inovação Tecnológica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3E37B-E6AB-4170-802B-D0DDAE1A25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145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1C4FC-9ED5-4E2C-A274-E4A88BE9D0E1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Gestão da Inovação Tecnológica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1E231-F0F1-40A7-908F-7C87090E7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7035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Gestão da Inovação Tecnológica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51E231-F0F1-40A7-908F-7C87090E768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030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Gestão da Inovação Tecnológica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51E231-F0F1-40A7-908F-7C87090E768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08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Gestão da Inovação Tecnológica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51E231-F0F1-40A7-908F-7C87090E768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926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Gestão da Inovação Tecnológica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51E231-F0F1-40A7-908F-7C87090E768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32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Gestão da Inovação Tecnológica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51E231-F0F1-40A7-908F-7C87090E768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96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Gestão da Inovação Tecnológica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51E231-F0F1-40A7-908F-7C87090E768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671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Gestão da Inovação Tecnológica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51E231-F0F1-40A7-908F-7C87090E768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41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Gestão da Inovação Tecnológica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51E231-F0F1-40A7-908F-7C87090E768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97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Gestão da Inovação Tecnológica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51E231-F0F1-40A7-908F-7C87090E768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527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Gestão da Inovação Tecnológica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51E231-F0F1-40A7-908F-7C87090E768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962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Gestão da Inovação Tecnológica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51E231-F0F1-40A7-908F-7C87090E768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077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Gestão da Inovação Tecnológica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51E231-F0F1-40A7-908F-7C87090E768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23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Gestão da Inovação Tecnológica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B4762-052E-4D61-9395-2DFE182DF9B9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256DB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3F3F3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Gestão da Inovação Tecnológica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88684-2C04-4FE3-A3DF-2DA72D4A6913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256DB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Gestão da Inovação Tecnológica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76F3-07E3-4294-A388-F7FF4CE18030}" type="datetime1">
              <a:rPr lang="en-US" smtClean="0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256DB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Gestão da Inovação Tecnológica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A1012-4C19-4CC2-9F46-CF6BBB55B366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073" y="3765556"/>
            <a:ext cx="9143996" cy="1347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Gestão da Inovação Tecnológica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AC330-51F4-488C-AFDA-EB7C4F303C5F}" type="datetime1">
              <a:rPr lang="en-US" smtClean="0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071" y="348995"/>
            <a:ext cx="9144000" cy="65230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1541" y="548131"/>
            <a:ext cx="229679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256DB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9738" y="1916683"/>
            <a:ext cx="8073922" cy="4252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3F3F3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Gestão da Inovação Tecnológica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7887-6AD3-43D0-B2D1-273EB3F8E2AF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>
          <a:xfrm>
            <a:off x="3711956" y="6939458"/>
            <a:ext cx="3421888" cy="553998"/>
          </a:xfrm>
        </p:spPr>
        <p:txBody>
          <a:bodyPr/>
          <a:lstStyle/>
          <a:p>
            <a:r>
              <a:rPr lang="pt-BR" dirty="0"/>
              <a:t>THISSIANY BEATRIZ ALMEIDA</a:t>
            </a:r>
          </a:p>
          <a:p>
            <a:r>
              <a:rPr lang="pt-BR" dirty="0"/>
              <a:t>thissy.almeida@gmail.com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</a:t>
            </a:fld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2146300" y="4159250"/>
            <a:ext cx="5257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/>
                </a:solidFill>
              </a:rPr>
              <a:t>ESTRUTURA DE DADOS</a:t>
            </a:r>
          </a:p>
          <a:p>
            <a:pPr algn="ctr"/>
            <a:r>
              <a:rPr lang="pt-BR" sz="2500" b="1" dirty="0">
                <a:solidFill>
                  <a:schemeClr val="bg1"/>
                </a:solidFill>
              </a:rPr>
              <a:t>Ponteiros</a:t>
            </a:r>
          </a:p>
        </p:txBody>
      </p:sp>
    </p:spTree>
    <p:extLst>
      <p:ext uri="{BB962C8B-B14F-4D97-AF65-F5344CB8AC3E}">
        <p14:creationId xmlns:p14="http://schemas.microsoft.com/office/powerpoint/2010/main" val="5519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99" y="710119"/>
            <a:ext cx="9144000" cy="696594"/>
          </a:xfrm>
        </p:spPr>
        <p:txBody>
          <a:bodyPr/>
          <a:lstStyle/>
          <a:p>
            <a:pPr algn="ctr"/>
            <a:r>
              <a:rPr lang="pt-BR" dirty="0"/>
              <a:t>Utilizando Ponteiros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64" y="1873250"/>
            <a:ext cx="8962336" cy="510383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 err="1">
                <a:latin typeface="+mj-lt"/>
              </a:rPr>
              <a:t>int</a:t>
            </a:r>
            <a:r>
              <a:rPr lang="pt-BR" sz="2800" dirty="0">
                <a:latin typeface="+mj-lt"/>
              </a:rPr>
              <a:t> </a:t>
            </a:r>
            <a:r>
              <a:rPr lang="pt-BR" sz="2800" dirty="0" err="1">
                <a:latin typeface="+mj-lt"/>
              </a:rPr>
              <a:t>count</a:t>
            </a:r>
            <a:r>
              <a:rPr lang="pt-BR" sz="2800" dirty="0">
                <a:latin typeface="+mj-lt"/>
              </a:rPr>
              <a:t>=10;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 err="1">
                <a:latin typeface="+mj-lt"/>
              </a:rPr>
              <a:t>int</a:t>
            </a:r>
            <a:r>
              <a:rPr lang="pt-BR" sz="2800" dirty="0">
                <a:latin typeface="+mj-lt"/>
              </a:rPr>
              <a:t> *</a:t>
            </a:r>
            <a:r>
              <a:rPr lang="pt-BR" sz="2800" dirty="0" err="1">
                <a:latin typeface="+mj-lt"/>
              </a:rPr>
              <a:t>pt</a:t>
            </a:r>
            <a:r>
              <a:rPr lang="pt-BR" sz="2800" dirty="0">
                <a:latin typeface="+mj-lt"/>
              </a:rPr>
              <a:t>;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 err="1">
                <a:latin typeface="+mj-lt"/>
              </a:rPr>
              <a:t>pt</a:t>
            </a:r>
            <a:r>
              <a:rPr lang="pt-BR" sz="2800" dirty="0">
                <a:latin typeface="+mj-lt"/>
              </a:rPr>
              <a:t>=&amp;</a:t>
            </a:r>
            <a:r>
              <a:rPr lang="pt-BR" sz="2800" dirty="0" err="1">
                <a:latin typeface="+mj-lt"/>
              </a:rPr>
              <a:t>count</a:t>
            </a:r>
            <a:r>
              <a:rPr lang="pt-BR" sz="2800" dirty="0">
                <a:latin typeface="+mj-lt"/>
              </a:rPr>
              <a:t>; 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Como nós colocamos um endereço em </a:t>
            </a:r>
            <a:r>
              <a:rPr lang="pt-BR" sz="2800" dirty="0" err="1">
                <a:latin typeface="+mj-lt"/>
              </a:rPr>
              <a:t>pt</a:t>
            </a:r>
            <a:r>
              <a:rPr lang="pt-BR" sz="2800" dirty="0">
                <a:latin typeface="+mj-lt"/>
              </a:rPr>
              <a:t>, ele está agora "liberado" para ser usado.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É possível, por exemplo, alterar o valor de </a:t>
            </a:r>
            <a:r>
              <a:rPr lang="pt-BR" sz="2800" dirty="0" err="1">
                <a:latin typeface="+mj-lt"/>
              </a:rPr>
              <a:t>count</a:t>
            </a:r>
            <a:r>
              <a:rPr lang="pt-BR" sz="2800" dirty="0">
                <a:latin typeface="+mj-lt"/>
              </a:rPr>
              <a:t> usando </a:t>
            </a:r>
            <a:r>
              <a:rPr lang="pt-BR" sz="2800" dirty="0" err="1">
                <a:latin typeface="+mj-lt"/>
              </a:rPr>
              <a:t>pt</a:t>
            </a:r>
            <a:r>
              <a:rPr lang="pt-BR" sz="2800" dirty="0">
                <a:latin typeface="+mj-lt"/>
              </a:rPr>
              <a:t>. 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 Para tanto vamos usar o operador "inverso" do operador &amp;. É o operador *.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10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9080500" y="6369050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49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99" y="710119"/>
            <a:ext cx="9144000" cy="696594"/>
          </a:xfrm>
        </p:spPr>
        <p:txBody>
          <a:bodyPr/>
          <a:lstStyle/>
          <a:p>
            <a:pPr algn="ctr"/>
            <a:r>
              <a:rPr lang="pt-BR" dirty="0"/>
              <a:t>Utilizando Ponteiros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64" y="1873250"/>
            <a:ext cx="8962336" cy="251851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No exemplo anterior, uma vez que fizemos </a:t>
            </a:r>
            <a:r>
              <a:rPr lang="pt-BR" sz="2800" dirty="0" err="1">
                <a:latin typeface="+mj-lt"/>
              </a:rPr>
              <a:t>pt</a:t>
            </a:r>
            <a:r>
              <a:rPr lang="pt-BR" sz="2800" dirty="0">
                <a:latin typeface="+mj-lt"/>
              </a:rPr>
              <a:t>=&amp;</a:t>
            </a:r>
            <a:r>
              <a:rPr lang="pt-BR" sz="2800" dirty="0" err="1">
                <a:latin typeface="+mj-lt"/>
              </a:rPr>
              <a:t>count</a:t>
            </a:r>
            <a:r>
              <a:rPr lang="pt-BR" sz="2800" dirty="0">
                <a:latin typeface="+mj-lt"/>
              </a:rPr>
              <a:t> a expressão *</a:t>
            </a:r>
            <a:r>
              <a:rPr lang="pt-BR" sz="2800" dirty="0" err="1">
                <a:latin typeface="+mj-lt"/>
              </a:rPr>
              <a:t>pt</a:t>
            </a:r>
            <a:r>
              <a:rPr lang="pt-BR" sz="2800" dirty="0">
                <a:latin typeface="+mj-lt"/>
              </a:rPr>
              <a:t> é equivalente ao próprio </a:t>
            </a:r>
            <a:r>
              <a:rPr lang="pt-BR" sz="2800" dirty="0" err="1">
                <a:latin typeface="+mj-lt"/>
              </a:rPr>
              <a:t>count</a:t>
            </a:r>
            <a:r>
              <a:rPr lang="pt-BR" sz="2800" dirty="0">
                <a:latin typeface="+mj-lt"/>
              </a:rPr>
              <a:t>. 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Isto significa que, se quisermos mudar o valor de </a:t>
            </a:r>
            <a:r>
              <a:rPr lang="pt-BR" sz="2800" dirty="0" err="1">
                <a:latin typeface="+mj-lt"/>
              </a:rPr>
              <a:t>count</a:t>
            </a:r>
            <a:r>
              <a:rPr lang="pt-BR" sz="2800" dirty="0">
                <a:latin typeface="+mj-lt"/>
              </a:rPr>
              <a:t> para 12, basta fazer *</a:t>
            </a:r>
            <a:r>
              <a:rPr lang="pt-BR" sz="2800" dirty="0" err="1">
                <a:latin typeface="+mj-lt"/>
              </a:rPr>
              <a:t>pt</a:t>
            </a:r>
            <a:r>
              <a:rPr lang="pt-BR" sz="2800" dirty="0">
                <a:latin typeface="+mj-lt"/>
              </a:rPr>
              <a:t>=12.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11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9080500" y="6369050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86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99" y="710119"/>
            <a:ext cx="9144000" cy="696594"/>
          </a:xfrm>
        </p:spPr>
        <p:txBody>
          <a:bodyPr/>
          <a:lstStyle/>
          <a:p>
            <a:pPr algn="ctr"/>
            <a:r>
              <a:rPr lang="pt-BR" dirty="0"/>
              <a:t>Utilizando Ponteiros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64" y="1873250"/>
            <a:ext cx="8962336" cy="3811172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 Digamos que exista uma empresa. Ela é como uma variável que já foi declarada. 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Você tem um papel em branco onde vai anotar o endereço da firma. O papel é um ponteiro do tipo empresa. 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Você então liga para a empresa e pede o seu endereço, o qual você vai anotar no papel.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12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9080500" y="6369050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58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99" y="710119"/>
            <a:ext cx="9144000" cy="696594"/>
          </a:xfrm>
        </p:spPr>
        <p:txBody>
          <a:bodyPr/>
          <a:lstStyle/>
          <a:p>
            <a:pPr algn="ctr"/>
            <a:r>
              <a:rPr lang="pt-BR" dirty="0"/>
              <a:t>Utilizando Ponteiros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64" y="1873250"/>
            <a:ext cx="8962336" cy="5170646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Isto é equivalente, no C, a associar o papel à firma com o operador &amp;. Ou seja, o operador &amp; aplicado à firma é equivalente a você ligar para a mesma e pedir o endereço. 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Uma vez de posse do endereço no papel você poderia, por exemplo, fazer uma visita à firma. 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No C você faz uma visita à firma aplicando o operador * ao papel. Uma vez dentro da firma você pode copiar seu conteúdo ou modificá-lo.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13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9080500" y="6369050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09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99" y="710119"/>
            <a:ext cx="9144000" cy="696594"/>
          </a:xfrm>
        </p:spPr>
        <p:txBody>
          <a:bodyPr/>
          <a:lstStyle/>
          <a:p>
            <a:pPr algn="ctr"/>
            <a:r>
              <a:rPr lang="pt-BR" dirty="0"/>
              <a:t>Utilizando Ponteiros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64" y="1873250"/>
            <a:ext cx="8962336" cy="3811172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Uma observação importante: 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700" dirty="0">
                <a:latin typeface="+mj-lt"/>
              </a:rPr>
              <a:t>apesar do símbolo ser o mesmo, o operador * (multiplicação) não é o mesmo operador que o * (referência de ponteiros). 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700" dirty="0">
                <a:latin typeface="+mj-lt"/>
              </a:rPr>
              <a:t>Para começar o primeiro é binário, e o segundo é unário pré-fixado.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14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9080500" y="6369050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73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99" y="710119"/>
            <a:ext cx="9144000" cy="696594"/>
          </a:xfrm>
        </p:spPr>
        <p:txBody>
          <a:bodyPr/>
          <a:lstStyle/>
          <a:p>
            <a:pPr algn="ctr"/>
            <a:r>
              <a:rPr lang="pt-BR" dirty="0"/>
              <a:t>Aplicações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64" y="1873250"/>
            <a:ext cx="8962336" cy="3231654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Permitem manipulações mais eficientes em estruturas de dados, principalmente estruturas dinâmicas.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BR" sz="28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Alocação de espaços de memória durante a execução do programa.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15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9080500" y="6369050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67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99" y="710119"/>
            <a:ext cx="9144000" cy="696594"/>
          </a:xfrm>
        </p:spPr>
        <p:txBody>
          <a:bodyPr/>
          <a:lstStyle/>
          <a:p>
            <a:pPr algn="ctr"/>
            <a:r>
              <a:rPr lang="pt-BR" dirty="0"/>
              <a:t>Operações com Ponteiros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64" y="1873250"/>
            <a:ext cx="8962336" cy="5750164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É possível igualar dois ponteiros: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700" dirty="0">
                <a:latin typeface="+mj-lt"/>
              </a:rPr>
              <a:t>Se temos dois ponteiros p1 e p2 podemos realizar as operações:</a:t>
            </a:r>
          </a:p>
          <a:p>
            <a:pPr marL="1257300" lvl="2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700" dirty="0">
                <a:latin typeface="+mj-lt"/>
              </a:rPr>
              <a:t>p1 = p2;</a:t>
            </a:r>
          </a:p>
          <a:p>
            <a:pPr marL="1257300" lvl="2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700" dirty="0">
                <a:latin typeface="+mj-lt"/>
              </a:rPr>
              <a:t>*p1 = *p2;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É possível também incrementar e decrementar ponteiros: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700" dirty="0">
                <a:latin typeface="+mj-lt"/>
              </a:rPr>
              <a:t>O ponteiro passa a apontar para o próximo valor do mesmo tipo que ele aponta. 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700" dirty="0">
                <a:latin typeface="+mj-lt"/>
              </a:rPr>
              <a:t>Por isto a importância do tipo!!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16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9128732" y="6496227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777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99" y="710119"/>
            <a:ext cx="9144000" cy="696594"/>
          </a:xfrm>
        </p:spPr>
        <p:txBody>
          <a:bodyPr/>
          <a:lstStyle/>
          <a:p>
            <a:pPr algn="ctr"/>
            <a:r>
              <a:rPr lang="pt-BR" dirty="0"/>
              <a:t>Operações com Ponteiros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64" y="1873250"/>
            <a:ext cx="8962336" cy="5793894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Se você incrementa um char*, ele anda 1 byte na memória e se você incrementa um </a:t>
            </a:r>
            <a:r>
              <a:rPr lang="pt-BR" sz="2800" dirty="0" err="1">
                <a:latin typeface="+mj-lt"/>
              </a:rPr>
              <a:t>int</a:t>
            </a:r>
            <a:r>
              <a:rPr lang="pt-BR" sz="2800" dirty="0">
                <a:latin typeface="+mj-lt"/>
              </a:rPr>
              <a:t>*, ele anda 2 bytes.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700" dirty="0">
                <a:latin typeface="+mj-lt"/>
              </a:rPr>
              <a:t>Se temos 2 ponteiros p1 e p2 então:</a:t>
            </a:r>
          </a:p>
          <a:p>
            <a:pPr marL="1257300" lvl="2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p1++;</a:t>
            </a:r>
          </a:p>
          <a:p>
            <a:pPr marL="1257300" lvl="2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p2--;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Estas são operações com ponteiros! O conteúdo da variável não é alterado! Para incrementar o conteúdo de uma variável apontada por p1, temos: 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(*p1)++;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17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9128732" y="6496227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387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99" y="710119"/>
            <a:ext cx="9144000" cy="696594"/>
          </a:xfrm>
        </p:spPr>
        <p:txBody>
          <a:bodyPr/>
          <a:lstStyle/>
          <a:p>
            <a:pPr algn="ctr"/>
            <a:r>
              <a:rPr lang="pt-BR" dirty="0"/>
              <a:t>Operações com Ponteiros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64" y="1873250"/>
            <a:ext cx="8962336" cy="4457502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É possível ainda realizar soma e subtração de inteiros com ponteiros: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700" dirty="0">
                <a:latin typeface="+mj-lt"/>
              </a:rPr>
              <a:t>p=p+15;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700" dirty="0">
                <a:latin typeface="+mj-lt"/>
              </a:rPr>
              <a:t>p=p-2;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Se quisermos utilizar o conteúdo do ponteiro 15 posições para frente, basta: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700" dirty="0">
                <a:latin typeface="+mj-lt"/>
              </a:rPr>
              <a:t>*(p+15);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18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9128732" y="6496227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392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99" y="710119"/>
            <a:ext cx="9144000" cy="696594"/>
          </a:xfrm>
        </p:spPr>
        <p:txBody>
          <a:bodyPr/>
          <a:lstStyle/>
          <a:p>
            <a:pPr algn="ctr"/>
            <a:r>
              <a:rPr lang="pt-BR" dirty="0"/>
              <a:t>Operações com Ponteiros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64" y="1873250"/>
            <a:ext cx="8962336" cy="5793894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É possível ainda realizar comparação entre ponteiros: 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700" dirty="0">
                <a:latin typeface="+mj-lt"/>
              </a:rPr>
              <a:t>p1 == p2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p1 != p2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p1 &gt; p2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p1 &lt; p2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Não é possível realizar com ponteiros: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700" dirty="0">
                <a:latin typeface="+mj-lt"/>
              </a:rPr>
              <a:t>Multiplicação e divisão de ponteiros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700" dirty="0">
                <a:latin typeface="+mj-lt"/>
              </a:rPr>
              <a:t>Adicionar 2 ponteiros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700" dirty="0">
                <a:latin typeface="+mj-lt"/>
              </a:rPr>
              <a:t>Adicionar ou subtrair outros tipos de dados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19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9128732" y="6496227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53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4987" y="822451"/>
            <a:ext cx="16624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45" dirty="0"/>
              <a:t>A</a:t>
            </a:r>
            <a:r>
              <a:rPr spc="-560" dirty="0"/>
              <a:t>g</a:t>
            </a:r>
            <a:r>
              <a:rPr spc="-434" dirty="0"/>
              <a:t>e</a:t>
            </a:r>
            <a:r>
              <a:rPr spc="-555" dirty="0"/>
              <a:t>nd</a:t>
            </a:r>
            <a:r>
              <a:rPr spc="-420" dirty="0"/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0901" y="1867000"/>
            <a:ext cx="8991600" cy="5119991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865"/>
              </a:spcBef>
              <a:buClr>
                <a:schemeClr val="accent5">
                  <a:lumMod val="75000"/>
                </a:schemeClr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marL="355600" indent="-342900">
              <a:lnSpc>
                <a:spcPct val="150000"/>
              </a:lnSpc>
              <a:spcBef>
                <a:spcPts val="865"/>
              </a:spcBef>
              <a:buClr>
                <a:schemeClr val="accent5">
                  <a:lumMod val="75000"/>
                </a:schemeClr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Declaração</a:t>
            </a:r>
          </a:p>
          <a:p>
            <a:pPr marL="355600" indent="-342900">
              <a:lnSpc>
                <a:spcPct val="150000"/>
              </a:lnSpc>
              <a:spcBef>
                <a:spcPts val="865"/>
              </a:spcBef>
              <a:buClr>
                <a:schemeClr val="accent5">
                  <a:lumMod val="75000"/>
                </a:schemeClr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Utilização</a:t>
            </a:r>
          </a:p>
          <a:p>
            <a:pPr marL="355600" indent="-342900">
              <a:lnSpc>
                <a:spcPct val="150000"/>
              </a:lnSpc>
              <a:spcBef>
                <a:spcPts val="865"/>
              </a:spcBef>
              <a:buClr>
                <a:schemeClr val="accent5">
                  <a:lumMod val="75000"/>
                </a:schemeClr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Operações</a:t>
            </a:r>
          </a:p>
          <a:p>
            <a:pPr marL="355600" indent="-342900">
              <a:lnSpc>
                <a:spcPct val="150000"/>
              </a:lnSpc>
              <a:spcBef>
                <a:spcPts val="865"/>
              </a:spcBef>
              <a:buClr>
                <a:schemeClr val="accent5">
                  <a:lumMod val="75000"/>
                </a:schemeClr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Vetor de ponteiro</a:t>
            </a:r>
          </a:p>
          <a:p>
            <a:pPr marL="355600" indent="-342900">
              <a:lnSpc>
                <a:spcPct val="150000"/>
              </a:lnSpc>
              <a:spcBef>
                <a:spcPts val="865"/>
              </a:spcBef>
              <a:buClr>
                <a:schemeClr val="accent5">
                  <a:lumMod val="75000"/>
                </a:schemeClr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Pratique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80500" y="6369050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526" y="3168650"/>
            <a:ext cx="28479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99" y="710119"/>
            <a:ext cx="9144000" cy="696594"/>
          </a:xfrm>
        </p:spPr>
        <p:txBody>
          <a:bodyPr/>
          <a:lstStyle/>
          <a:p>
            <a:pPr algn="ctr"/>
            <a:r>
              <a:rPr lang="pt-BR" dirty="0"/>
              <a:t>Vetores como Ponteiros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64" y="1873250"/>
            <a:ext cx="8962336" cy="510383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Quando você declara um vetor: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700" dirty="0" err="1">
                <a:latin typeface="+mj-lt"/>
              </a:rPr>
              <a:t>Tipo_da_variavel</a:t>
            </a:r>
            <a:r>
              <a:rPr lang="pt-BR" sz="2700" dirty="0">
                <a:latin typeface="+mj-lt"/>
              </a:rPr>
              <a:t> </a:t>
            </a:r>
            <a:r>
              <a:rPr lang="pt-BR" sz="2700" dirty="0" err="1">
                <a:latin typeface="+mj-lt"/>
              </a:rPr>
              <a:t>nome_da_variavel</a:t>
            </a:r>
            <a:r>
              <a:rPr lang="pt-BR" sz="2700" dirty="0">
                <a:latin typeface="+mj-lt"/>
              </a:rPr>
              <a:t> [</a:t>
            </a:r>
            <a:r>
              <a:rPr lang="pt-BR" sz="2700" dirty="0" err="1">
                <a:latin typeface="+mj-lt"/>
              </a:rPr>
              <a:t>tam</a:t>
            </a:r>
            <a:r>
              <a:rPr lang="pt-BR" sz="2700" dirty="0">
                <a:latin typeface="+mj-lt"/>
              </a:rPr>
              <a:t>]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   o compilador C calcula o tamanho, em bytes, necessário para armazenar o vetor.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Este tamanho é: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</a:pPr>
            <a:r>
              <a:rPr lang="pt-BR" sz="2800" dirty="0">
                <a:latin typeface="+mj-lt"/>
              </a:rPr>
              <a:t>	</a:t>
            </a:r>
            <a:r>
              <a:rPr lang="pt-BR" sz="2800" dirty="0" err="1">
                <a:latin typeface="+mj-lt"/>
              </a:rPr>
              <a:t>tam</a:t>
            </a:r>
            <a:r>
              <a:rPr lang="pt-BR" sz="2800" dirty="0">
                <a:latin typeface="+mj-lt"/>
              </a:rPr>
              <a:t> x </a:t>
            </a:r>
            <a:r>
              <a:rPr lang="pt-BR" sz="2800" dirty="0" err="1">
                <a:latin typeface="+mj-lt"/>
              </a:rPr>
              <a:t>tamanho_do_tipo</a:t>
            </a:r>
            <a:endParaRPr lang="pt-BR" sz="28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O compilador então aloca este número de bytes em um espaço livre de memória.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20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9128732" y="6496227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501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99" y="710119"/>
            <a:ext cx="9144000" cy="696594"/>
          </a:xfrm>
        </p:spPr>
        <p:txBody>
          <a:bodyPr/>
          <a:lstStyle/>
          <a:p>
            <a:pPr algn="ctr"/>
            <a:r>
              <a:rPr lang="pt-BR" dirty="0"/>
              <a:t>Vetores como Ponteiros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64" y="1873250"/>
            <a:ext cx="8962336" cy="510383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O </a:t>
            </a:r>
            <a:r>
              <a:rPr lang="pt-BR" sz="2800" dirty="0" err="1">
                <a:latin typeface="+mj-lt"/>
              </a:rPr>
              <a:t>nome_da_variável</a:t>
            </a:r>
            <a:r>
              <a:rPr lang="pt-BR" sz="2800" dirty="0">
                <a:latin typeface="+mj-lt"/>
              </a:rPr>
              <a:t> que você declarou é na verdade um ponteiro para o </a:t>
            </a:r>
            <a:r>
              <a:rPr lang="pt-BR" sz="2800" dirty="0" err="1">
                <a:latin typeface="+mj-lt"/>
              </a:rPr>
              <a:t>tipo_da_variável</a:t>
            </a:r>
            <a:r>
              <a:rPr lang="pt-BR" sz="2800" dirty="0">
                <a:latin typeface="+mj-lt"/>
              </a:rPr>
              <a:t> do vetor.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Depois de alocado na memória o espaço para o vetor, o compilador toma o nome da variável (que é um ponteiro) e aponta para o primeiro elemento do vetor.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	</a:t>
            </a:r>
            <a:r>
              <a:rPr lang="pt-BR" sz="2800" dirty="0" err="1">
                <a:latin typeface="+mj-lt"/>
              </a:rPr>
              <a:t>nome_da_variável</a:t>
            </a:r>
            <a:r>
              <a:rPr lang="pt-BR" sz="2800" dirty="0">
                <a:latin typeface="+mj-lt"/>
              </a:rPr>
              <a:t>[índice] 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é equivalente a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	*(</a:t>
            </a:r>
            <a:r>
              <a:rPr lang="pt-BR" sz="2800" dirty="0" err="1">
                <a:latin typeface="+mj-lt"/>
              </a:rPr>
              <a:t>nome_da_variável+índice</a:t>
            </a:r>
            <a:r>
              <a:rPr lang="pt-BR" sz="2800" dirty="0">
                <a:latin typeface="+mj-lt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21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9128732" y="6496227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717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99" y="710119"/>
            <a:ext cx="9144000" cy="696594"/>
          </a:xfrm>
        </p:spPr>
        <p:txBody>
          <a:bodyPr/>
          <a:lstStyle/>
          <a:p>
            <a:pPr algn="ctr"/>
            <a:r>
              <a:rPr lang="pt-BR" dirty="0"/>
              <a:t>Vetores como Ponteiros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64" y="1873250"/>
            <a:ext cx="8962336" cy="5170646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É fácil de entender então porque os índices de vetores começam com zero, em que: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</a:pPr>
            <a:r>
              <a:rPr lang="pt-BR" sz="2800" dirty="0">
                <a:latin typeface="+mj-lt"/>
              </a:rPr>
              <a:t>*</a:t>
            </a:r>
            <a:r>
              <a:rPr lang="pt-BR" sz="2800" dirty="0" err="1">
                <a:latin typeface="+mj-lt"/>
              </a:rPr>
              <a:t>nome_da_variável</a:t>
            </a:r>
            <a:r>
              <a:rPr lang="pt-BR" sz="2800" dirty="0">
                <a:latin typeface="+mj-lt"/>
              </a:rPr>
              <a:t> é equivalente a  </a:t>
            </a:r>
            <a:r>
              <a:rPr lang="pt-BR" sz="2800" dirty="0" err="1">
                <a:latin typeface="+mj-lt"/>
              </a:rPr>
              <a:t>nome_da_variável</a:t>
            </a:r>
            <a:r>
              <a:rPr lang="pt-BR" sz="2800" dirty="0">
                <a:latin typeface="+mj-lt"/>
              </a:rPr>
              <a:t>[0] 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</a:pPr>
            <a:endParaRPr lang="pt-BR" sz="28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O C não conhece o tamanho dos vetores e nem verifica validade de </a:t>
            </a:r>
            <a:r>
              <a:rPr lang="pt-BR" sz="2800" dirty="0" err="1">
                <a:latin typeface="+mj-lt"/>
              </a:rPr>
              <a:t>indíces</a:t>
            </a:r>
            <a:r>
              <a:rPr lang="pt-BR" sz="2800" dirty="0">
                <a:latin typeface="+mj-lt"/>
              </a:rPr>
              <a:t>. Ele apenas aloca a memória, ajusta o ponteiro para o início do vetor e, quando você usa os índices, encontra os elementos requisitados.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22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9128732" y="6496227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162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99" y="710119"/>
            <a:ext cx="9144000" cy="696594"/>
          </a:xfrm>
        </p:spPr>
        <p:txBody>
          <a:bodyPr/>
          <a:lstStyle/>
          <a:p>
            <a:pPr algn="ctr"/>
            <a:r>
              <a:rPr lang="pt-BR" dirty="0"/>
              <a:t>Vetores e Ponteiros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64" y="1873250"/>
            <a:ext cx="8962336" cy="3811172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Há uma diferença entre o nome de um vetor e um ponteiro que deve ser frisada: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700" dirty="0">
                <a:latin typeface="+mj-lt"/>
              </a:rPr>
              <a:t>um ponteiro é uma variável, mas o nome de um vetor não é uma variável. 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700" dirty="0">
                <a:latin typeface="+mj-lt"/>
              </a:rPr>
              <a:t>Isto significa, que não é possível alterar o endereço que é apontado pelo "nome do vetor".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23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9128732" y="6496227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731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99" y="710119"/>
            <a:ext cx="9144000" cy="696594"/>
          </a:xfrm>
        </p:spPr>
        <p:txBody>
          <a:bodyPr/>
          <a:lstStyle/>
          <a:p>
            <a:pPr algn="ctr"/>
            <a:r>
              <a:rPr lang="pt-BR" dirty="0"/>
              <a:t>Vetores e Ponteiros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64" y="1873250"/>
            <a:ext cx="8962336" cy="379180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pt-BR" sz="2800" dirty="0">
                <a:latin typeface="Courier New" panose="02070309020205020404" pitchFamily="49" charset="0"/>
              </a:rPr>
              <a:t>  </a:t>
            </a:r>
            <a:r>
              <a:rPr lang="pt-BR" altLang="pt-BR" sz="2800" dirty="0" err="1">
                <a:latin typeface="Courier New" panose="02070309020205020404" pitchFamily="49" charset="0"/>
              </a:rPr>
              <a:t>int</a:t>
            </a:r>
            <a:r>
              <a:rPr lang="pt-BR" altLang="pt-BR" sz="2800" dirty="0">
                <a:latin typeface="Courier New" panose="02070309020205020404" pitchFamily="49" charset="0"/>
              </a:rPr>
              <a:t> *ponteiro, i, vetor[3];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pt-BR" sz="2800" dirty="0">
                <a:latin typeface="Courier New" panose="02070309020205020404" pitchFamily="49" charset="0"/>
              </a:rPr>
              <a:t>  ponteiro = &amp;i;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pt-BR" sz="2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pt-BR" sz="2800" dirty="0">
                <a:latin typeface="Courier New" panose="02070309020205020404" pitchFamily="49" charset="0"/>
              </a:rPr>
              <a:t>/*as </a:t>
            </a:r>
            <a:r>
              <a:rPr lang="pt-BR" altLang="pt-BR" sz="2800" dirty="0" err="1">
                <a:latin typeface="Courier New" panose="02070309020205020404" pitchFamily="49" charset="0"/>
              </a:rPr>
              <a:t>operacoes</a:t>
            </a:r>
            <a:r>
              <a:rPr lang="pt-BR" altLang="pt-BR" sz="2800" dirty="0">
                <a:latin typeface="Courier New" panose="02070309020205020404" pitchFamily="49" charset="0"/>
              </a:rPr>
              <a:t> a seguir </a:t>
            </a:r>
            <a:r>
              <a:rPr lang="pt-BR" altLang="pt-BR" sz="2800" dirty="0" err="1">
                <a:latin typeface="Courier New" panose="02070309020205020404" pitchFamily="49" charset="0"/>
              </a:rPr>
              <a:t>sao</a:t>
            </a:r>
            <a:r>
              <a:rPr lang="pt-BR" altLang="pt-BR" sz="2800" dirty="0">
                <a:latin typeface="Courier New" panose="02070309020205020404" pitchFamily="49" charset="0"/>
              </a:rPr>
              <a:t> invalidas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pt-BR" sz="2800" dirty="0">
                <a:latin typeface="Courier New" panose="02070309020205020404" pitchFamily="49" charset="0"/>
              </a:rPr>
              <a:t>  vetor = vetor + 2;    /* ERRADO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pt-BR" sz="2800" dirty="0">
                <a:latin typeface="Courier New" panose="02070309020205020404" pitchFamily="49" charset="0"/>
              </a:rPr>
              <a:t>  vetor++;              /* ERRADO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pt-BR" sz="2800" dirty="0">
                <a:latin typeface="Courier New" panose="02070309020205020404" pitchFamily="49" charset="0"/>
              </a:rPr>
              <a:t>  vetor = ponteiro;     /* ERRADO */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pt-BR" sz="2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pt-BR" sz="2800" dirty="0">
                <a:latin typeface="Courier New" panose="02070309020205020404" pitchFamily="49" charset="0"/>
              </a:rPr>
              <a:t>  /* as </a:t>
            </a:r>
            <a:r>
              <a:rPr lang="pt-BR" altLang="pt-BR" sz="2800" dirty="0" err="1">
                <a:latin typeface="Courier New" panose="02070309020205020404" pitchFamily="49" charset="0"/>
              </a:rPr>
              <a:t>operacoes</a:t>
            </a:r>
            <a:r>
              <a:rPr lang="pt-BR" altLang="pt-BR" sz="2800" dirty="0">
                <a:latin typeface="Courier New" panose="02070309020205020404" pitchFamily="49" charset="0"/>
              </a:rPr>
              <a:t> abaixo </a:t>
            </a:r>
            <a:r>
              <a:rPr lang="pt-BR" altLang="pt-BR" sz="2800" dirty="0" err="1">
                <a:latin typeface="Courier New" panose="02070309020205020404" pitchFamily="49" charset="0"/>
              </a:rPr>
              <a:t>sao</a:t>
            </a:r>
            <a:r>
              <a:rPr lang="pt-BR" altLang="pt-BR" sz="2800" dirty="0">
                <a:latin typeface="Courier New" panose="02070309020205020404" pitchFamily="49" charset="0"/>
              </a:rPr>
              <a:t> validas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pt-BR" sz="2800" dirty="0">
                <a:latin typeface="Courier New" panose="02070309020205020404" pitchFamily="49" charset="0"/>
              </a:rPr>
              <a:t>  ponteiro = vetor;      /* CERTO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pt-BR" sz="2800" dirty="0">
                <a:latin typeface="Courier New" panose="02070309020205020404" pitchFamily="49" charset="0"/>
              </a:rPr>
              <a:t>  ponteiro = vetor+2;    /* CERTO */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24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9128732" y="6496227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732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99" y="710119"/>
            <a:ext cx="9144000" cy="696594"/>
          </a:xfrm>
        </p:spPr>
        <p:txBody>
          <a:bodyPr/>
          <a:lstStyle/>
          <a:p>
            <a:pPr algn="ctr"/>
            <a:r>
              <a:rPr lang="pt-BR" dirty="0"/>
              <a:t>Pratique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64" y="1873250"/>
            <a:ext cx="8962336" cy="6370975"/>
          </a:xfrm>
        </p:spPr>
        <p:txBody>
          <a:bodyPr/>
          <a:lstStyle/>
          <a:p>
            <a:pPr marL="514350" indent="-514350" algn="just">
              <a:buClr>
                <a:schemeClr val="accent5">
                  <a:lumMod val="75000"/>
                </a:schemeClr>
              </a:buClr>
              <a:buAutoNum type="arabicParenR"/>
            </a:pPr>
            <a:r>
              <a:rPr lang="pt-BR" sz="2800" dirty="0">
                <a:latin typeface="+mj-lt"/>
              </a:rPr>
              <a:t>Escreva um programa que declare um vetor de 100 inteiros. Você deve inicializar o vetor com zeros usando ponteiros para endereçar seus elementos. Preencha depois o vetor com os números de 1 a 100, também usando ponteiros.</a:t>
            </a:r>
          </a:p>
          <a:p>
            <a:pPr marL="514350" indent="-514350" algn="just">
              <a:buClr>
                <a:schemeClr val="accent5">
                  <a:lumMod val="75000"/>
                </a:schemeClr>
              </a:buClr>
              <a:buAutoNum type="arabicParenR"/>
            </a:pPr>
            <a:endParaRPr lang="pt-BR" sz="2800" dirty="0">
              <a:latin typeface="+mj-lt"/>
            </a:endParaRPr>
          </a:p>
          <a:p>
            <a:pPr marL="514350" indent="-514350" algn="just">
              <a:buClr>
                <a:schemeClr val="accent5">
                  <a:lumMod val="75000"/>
                </a:schemeClr>
              </a:buClr>
              <a:buAutoNum type="arabicParenR"/>
            </a:pPr>
            <a:r>
              <a:rPr lang="pt-BR" sz="2800" dirty="0">
                <a:latin typeface="+mj-lt"/>
              </a:rPr>
              <a:t>Sendo p um ponteiro, qual a diferença entre:</a:t>
            </a:r>
          </a:p>
          <a:p>
            <a:pPr marL="971550" lvl="1" indent="-514350" algn="just">
              <a:buClr>
                <a:schemeClr val="accent5">
                  <a:lumMod val="75000"/>
                </a:schemeClr>
              </a:buClr>
              <a:buFont typeface="+mj-lt"/>
              <a:buAutoNum type="alphaLcParenR"/>
            </a:pPr>
            <a:r>
              <a:rPr lang="pt-BR" sz="2700" dirty="0">
                <a:latin typeface="+mj-lt"/>
              </a:rPr>
              <a:t>p++;</a:t>
            </a:r>
          </a:p>
          <a:p>
            <a:pPr marL="971550" lvl="1" indent="-514350" algn="just">
              <a:buClr>
                <a:schemeClr val="accent5">
                  <a:lumMod val="75000"/>
                </a:schemeClr>
              </a:buClr>
              <a:buFont typeface="+mj-lt"/>
              <a:buAutoNum type="alphaLcParenR"/>
            </a:pPr>
            <a:r>
              <a:rPr lang="pt-BR" sz="2700" dirty="0">
                <a:latin typeface="+mj-lt"/>
              </a:rPr>
              <a:t>(*p)++;</a:t>
            </a:r>
          </a:p>
          <a:p>
            <a:pPr marL="971550" lvl="1" indent="-514350" algn="just">
              <a:buClr>
                <a:schemeClr val="accent5">
                  <a:lumMod val="75000"/>
                </a:schemeClr>
              </a:buClr>
              <a:buFont typeface="+mj-lt"/>
              <a:buAutoNum type="alphaLcParenR"/>
            </a:pPr>
            <a:r>
              <a:rPr lang="pt-BR" sz="2700" dirty="0">
                <a:latin typeface="+mj-lt"/>
              </a:rPr>
              <a:t>*(p++);</a:t>
            </a:r>
          </a:p>
          <a:p>
            <a:pPr marL="971550" lvl="1" indent="-514350" algn="just">
              <a:buClr>
                <a:schemeClr val="accent5">
                  <a:lumMod val="75000"/>
                </a:schemeClr>
              </a:buClr>
              <a:buFont typeface="+mj-lt"/>
              <a:buAutoNum type="alphaLcParenR"/>
            </a:pPr>
            <a:r>
              <a:rPr lang="pt-BR" sz="2700" dirty="0">
                <a:latin typeface="+mj-lt"/>
              </a:rPr>
              <a:t>*(p+10);</a:t>
            </a:r>
          </a:p>
          <a:p>
            <a:pPr marL="971550" lvl="1" indent="-514350" algn="just">
              <a:buClr>
                <a:schemeClr val="accent5">
                  <a:lumMod val="75000"/>
                </a:schemeClr>
              </a:buClr>
              <a:buFont typeface="+mj-lt"/>
              <a:buAutoNum type="alphaLcParenR"/>
            </a:pPr>
            <a:endParaRPr lang="pt-BR" sz="2700" dirty="0">
              <a:latin typeface="+mj-lt"/>
            </a:endParaRPr>
          </a:p>
          <a:p>
            <a:pPr marL="514350" indent="-514350" algn="just">
              <a:buClr>
                <a:schemeClr val="accent5">
                  <a:lumMod val="75000"/>
                </a:schemeClr>
              </a:buClr>
              <a:buFont typeface="+mj-lt"/>
              <a:buAutoNum type="arabicParenR"/>
            </a:pPr>
            <a:r>
              <a:rPr lang="pt-BR" sz="2800" dirty="0">
                <a:latin typeface="+mj-lt"/>
              </a:rPr>
              <a:t>Como é realizada a comparação entre ponteiros?</a:t>
            </a:r>
          </a:p>
          <a:p>
            <a:pPr marL="514350" indent="-514350" algn="just">
              <a:buClr>
                <a:schemeClr val="accent5">
                  <a:lumMod val="75000"/>
                </a:schemeClr>
              </a:buClr>
              <a:buAutoNum type="arabicParenR"/>
            </a:pPr>
            <a:endParaRPr lang="pt-BR" sz="2800" dirty="0">
              <a:latin typeface="+mj-lt"/>
            </a:endParaRPr>
          </a:p>
          <a:p>
            <a:pPr marL="514350" indent="-514350" algn="just">
              <a:buClr>
                <a:schemeClr val="accent5">
                  <a:lumMod val="75000"/>
                </a:schemeClr>
              </a:buClr>
              <a:buAutoNum type="arabicParenR"/>
            </a:pPr>
            <a:endParaRPr lang="pt-BR" sz="2800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25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9080500" y="6369050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027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99" y="710119"/>
            <a:ext cx="9144000" cy="696594"/>
          </a:xfrm>
        </p:spPr>
        <p:txBody>
          <a:bodyPr/>
          <a:lstStyle/>
          <a:p>
            <a:pPr algn="ctr"/>
            <a:r>
              <a:rPr lang="pt-BR" dirty="0"/>
              <a:t>Pratique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64" y="1873250"/>
            <a:ext cx="8962336" cy="5429179"/>
          </a:xfrm>
        </p:spPr>
        <p:txBody>
          <a:bodyPr/>
          <a:lstStyle/>
          <a:p>
            <a:pPr marL="514350" indent="-514350" algn="just">
              <a:buClr>
                <a:schemeClr val="accent5">
                  <a:lumMod val="75000"/>
                </a:schemeClr>
              </a:buClr>
              <a:buFont typeface="+mj-lt"/>
              <a:buAutoNum type="arabicParenR" startAt="4"/>
            </a:pPr>
            <a:r>
              <a:rPr lang="pt-BR" sz="2800" dirty="0">
                <a:latin typeface="+mj-lt"/>
              </a:rPr>
              <a:t>Qual o valor de y no final do programa abaixo?</a:t>
            </a:r>
          </a:p>
          <a:p>
            <a:pPr algn="just">
              <a:buClr>
                <a:schemeClr val="accent5">
                  <a:lumMod val="75000"/>
                </a:schemeClr>
              </a:buClr>
            </a:pPr>
            <a:endParaRPr lang="pt-BR" sz="2800" dirty="0">
              <a:latin typeface="+mj-lt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pt-BR" sz="2800" dirty="0" err="1">
                <a:latin typeface="Courier New" panose="02070309020205020404" pitchFamily="49" charset="0"/>
              </a:rPr>
              <a:t>int</a:t>
            </a:r>
            <a:r>
              <a:rPr lang="pt-BR" altLang="pt-BR" sz="2800" dirty="0">
                <a:latin typeface="Courier New" panose="02070309020205020404" pitchFamily="49" charset="0"/>
              </a:rPr>
              <a:t> </a:t>
            </a:r>
            <a:r>
              <a:rPr lang="pt-BR" altLang="pt-BR" sz="2800" dirty="0" err="1">
                <a:latin typeface="Courier New" panose="02070309020205020404" pitchFamily="49" charset="0"/>
              </a:rPr>
              <a:t>main</a:t>
            </a:r>
            <a:r>
              <a:rPr lang="pt-BR" altLang="pt-BR" sz="2800" dirty="0"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pt-BR" sz="2800" dirty="0">
                <a:latin typeface="Courier New" panose="02070309020205020404" pitchFamily="49" charset="0"/>
              </a:rPr>
              <a:t>	</a:t>
            </a:r>
            <a:r>
              <a:rPr lang="pt-BR" altLang="pt-BR" sz="2800" dirty="0" err="1">
                <a:latin typeface="Courier New" panose="02070309020205020404" pitchFamily="49" charset="0"/>
              </a:rPr>
              <a:t>int</a:t>
            </a:r>
            <a:r>
              <a:rPr lang="pt-BR" altLang="pt-BR" sz="2800" dirty="0">
                <a:latin typeface="Courier New" panose="02070309020205020404" pitchFamily="49" charset="0"/>
              </a:rPr>
              <a:t> y, *p, x; </a:t>
            </a:r>
            <a:br>
              <a:rPr lang="pt-BR" altLang="pt-BR" sz="2800" dirty="0">
                <a:latin typeface="Courier New" panose="02070309020205020404" pitchFamily="49" charset="0"/>
              </a:rPr>
            </a:br>
            <a:r>
              <a:rPr lang="pt-BR" altLang="pt-BR" sz="2800" dirty="0">
                <a:latin typeface="Courier New" panose="02070309020205020404" pitchFamily="49" charset="0"/>
              </a:rPr>
              <a:t>y = 0; </a:t>
            </a:r>
            <a:br>
              <a:rPr lang="pt-BR" altLang="pt-BR" sz="2800" dirty="0">
                <a:latin typeface="Courier New" panose="02070309020205020404" pitchFamily="49" charset="0"/>
              </a:rPr>
            </a:br>
            <a:r>
              <a:rPr lang="pt-BR" altLang="pt-BR" sz="2800" dirty="0">
                <a:latin typeface="Courier New" panose="02070309020205020404" pitchFamily="49" charset="0"/>
              </a:rPr>
              <a:t>p = &amp;y; </a:t>
            </a:r>
            <a:br>
              <a:rPr lang="pt-BR" altLang="pt-BR" sz="2800" dirty="0">
                <a:latin typeface="Courier New" panose="02070309020205020404" pitchFamily="49" charset="0"/>
              </a:rPr>
            </a:br>
            <a:r>
              <a:rPr lang="pt-BR" altLang="pt-BR" sz="2800" dirty="0">
                <a:latin typeface="Courier New" panose="02070309020205020404" pitchFamily="49" charset="0"/>
              </a:rPr>
              <a:t>x = *p; </a:t>
            </a:r>
            <a:br>
              <a:rPr lang="pt-BR" altLang="pt-BR" sz="2800" dirty="0">
                <a:latin typeface="Courier New" panose="02070309020205020404" pitchFamily="49" charset="0"/>
              </a:rPr>
            </a:br>
            <a:r>
              <a:rPr lang="pt-BR" altLang="pt-BR" sz="2800" dirty="0">
                <a:latin typeface="Courier New" panose="02070309020205020404" pitchFamily="49" charset="0"/>
              </a:rPr>
              <a:t>x = 4; </a:t>
            </a:r>
            <a:br>
              <a:rPr lang="pt-BR" altLang="pt-BR" sz="2800" dirty="0">
                <a:latin typeface="Courier New" panose="02070309020205020404" pitchFamily="49" charset="0"/>
              </a:rPr>
            </a:br>
            <a:r>
              <a:rPr lang="pt-BR" altLang="pt-BR" sz="2800" dirty="0">
                <a:latin typeface="Courier New" panose="02070309020205020404" pitchFamily="49" charset="0"/>
              </a:rPr>
              <a:t>(*p)++; </a:t>
            </a:r>
            <a:br>
              <a:rPr lang="pt-BR" altLang="pt-BR" sz="2800" dirty="0">
                <a:latin typeface="Courier New" panose="02070309020205020404" pitchFamily="49" charset="0"/>
              </a:rPr>
            </a:br>
            <a:r>
              <a:rPr lang="pt-BR" altLang="pt-BR" sz="2800" dirty="0">
                <a:latin typeface="Courier New" panose="02070309020205020404" pitchFamily="49" charset="0"/>
              </a:rPr>
              <a:t>x--; </a:t>
            </a:r>
            <a:br>
              <a:rPr lang="pt-BR" altLang="pt-BR" sz="2800" dirty="0">
                <a:latin typeface="Courier New" panose="02070309020205020404" pitchFamily="49" charset="0"/>
              </a:rPr>
            </a:br>
            <a:r>
              <a:rPr lang="pt-BR" altLang="pt-BR" sz="2800" dirty="0">
                <a:latin typeface="Courier New" panose="02070309020205020404" pitchFamily="49" charset="0"/>
              </a:rPr>
              <a:t>(*p) += x; </a:t>
            </a:r>
            <a:br>
              <a:rPr lang="pt-BR" altLang="pt-BR" sz="2800" dirty="0">
                <a:latin typeface="Courier New" panose="02070309020205020404" pitchFamily="49" charset="0"/>
              </a:rPr>
            </a:br>
            <a:r>
              <a:rPr lang="pt-BR" altLang="pt-BR" sz="2800" dirty="0">
                <a:latin typeface="Courier New" panose="02070309020205020404" pitchFamily="49" charset="0"/>
              </a:rPr>
              <a:t> printf ("y = %d\n", y); </a:t>
            </a:r>
            <a:br>
              <a:rPr lang="pt-BR" altLang="pt-BR" sz="2800" dirty="0">
                <a:latin typeface="Courier New" panose="02070309020205020404" pitchFamily="49" charset="0"/>
              </a:rPr>
            </a:br>
            <a:r>
              <a:rPr lang="pt-BR" altLang="pt-BR" sz="2800" dirty="0">
                <a:latin typeface="Courier New" panose="02070309020205020404" pitchFamily="49" charset="0"/>
              </a:rPr>
              <a:t> </a:t>
            </a:r>
            <a:r>
              <a:rPr lang="pt-BR" altLang="pt-BR" sz="2800" dirty="0" err="1">
                <a:latin typeface="Courier New" panose="02070309020205020404" pitchFamily="49" charset="0"/>
              </a:rPr>
              <a:t>return</a:t>
            </a:r>
            <a:r>
              <a:rPr lang="pt-BR" altLang="pt-BR" sz="2800" dirty="0">
                <a:latin typeface="Courier New" panose="02070309020205020404" pitchFamily="49" charset="0"/>
              </a:rPr>
              <a:t>(0);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pt-BR" sz="2800" dirty="0">
                <a:latin typeface="Courier New" panose="02070309020205020404" pitchFamily="49" charset="0"/>
              </a:rPr>
              <a:t>}</a:t>
            </a:r>
            <a:endParaRPr lang="pt-BR" sz="2800" dirty="0">
              <a:latin typeface="+mj-lt"/>
            </a:endParaRPr>
          </a:p>
          <a:p>
            <a:pPr marL="514350" indent="-514350" algn="just">
              <a:buClr>
                <a:schemeClr val="accent5">
                  <a:lumMod val="75000"/>
                </a:schemeClr>
              </a:buClr>
              <a:buAutoNum type="arabicParenR"/>
            </a:pPr>
            <a:endParaRPr lang="pt-BR" sz="2800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26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9080500" y="6369050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545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958850"/>
            <a:ext cx="9067800" cy="677108"/>
          </a:xfrm>
        </p:spPr>
        <p:txBody>
          <a:bodyPr/>
          <a:lstStyle/>
          <a:p>
            <a:pPr algn="ctr"/>
            <a:r>
              <a:rPr lang="pt-BR" dirty="0"/>
              <a:t>Referências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7785100" y="7027545"/>
            <a:ext cx="2459482" cy="276999"/>
          </a:xfrm>
        </p:spPr>
        <p:txBody>
          <a:bodyPr/>
          <a:lstStyle/>
          <a:p>
            <a:fld id="{B6F15528-21DE-4FAA-801E-634DDDAF4B2B}" type="slidenum">
              <a:rPr lang="pt-BR" smtClean="0">
                <a:solidFill>
                  <a:schemeClr val="tx1"/>
                </a:solidFill>
              </a:rPr>
              <a:t>27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28100" y="6292850"/>
            <a:ext cx="762000" cy="734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850900" y="2025650"/>
            <a:ext cx="9067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/>
              <a:t>GOODRICH, Michael T; TAMASSIA , Roberto. . Estruturas de Dados &amp; Algoritmos em Java. Ed. 5. 2013.</a:t>
            </a:r>
          </a:p>
          <a:p>
            <a:pPr algn="just">
              <a:buClr>
                <a:schemeClr val="accent5">
                  <a:lumMod val="75000"/>
                </a:schemeClr>
              </a:buClr>
            </a:pPr>
            <a:endParaRPr lang="pt-BR" sz="2800" dirty="0"/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/>
              <a:t>MANZANO, José Augusto N.G.; de OLIVEIRA, </a:t>
            </a:r>
            <a:r>
              <a:rPr lang="pt-BR" sz="2800" dirty="0" err="1"/>
              <a:t>Jayr</a:t>
            </a:r>
            <a:r>
              <a:rPr lang="pt-BR" sz="2800" dirty="0"/>
              <a:t> Figueiredo . Algoritmos - Lógica Para Desenvolvimento de Programação de Computadores. Ed. 28. 2016.</a:t>
            </a:r>
          </a:p>
          <a:p>
            <a:pPr algn="just">
              <a:buClr>
                <a:schemeClr val="accent5">
                  <a:lumMod val="75000"/>
                </a:schemeClr>
              </a:buClr>
            </a:pPr>
            <a:endParaRPr lang="pt-BR" sz="2800" dirty="0"/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/>
              <a:t>TOSCANI, </a:t>
            </a:r>
            <a:r>
              <a:rPr lang="pt-BR" sz="2800" dirty="0" err="1"/>
              <a:t>Laira</a:t>
            </a:r>
            <a:r>
              <a:rPr lang="pt-BR" sz="2800" dirty="0"/>
              <a:t> Vieira. Complexidade de algoritmos - série didáticos. Ed. 3. 2012.</a:t>
            </a:r>
          </a:p>
        </p:txBody>
      </p:sp>
    </p:spTree>
    <p:extLst>
      <p:ext uri="{BB962C8B-B14F-4D97-AF65-F5344CB8AC3E}">
        <p14:creationId xmlns:p14="http://schemas.microsoft.com/office/powerpoint/2010/main" val="1938385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4701" y="822451"/>
            <a:ext cx="914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710" dirty="0"/>
              <a:t>D</a:t>
            </a:r>
            <a:r>
              <a:rPr spc="-555" dirty="0"/>
              <a:t>ú</a:t>
            </a:r>
            <a:r>
              <a:rPr spc="-495" dirty="0"/>
              <a:t>v</a:t>
            </a:r>
            <a:r>
              <a:rPr spc="-160" dirty="0"/>
              <a:t>i</a:t>
            </a:r>
            <a:r>
              <a:rPr spc="-555" dirty="0"/>
              <a:t>d</a:t>
            </a:r>
            <a:r>
              <a:rPr spc="-425" dirty="0"/>
              <a:t>a</a:t>
            </a:r>
            <a:r>
              <a:rPr spc="-545" dirty="0"/>
              <a:t>s</a:t>
            </a:r>
            <a:r>
              <a:rPr spc="-760" dirty="0"/>
              <a:t>?</a:t>
            </a:r>
          </a:p>
        </p:txBody>
      </p:sp>
      <p:sp>
        <p:nvSpPr>
          <p:cNvPr id="6" name="object 6"/>
          <p:cNvSpPr/>
          <p:nvPr/>
        </p:nvSpPr>
        <p:spPr>
          <a:xfrm>
            <a:off x="3991865" y="2340863"/>
            <a:ext cx="2955035" cy="3713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28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8699500" y="6054851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99" y="710119"/>
            <a:ext cx="9144000" cy="696594"/>
          </a:xfrm>
        </p:spPr>
        <p:txBody>
          <a:bodyPr/>
          <a:lstStyle/>
          <a:p>
            <a:pPr algn="ctr"/>
            <a:r>
              <a:rPr lang="pt-BR" dirty="0"/>
              <a:t>Introdução a Ponteiros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64" y="1873250"/>
            <a:ext cx="8962336" cy="5170646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Armazenam endereços de memória.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Quando você anota o endereço de um colega você está criando um ponteiro.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O ponteiro é este seu pedaço de papel. Ele tem anotado um endereço.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Qual é o sentido disto? Simples. Quando você anota o endereço de um colega, depois você vai usar este endereço para acha-lo. O C funciona assim.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3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9080500" y="6369050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80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99" y="710119"/>
            <a:ext cx="9144000" cy="696594"/>
          </a:xfrm>
        </p:spPr>
        <p:txBody>
          <a:bodyPr/>
          <a:lstStyle/>
          <a:p>
            <a:pPr algn="ctr"/>
            <a:r>
              <a:rPr lang="pt-BR" dirty="0"/>
              <a:t>Introdução a Ponteiros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64" y="1873250"/>
            <a:ext cx="8962336" cy="5170646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Um ponteiro também tem tipo.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Quando você anota um endereço de um amigo você o trata diferente de quando você anota o endereço de uma empresa.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Apesar de o endereço dos dois locais ter o mesmo formato (rua, número, bairro, cidade, </a:t>
            </a:r>
            <a:r>
              <a:rPr lang="pt-BR" sz="2800" dirty="0" err="1">
                <a:latin typeface="+mj-lt"/>
              </a:rPr>
              <a:t>etc</a:t>
            </a:r>
            <a:r>
              <a:rPr lang="pt-BR" sz="2800" dirty="0">
                <a:latin typeface="+mj-lt"/>
              </a:rPr>
              <a:t>) eles indicam locais cujos conteúdos são diferentes.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Então os endereços são ponteiros de tipos diferentes.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4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9080500" y="6369050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10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99" y="710119"/>
            <a:ext cx="9144000" cy="696594"/>
          </a:xfrm>
        </p:spPr>
        <p:txBody>
          <a:bodyPr/>
          <a:lstStyle/>
          <a:p>
            <a:pPr algn="ctr"/>
            <a:r>
              <a:rPr lang="pt-BR" dirty="0"/>
              <a:t>Introdução a Ponteiros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64" y="1873250"/>
            <a:ext cx="8962336" cy="3877985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No C, é necessário informar ao compilador para que tipo de variável vamos apontá-lo.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Um ponteiro </a:t>
            </a:r>
            <a:r>
              <a:rPr lang="pt-BR" sz="2800" dirty="0" err="1">
                <a:latin typeface="+mj-lt"/>
              </a:rPr>
              <a:t>int</a:t>
            </a:r>
            <a:r>
              <a:rPr lang="pt-BR" sz="2800" dirty="0">
                <a:latin typeface="+mj-lt"/>
              </a:rPr>
              <a:t> aponta para um inteiro, isto é, guarda o endereço (posição de memória) de um número inteiro.</a:t>
            </a: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Um ponteiro char aponta para um inteiro, isto é, guarda o endereço de um </a:t>
            </a:r>
            <a:r>
              <a:rPr lang="pt-BR" sz="2800" dirty="0" err="1">
                <a:latin typeface="+mj-lt"/>
              </a:rPr>
              <a:t>caracter</a:t>
            </a:r>
            <a:r>
              <a:rPr lang="pt-BR" sz="2800" dirty="0">
                <a:latin typeface="+mj-lt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5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9080500" y="6369050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42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99" y="710119"/>
            <a:ext cx="9144000" cy="696594"/>
          </a:xfrm>
        </p:spPr>
        <p:txBody>
          <a:bodyPr/>
          <a:lstStyle/>
          <a:p>
            <a:pPr algn="ctr"/>
            <a:r>
              <a:rPr lang="pt-BR" dirty="0"/>
              <a:t>Declaração de Ponteiros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64" y="1873250"/>
            <a:ext cx="8962336" cy="4100161"/>
          </a:xfrm>
        </p:spPr>
        <p:txBody>
          <a:bodyPr/>
          <a:lstStyle/>
          <a:p>
            <a:pPr marL="342900" indent="-342900" algn="just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Declaração de ponteiros:</a:t>
            </a:r>
          </a:p>
          <a:p>
            <a:pPr lvl="1" algn="just">
              <a:lnSpc>
                <a:spcPct val="200000"/>
              </a:lnSpc>
              <a:buClr>
                <a:schemeClr val="accent5">
                  <a:lumMod val="75000"/>
                </a:schemeClr>
              </a:buClr>
            </a:pPr>
            <a:r>
              <a:rPr lang="pt-BR" sz="2700" dirty="0" err="1">
                <a:latin typeface="+mj-lt"/>
              </a:rPr>
              <a:t>Tipo_ponteiro</a:t>
            </a:r>
            <a:r>
              <a:rPr lang="pt-BR" sz="2700" dirty="0">
                <a:latin typeface="+mj-lt"/>
              </a:rPr>
              <a:t> *</a:t>
            </a:r>
            <a:r>
              <a:rPr lang="pt-BR" sz="2700" dirty="0" err="1">
                <a:latin typeface="+mj-lt"/>
              </a:rPr>
              <a:t>nome_variavel</a:t>
            </a:r>
            <a:endParaRPr lang="pt-BR" sz="2700" dirty="0">
              <a:latin typeface="+mj-lt"/>
            </a:endParaRPr>
          </a:p>
          <a:p>
            <a:pPr marL="342900" indent="-342900" algn="just">
              <a:lnSpc>
                <a:spcPct val="20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Exemplos de ponteiros:</a:t>
            </a:r>
          </a:p>
          <a:p>
            <a:pPr lvl="1" algn="just">
              <a:lnSpc>
                <a:spcPct val="200000"/>
              </a:lnSpc>
              <a:buClr>
                <a:schemeClr val="accent5">
                  <a:lumMod val="75000"/>
                </a:schemeClr>
              </a:buClr>
            </a:pPr>
            <a:r>
              <a:rPr lang="pt-BR" sz="2700" dirty="0" err="1">
                <a:latin typeface="+mj-lt"/>
              </a:rPr>
              <a:t>int</a:t>
            </a:r>
            <a:r>
              <a:rPr lang="pt-BR" sz="2700" dirty="0">
                <a:latin typeface="+mj-lt"/>
              </a:rPr>
              <a:t> *</a:t>
            </a:r>
            <a:r>
              <a:rPr lang="pt-BR" sz="2700" dirty="0" err="1">
                <a:latin typeface="+mj-lt"/>
              </a:rPr>
              <a:t>pt</a:t>
            </a:r>
            <a:r>
              <a:rPr lang="pt-BR" sz="2700" dirty="0">
                <a:latin typeface="+mj-lt"/>
              </a:rPr>
              <a:t>;</a:t>
            </a:r>
          </a:p>
          <a:p>
            <a:pPr lvl="1" algn="just">
              <a:lnSpc>
                <a:spcPct val="200000"/>
              </a:lnSpc>
              <a:buClr>
                <a:schemeClr val="accent5">
                  <a:lumMod val="75000"/>
                </a:schemeClr>
              </a:buClr>
            </a:pPr>
            <a:r>
              <a:rPr lang="pt-BR" sz="2700" dirty="0">
                <a:latin typeface="+mj-lt"/>
              </a:rPr>
              <a:t>char *</a:t>
            </a:r>
            <a:r>
              <a:rPr lang="pt-BR" sz="2700" dirty="0" err="1">
                <a:latin typeface="+mj-lt"/>
              </a:rPr>
              <a:t>temp</a:t>
            </a:r>
            <a:r>
              <a:rPr lang="pt-BR" sz="2700" dirty="0">
                <a:latin typeface="+mj-lt"/>
              </a:rPr>
              <a:t>,*pt2;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6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9080500" y="6369050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74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99" y="710119"/>
            <a:ext cx="9144000" cy="696594"/>
          </a:xfrm>
        </p:spPr>
        <p:txBody>
          <a:bodyPr/>
          <a:lstStyle/>
          <a:p>
            <a:pPr algn="ctr"/>
            <a:r>
              <a:rPr lang="pt-BR" dirty="0"/>
              <a:t>Declaração de Ponteiros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64" y="1873250"/>
            <a:ext cx="8962336" cy="4524315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Estes ponteiros foram declarados porém não inicializados! Podem estar apontando para qualquer área de memória, incluindo a porção de memória reservada ao SO!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</a:pPr>
            <a:endParaRPr lang="pt-BR" sz="28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O ponteiro deve ser inicializado (apontado para algum lugar conhecido) antes de ser usado! Isto é de suma importância!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7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9080500" y="6369050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75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99" y="710119"/>
            <a:ext cx="9144000" cy="696594"/>
          </a:xfrm>
        </p:spPr>
        <p:txBody>
          <a:bodyPr/>
          <a:lstStyle/>
          <a:p>
            <a:pPr algn="ctr"/>
            <a:r>
              <a:rPr lang="pt-BR" dirty="0"/>
              <a:t>Utilizando Ponteiros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64" y="1873250"/>
            <a:ext cx="8962336" cy="3231654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Para atribuir um valor a um ponteiro recém-criado poderíamos igualá-lo a um valor de memória. 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</a:pPr>
            <a:endParaRPr lang="pt-BR" sz="28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Mas, como saber a posição na memória de uma variável do nosso programa?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8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9080500" y="6369050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13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699" y="710119"/>
            <a:ext cx="9144000" cy="696594"/>
          </a:xfrm>
        </p:spPr>
        <p:txBody>
          <a:bodyPr/>
          <a:lstStyle/>
          <a:p>
            <a:pPr algn="ctr"/>
            <a:r>
              <a:rPr lang="pt-BR" dirty="0"/>
              <a:t>Utilizando Ponteiros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964" y="1873250"/>
            <a:ext cx="8962336" cy="4501232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Seria muito difícil saber o endereço de cada variável que usamos – os endereços são: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700" dirty="0">
                <a:latin typeface="+mj-lt"/>
              </a:rPr>
              <a:t>determinados pelo compilador durante a compilação;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realocados durante a execução do programa.</a:t>
            </a:r>
          </a:p>
          <a:p>
            <a:pPr lvl="1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</a:pPr>
            <a:endParaRPr lang="pt-BR" sz="28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Para saber o endereço de uma variável basta usar o operador &amp;.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9</a:t>
            </a:fld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9080500" y="6369050"/>
            <a:ext cx="533400" cy="658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74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EA6A06C79F6D4083C1CE5641C54C5F" ma:contentTypeVersion="4" ma:contentTypeDescription="Crie um novo documento." ma:contentTypeScope="" ma:versionID="62acaa6001f9f854764123a06a23c70a">
  <xsd:schema xmlns:xsd="http://www.w3.org/2001/XMLSchema" xmlns:xs="http://www.w3.org/2001/XMLSchema" xmlns:p="http://schemas.microsoft.com/office/2006/metadata/properties" xmlns:ns2="7836e735-a111-4fc3-b965-76b24d52919b" targetNamespace="http://schemas.microsoft.com/office/2006/metadata/properties" ma:root="true" ma:fieldsID="cbdaf53fe40b3fdee0f035bfd9a34e58" ns2:_="">
    <xsd:import namespace="7836e735-a111-4fc3-b965-76b24d5291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36e735-a111-4fc3-b965-76b24d5291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619A61-99F5-404B-ACB9-A8FA36FEEB71}"/>
</file>

<file path=customXml/itemProps2.xml><?xml version="1.0" encoding="utf-8"?>
<ds:datastoreItem xmlns:ds="http://schemas.openxmlformats.org/officeDocument/2006/customXml" ds:itemID="{A864AEB4-C477-4C59-81FD-4A158E990FEA}"/>
</file>

<file path=customXml/itemProps3.xml><?xml version="1.0" encoding="utf-8"?>
<ds:datastoreItem xmlns:ds="http://schemas.openxmlformats.org/officeDocument/2006/customXml" ds:itemID="{D4D70A9D-4D58-4EBE-89A9-81964D4B271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2495</TotalTime>
  <Words>1608</Words>
  <Application>Microsoft Office PowerPoint</Application>
  <PresentationFormat>Personalizar</PresentationFormat>
  <Paragraphs>211</Paragraphs>
  <Slides>28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Arial Black</vt:lpstr>
      <vt:lpstr>Calibri</vt:lpstr>
      <vt:lpstr>Courier New</vt:lpstr>
      <vt:lpstr>Office Theme</vt:lpstr>
      <vt:lpstr>Apresentação do PowerPoint</vt:lpstr>
      <vt:lpstr>Agenda</vt:lpstr>
      <vt:lpstr>Introdução a Ponteiros</vt:lpstr>
      <vt:lpstr>Introdução a Ponteiros</vt:lpstr>
      <vt:lpstr>Introdução a Ponteiros</vt:lpstr>
      <vt:lpstr>Declaração de Ponteiros</vt:lpstr>
      <vt:lpstr>Declaração de Ponteiros</vt:lpstr>
      <vt:lpstr>Utilizando Ponteiros</vt:lpstr>
      <vt:lpstr>Utilizando Ponteiros</vt:lpstr>
      <vt:lpstr>Utilizando Ponteiros</vt:lpstr>
      <vt:lpstr>Utilizando Ponteiros</vt:lpstr>
      <vt:lpstr>Utilizando Ponteiros</vt:lpstr>
      <vt:lpstr>Utilizando Ponteiros</vt:lpstr>
      <vt:lpstr>Utilizando Ponteiros</vt:lpstr>
      <vt:lpstr>Aplicações</vt:lpstr>
      <vt:lpstr>Operações com Ponteiros</vt:lpstr>
      <vt:lpstr>Operações com Ponteiros</vt:lpstr>
      <vt:lpstr>Operações com Ponteiros</vt:lpstr>
      <vt:lpstr>Operações com Ponteiros</vt:lpstr>
      <vt:lpstr>Vetores como Ponteiros</vt:lpstr>
      <vt:lpstr>Vetores como Ponteiros</vt:lpstr>
      <vt:lpstr>Vetores como Ponteiros</vt:lpstr>
      <vt:lpstr>Vetores e Ponteiros</vt:lpstr>
      <vt:lpstr>Vetores e Ponteiros</vt:lpstr>
      <vt:lpstr>Pratique</vt:lpstr>
      <vt:lpstr>Pratique</vt:lpstr>
      <vt:lpstr>Referências 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GPMS-Aula1-ApresentacaoCurso</dc:title>
  <dc:creator>Andrea</dc:creator>
  <cp:keywords>()</cp:keywords>
  <cp:lastModifiedBy>Thissiany Beatriz Almeida</cp:lastModifiedBy>
  <cp:revision>70</cp:revision>
  <dcterms:created xsi:type="dcterms:W3CDTF">2018-11-09T17:37:33Z</dcterms:created>
  <dcterms:modified xsi:type="dcterms:W3CDTF">2024-09-20T01:29:30Z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2018-03-11T00:00:00Z</vt:filetime>
  </property>
  <property fmtid="{D5CDD505-2E9C-101B-9397-08002B2CF9AE}" pid="3" name="Creator">
    <vt:lpwstr>PDFCreator Version 1.7.2</vt:lpwstr>
  </property>
  <property fmtid="{D5CDD505-2E9C-101B-9397-08002B2CF9AE}" pid="4" name="LastSaved">
    <vt:filetime>2018-11-09T00:00:00Z</vt:filetime>
  </property>
  <property fmtid="{D5CDD505-2E9C-101B-9397-08002B2CF9AE}" pid="5" name="ContentTypeId">
    <vt:lpwstr>0x010100AEEA6A06C79F6D4083C1CE5641C54C5F</vt:lpwstr>
  </property>
</Properties>
</file>