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9" r:id="rId4"/>
    <p:sldId id="260" r:id="rId5"/>
    <p:sldId id="261" r:id="rId6"/>
    <p:sldId id="262" r:id="rId7"/>
    <p:sldId id="263" r:id="rId8"/>
    <p:sldId id="264" r:id="rId9"/>
    <p:sldId id="265" r:id="rId10"/>
    <p:sldId id="268" r:id="rId11"/>
    <p:sldId id="269" r:id="rId12"/>
    <p:sldId id="270" r:id="rId13"/>
    <p:sldId id="271" r:id="rId14"/>
    <p:sldId id="266" r:id="rId15"/>
    <p:sldId id="267" r:id="rId16"/>
    <p:sldId id="25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0" d="100"/>
          <a:sy n="70" d="100"/>
        </p:scale>
        <p:origin x="73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pt-BR"/>
              <a:t>Clique para editar o título mestre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09242A88-E187-467D-A1AB-DDE64861F6A9}" type="datetimeFigureOut">
              <a:rPr lang="pt-BR" smtClean="0"/>
              <a:t>26/08/2017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E294687-0B84-4F9F-88A0-EFF0308F641C}" type="slidenum">
              <a:rPr lang="pt-BR" smtClean="0"/>
              <a:t>‹nº›</a:t>
            </a:fld>
            <a:endParaRPr lang="pt-BR"/>
          </a:p>
        </p:txBody>
      </p:sp>
    </p:spTree>
    <p:extLst>
      <p:ext uri="{BB962C8B-B14F-4D97-AF65-F5344CB8AC3E}">
        <p14:creationId xmlns:p14="http://schemas.microsoft.com/office/powerpoint/2010/main" val="463809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09242A88-E187-467D-A1AB-DDE64861F6A9}" type="datetimeFigureOut">
              <a:rPr lang="pt-BR" smtClean="0"/>
              <a:t>26/08/2017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E294687-0B84-4F9F-88A0-EFF0308F641C}" type="slidenum">
              <a:rPr lang="pt-BR" smtClean="0"/>
              <a:t>‹nº›</a:t>
            </a:fld>
            <a:endParaRPr lang="pt-BR"/>
          </a:p>
        </p:txBody>
      </p:sp>
    </p:spTree>
    <p:extLst>
      <p:ext uri="{BB962C8B-B14F-4D97-AF65-F5344CB8AC3E}">
        <p14:creationId xmlns:p14="http://schemas.microsoft.com/office/powerpoint/2010/main" val="86448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pt-BR"/>
              <a:t>Clique para editar o título mestre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09242A88-E187-467D-A1AB-DDE64861F6A9}" type="datetimeFigureOut">
              <a:rPr lang="pt-BR" smtClean="0"/>
              <a:t>26/08/2017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E294687-0B84-4F9F-88A0-EFF0308F641C}" type="slidenum">
              <a:rPr lang="pt-BR" smtClean="0"/>
              <a:t>‹nº›</a:t>
            </a:fld>
            <a:endParaRPr lang="pt-BR"/>
          </a:p>
        </p:txBody>
      </p:sp>
    </p:spTree>
    <p:extLst>
      <p:ext uri="{BB962C8B-B14F-4D97-AF65-F5344CB8AC3E}">
        <p14:creationId xmlns:p14="http://schemas.microsoft.com/office/powerpoint/2010/main" val="4013442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09242A88-E187-467D-A1AB-DDE64861F6A9}" type="datetimeFigureOut">
              <a:rPr lang="pt-BR" smtClean="0"/>
              <a:t>26/08/2017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E294687-0B84-4F9F-88A0-EFF0308F641C}" type="slidenum">
              <a:rPr lang="pt-BR" smtClean="0"/>
              <a:t>‹nº›</a:t>
            </a:fld>
            <a:endParaRPr lang="pt-BR"/>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06940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pt-BR"/>
              <a:t>Clique para editar o título mestre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09242A88-E187-467D-A1AB-DDE64861F6A9}" type="datetimeFigureOut">
              <a:rPr lang="pt-BR" smtClean="0"/>
              <a:t>26/08/2017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E294687-0B84-4F9F-88A0-EFF0308F641C}" type="slidenum">
              <a:rPr lang="pt-BR" smtClean="0"/>
              <a:t>‹nº›</a:t>
            </a:fld>
            <a:endParaRPr lang="pt-BR"/>
          </a:p>
        </p:txBody>
      </p:sp>
    </p:spTree>
    <p:extLst>
      <p:ext uri="{BB962C8B-B14F-4D97-AF65-F5344CB8AC3E}">
        <p14:creationId xmlns:p14="http://schemas.microsoft.com/office/powerpoint/2010/main" val="2630624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3" name="Date Placeholder 2"/>
          <p:cNvSpPr>
            <a:spLocks noGrp="1"/>
          </p:cNvSpPr>
          <p:nvPr>
            <p:ph type="dt" sz="half" idx="10"/>
          </p:nvPr>
        </p:nvSpPr>
        <p:spPr/>
        <p:txBody>
          <a:bodyPr/>
          <a:lstStyle/>
          <a:p>
            <a:fld id="{09242A88-E187-467D-A1AB-DDE64861F6A9}" type="datetimeFigureOut">
              <a:rPr lang="pt-BR" smtClean="0"/>
              <a:t>26/08/2017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AE294687-0B84-4F9F-88A0-EFF0308F641C}" type="slidenum">
              <a:rPr lang="pt-BR" smtClean="0"/>
              <a:t>‹nº›</a:t>
            </a:fld>
            <a:endParaRPr lang="pt-BR"/>
          </a:p>
        </p:txBody>
      </p:sp>
    </p:spTree>
    <p:extLst>
      <p:ext uri="{BB962C8B-B14F-4D97-AF65-F5344CB8AC3E}">
        <p14:creationId xmlns:p14="http://schemas.microsoft.com/office/powerpoint/2010/main" val="4066054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3" name="Date Placeholder 2"/>
          <p:cNvSpPr>
            <a:spLocks noGrp="1"/>
          </p:cNvSpPr>
          <p:nvPr>
            <p:ph type="dt" sz="half" idx="10"/>
          </p:nvPr>
        </p:nvSpPr>
        <p:spPr/>
        <p:txBody>
          <a:bodyPr/>
          <a:lstStyle/>
          <a:p>
            <a:fld id="{09242A88-E187-467D-A1AB-DDE64861F6A9}" type="datetimeFigureOut">
              <a:rPr lang="pt-BR" smtClean="0"/>
              <a:t>26/08/2017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AE294687-0B84-4F9F-88A0-EFF0308F641C}" type="slidenum">
              <a:rPr lang="pt-BR" smtClean="0"/>
              <a:t>‹nº›</a:t>
            </a:fld>
            <a:endParaRPr lang="pt-BR"/>
          </a:p>
        </p:txBody>
      </p:sp>
    </p:spTree>
    <p:extLst>
      <p:ext uri="{BB962C8B-B14F-4D97-AF65-F5344CB8AC3E}">
        <p14:creationId xmlns:p14="http://schemas.microsoft.com/office/powerpoint/2010/main" val="2726326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pt-BR"/>
              <a:t>Clique para editar o título mestre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9242A88-E187-467D-A1AB-DDE64861F6A9}" type="datetimeFigureOut">
              <a:rPr lang="pt-BR" smtClean="0"/>
              <a:t>26/08/2017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E294687-0B84-4F9F-88A0-EFF0308F641C}" type="slidenum">
              <a:rPr lang="pt-BR" smtClean="0"/>
              <a:t>‹nº›</a:t>
            </a:fld>
            <a:endParaRPr lang="pt-BR"/>
          </a:p>
        </p:txBody>
      </p:sp>
    </p:spTree>
    <p:extLst>
      <p:ext uri="{BB962C8B-B14F-4D97-AF65-F5344CB8AC3E}">
        <p14:creationId xmlns:p14="http://schemas.microsoft.com/office/powerpoint/2010/main" val="31259117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pt-BR"/>
              <a:t>Clique para editar o título mestre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9242A88-E187-467D-A1AB-DDE64861F6A9}" type="datetimeFigureOut">
              <a:rPr lang="pt-BR" smtClean="0"/>
              <a:t>26/08/2017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E294687-0B84-4F9F-88A0-EFF0308F641C}" type="slidenum">
              <a:rPr lang="pt-BR" smtClean="0"/>
              <a:t>‹nº›</a:t>
            </a:fld>
            <a:endParaRPr lang="pt-BR"/>
          </a:p>
        </p:txBody>
      </p:sp>
    </p:spTree>
    <p:extLst>
      <p:ext uri="{BB962C8B-B14F-4D97-AF65-F5344CB8AC3E}">
        <p14:creationId xmlns:p14="http://schemas.microsoft.com/office/powerpoint/2010/main" val="3301335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pt-BR"/>
              <a:t>Clique para editar o título mestre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9242A88-E187-467D-A1AB-DDE64861F6A9}" type="datetimeFigureOut">
              <a:rPr lang="pt-BR" smtClean="0"/>
              <a:t>26/08/2017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E294687-0B84-4F9F-88A0-EFF0308F641C}" type="slidenum">
              <a:rPr lang="pt-BR" smtClean="0"/>
              <a:t>‹nº›</a:t>
            </a:fld>
            <a:endParaRPr lang="pt-BR"/>
          </a:p>
        </p:txBody>
      </p:sp>
    </p:spTree>
    <p:extLst>
      <p:ext uri="{BB962C8B-B14F-4D97-AF65-F5344CB8AC3E}">
        <p14:creationId xmlns:p14="http://schemas.microsoft.com/office/powerpoint/2010/main" val="2460916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pt-BR"/>
              <a:t>Clique para editar o título mestre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09242A88-E187-467D-A1AB-DDE64861F6A9}" type="datetimeFigureOut">
              <a:rPr lang="pt-BR" smtClean="0"/>
              <a:t>26/08/2017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E294687-0B84-4F9F-88A0-EFF0308F641C}" type="slidenum">
              <a:rPr lang="pt-BR" smtClean="0"/>
              <a:t>‹nº›</a:t>
            </a:fld>
            <a:endParaRPr lang="pt-BR"/>
          </a:p>
        </p:txBody>
      </p:sp>
    </p:spTree>
    <p:extLst>
      <p:ext uri="{BB962C8B-B14F-4D97-AF65-F5344CB8AC3E}">
        <p14:creationId xmlns:p14="http://schemas.microsoft.com/office/powerpoint/2010/main" val="243010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pt-BR"/>
              <a:t>Clique para editar o título mestre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09242A88-E187-467D-A1AB-DDE64861F6A9}" type="datetimeFigureOut">
              <a:rPr lang="pt-BR" smtClean="0"/>
              <a:t>26/08/2017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E294687-0B84-4F9F-88A0-EFF0308F641C}" type="slidenum">
              <a:rPr lang="pt-BR" smtClean="0"/>
              <a:t>‹nº›</a:t>
            </a:fld>
            <a:endParaRPr lang="pt-BR"/>
          </a:p>
        </p:txBody>
      </p:sp>
    </p:spTree>
    <p:extLst>
      <p:ext uri="{BB962C8B-B14F-4D97-AF65-F5344CB8AC3E}">
        <p14:creationId xmlns:p14="http://schemas.microsoft.com/office/powerpoint/2010/main" val="3775960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12" name="Content Placeholder 3"/>
          <p:cNvSpPr>
            <a:spLocks noGrp="1"/>
          </p:cNvSpPr>
          <p:nvPr>
            <p:ph sz="quarter" idx="13"/>
          </p:nvPr>
        </p:nvSpPr>
        <p:spPr>
          <a:xfrm>
            <a:off x="913774" y="3051012"/>
            <a:ext cx="5106027" cy="2740187"/>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13" name="Content Placeholder 5"/>
          <p:cNvSpPr>
            <a:spLocks noGrp="1"/>
          </p:cNvSpPr>
          <p:nvPr>
            <p:ph sz="quarter" idx="14"/>
          </p:nvPr>
        </p:nvSpPr>
        <p:spPr>
          <a:xfrm>
            <a:off x="6172200" y="3051012"/>
            <a:ext cx="5105401" cy="2740187"/>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09242A88-E187-467D-A1AB-DDE64861F6A9}" type="datetimeFigureOut">
              <a:rPr lang="pt-BR" smtClean="0"/>
              <a:t>26/08/2017</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AE294687-0B84-4F9F-88A0-EFF0308F641C}" type="slidenum">
              <a:rPr lang="pt-BR" smtClean="0"/>
              <a:t>‹nº›</a:t>
            </a:fld>
            <a:endParaRPr lang="pt-BR"/>
          </a:p>
        </p:txBody>
      </p:sp>
    </p:spTree>
    <p:extLst>
      <p:ext uri="{BB962C8B-B14F-4D97-AF65-F5344CB8AC3E}">
        <p14:creationId xmlns:p14="http://schemas.microsoft.com/office/powerpoint/2010/main" val="1022612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09242A88-E187-467D-A1AB-DDE64861F6A9}" type="datetimeFigureOut">
              <a:rPr lang="pt-BR" smtClean="0"/>
              <a:t>26/08/2017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AE294687-0B84-4F9F-88A0-EFF0308F641C}" type="slidenum">
              <a:rPr lang="pt-BR" smtClean="0"/>
              <a:t>‹nº›</a:t>
            </a:fld>
            <a:endParaRPr lang="pt-BR"/>
          </a:p>
        </p:txBody>
      </p:sp>
    </p:spTree>
    <p:extLst>
      <p:ext uri="{BB962C8B-B14F-4D97-AF65-F5344CB8AC3E}">
        <p14:creationId xmlns:p14="http://schemas.microsoft.com/office/powerpoint/2010/main" val="99823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09242A88-E187-467D-A1AB-DDE64861F6A9}" type="datetimeFigureOut">
              <a:rPr lang="pt-BR" smtClean="0"/>
              <a:t>26/08/2017</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AE294687-0B84-4F9F-88A0-EFF0308F641C}" type="slidenum">
              <a:rPr lang="pt-BR" smtClean="0"/>
              <a:t>‹nº›</a:t>
            </a:fld>
            <a:endParaRPr lang="pt-BR"/>
          </a:p>
        </p:txBody>
      </p:sp>
    </p:spTree>
    <p:extLst>
      <p:ext uri="{BB962C8B-B14F-4D97-AF65-F5344CB8AC3E}">
        <p14:creationId xmlns:p14="http://schemas.microsoft.com/office/powerpoint/2010/main" val="1777191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pt-BR"/>
              <a:t>Clique para editar o título mestre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09242A88-E187-467D-A1AB-DDE64861F6A9}" type="datetimeFigureOut">
              <a:rPr lang="pt-BR" smtClean="0"/>
              <a:t>26/08/2017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E294687-0B84-4F9F-88A0-EFF0308F641C}" type="slidenum">
              <a:rPr lang="pt-BR" smtClean="0"/>
              <a:t>‹nº›</a:t>
            </a:fld>
            <a:endParaRPr lang="pt-BR"/>
          </a:p>
        </p:txBody>
      </p:sp>
    </p:spTree>
    <p:extLst>
      <p:ext uri="{BB962C8B-B14F-4D97-AF65-F5344CB8AC3E}">
        <p14:creationId xmlns:p14="http://schemas.microsoft.com/office/powerpoint/2010/main" val="3193602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09242A88-E187-467D-A1AB-DDE64861F6A9}" type="datetimeFigureOut">
              <a:rPr lang="pt-BR" smtClean="0"/>
              <a:t>26/08/2017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E294687-0B84-4F9F-88A0-EFF0308F641C}" type="slidenum">
              <a:rPr lang="pt-BR" smtClean="0"/>
              <a:t>‹nº›</a:t>
            </a:fld>
            <a:endParaRPr lang="pt-BR"/>
          </a:p>
        </p:txBody>
      </p:sp>
    </p:spTree>
    <p:extLst>
      <p:ext uri="{BB962C8B-B14F-4D97-AF65-F5344CB8AC3E}">
        <p14:creationId xmlns:p14="http://schemas.microsoft.com/office/powerpoint/2010/main" val="1720533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09242A88-E187-467D-A1AB-DDE64861F6A9}" type="datetimeFigureOut">
              <a:rPr lang="pt-BR" smtClean="0"/>
              <a:t>26/08/2017</a:t>
            </a:fld>
            <a:endParaRPr lang="pt-BR"/>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pt-B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AE294687-0B84-4F9F-88A0-EFF0308F641C}" type="slidenum">
              <a:rPr lang="pt-BR" smtClean="0"/>
              <a:t>‹nº›</a:t>
            </a:fld>
            <a:endParaRPr lang="pt-BR"/>
          </a:p>
        </p:txBody>
      </p:sp>
    </p:spTree>
    <p:extLst>
      <p:ext uri="{BB962C8B-B14F-4D97-AF65-F5344CB8AC3E}">
        <p14:creationId xmlns:p14="http://schemas.microsoft.com/office/powerpoint/2010/main" val="258325690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asrconsultoria.com.br/wp-content/uploads/2016/04/A-importancia-da-qualidade-no-desenvolvimento-de-software.pdf" TargetMode="External"/><Relationship Id="rId2" Type="http://schemas.openxmlformats.org/officeDocument/2006/relationships/hyperlink" Target="http://ieeexplore.ieee.org/document/47628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85FE90-9627-4711-8256-737D8958471E}"/>
              </a:ext>
            </a:extLst>
          </p:cNvPr>
          <p:cNvSpPr>
            <a:spLocks noGrp="1"/>
          </p:cNvSpPr>
          <p:nvPr>
            <p:ph type="ctrTitle"/>
          </p:nvPr>
        </p:nvSpPr>
        <p:spPr>
          <a:xfrm>
            <a:off x="1554089" y="795818"/>
            <a:ext cx="8689976" cy="2509213"/>
          </a:xfrm>
        </p:spPr>
        <p:txBody>
          <a:bodyPr/>
          <a:lstStyle/>
          <a:p>
            <a:r>
              <a:rPr lang="pt-BR" dirty="0" err="1"/>
              <a:t>Cornering</a:t>
            </a:r>
            <a:r>
              <a:rPr lang="pt-BR" dirty="0"/>
              <a:t> </a:t>
            </a:r>
            <a:r>
              <a:rPr lang="pt-BR" dirty="0" err="1"/>
              <a:t>the</a:t>
            </a:r>
            <a:r>
              <a:rPr lang="pt-BR" dirty="0"/>
              <a:t> </a:t>
            </a:r>
            <a:r>
              <a:rPr lang="pt-BR" dirty="0" err="1"/>
              <a:t>Chimera</a:t>
            </a:r>
            <a:endParaRPr lang="pt-BR" dirty="0"/>
          </a:p>
        </p:txBody>
      </p:sp>
      <p:sp>
        <p:nvSpPr>
          <p:cNvPr id="3" name="Subtítulo 2">
            <a:extLst>
              <a:ext uri="{FF2B5EF4-FFF2-40B4-BE49-F238E27FC236}">
                <a16:creationId xmlns:a16="http://schemas.microsoft.com/office/drawing/2014/main" id="{1590DE33-2449-43F9-B1F6-BD08462A5779}"/>
              </a:ext>
            </a:extLst>
          </p:cNvPr>
          <p:cNvSpPr>
            <a:spLocks noGrp="1"/>
          </p:cNvSpPr>
          <p:nvPr>
            <p:ph type="subTitle" idx="1"/>
          </p:nvPr>
        </p:nvSpPr>
        <p:spPr>
          <a:xfrm>
            <a:off x="3256420" y="3605623"/>
            <a:ext cx="6987645" cy="1388534"/>
          </a:xfrm>
        </p:spPr>
        <p:txBody>
          <a:bodyPr/>
          <a:lstStyle/>
          <a:p>
            <a:r>
              <a:rPr lang="en-US" dirty="0"/>
              <a:t>R. GEOFFD </a:t>
            </a:r>
            <a:r>
              <a:rPr lang="en-US" dirty="0" err="1"/>
              <a:t>ROMEY,Australian</a:t>
            </a:r>
            <a:r>
              <a:rPr lang="en-US" dirty="0"/>
              <a:t> Software Quality Research Institute</a:t>
            </a:r>
            <a:endParaRPr lang="pt-BR" dirty="0"/>
          </a:p>
        </p:txBody>
      </p:sp>
      <p:sp>
        <p:nvSpPr>
          <p:cNvPr id="4" name="CaixaDeTexto 3">
            <a:extLst>
              <a:ext uri="{FF2B5EF4-FFF2-40B4-BE49-F238E27FC236}">
                <a16:creationId xmlns:a16="http://schemas.microsoft.com/office/drawing/2014/main" id="{697B1AA7-5BA0-4C27-995D-E5CAC0CE3120}"/>
              </a:ext>
            </a:extLst>
          </p:cNvPr>
          <p:cNvSpPr txBox="1"/>
          <p:nvPr/>
        </p:nvSpPr>
        <p:spPr>
          <a:xfrm>
            <a:off x="901148" y="4850296"/>
            <a:ext cx="5314122" cy="923330"/>
          </a:xfrm>
          <a:prstGeom prst="rect">
            <a:avLst/>
          </a:prstGeom>
          <a:noFill/>
        </p:spPr>
        <p:txBody>
          <a:bodyPr wrap="square" rtlCol="0">
            <a:spAutoFit/>
          </a:bodyPr>
          <a:lstStyle/>
          <a:p>
            <a:r>
              <a:rPr lang="pt-BR" dirty="0"/>
              <a:t>Bernardo Cerqueira</a:t>
            </a:r>
          </a:p>
          <a:p>
            <a:r>
              <a:rPr lang="pt-BR" dirty="0"/>
              <a:t>Luiza Ávila</a:t>
            </a:r>
          </a:p>
          <a:p>
            <a:r>
              <a:rPr lang="pt-BR" dirty="0"/>
              <a:t>Patrícia Porto</a:t>
            </a:r>
          </a:p>
        </p:txBody>
      </p:sp>
    </p:spTree>
    <p:extLst>
      <p:ext uri="{BB962C8B-B14F-4D97-AF65-F5344CB8AC3E}">
        <p14:creationId xmlns:p14="http://schemas.microsoft.com/office/powerpoint/2010/main" val="1164350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7AF185-78C7-42A8-BDA4-A3F5B77A8CA4}"/>
              </a:ext>
            </a:extLst>
          </p:cNvPr>
          <p:cNvSpPr>
            <a:spLocks noGrp="1"/>
          </p:cNvSpPr>
          <p:nvPr>
            <p:ph type="title"/>
          </p:nvPr>
        </p:nvSpPr>
        <p:spPr/>
        <p:txBody>
          <a:bodyPr/>
          <a:lstStyle/>
          <a:p>
            <a:r>
              <a:rPr lang="pt-BR" dirty="0"/>
              <a:t>Propriedades de correção</a:t>
            </a:r>
          </a:p>
        </p:txBody>
      </p:sp>
      <p:sp>
        <p:nvSpPr>
          <p:cNvPr id="3" name="Espaço Reservado para Conteúdo 2">
            <a:extLst>
              <a:ext uri="{FF2B5EF4-FFF2-40B4-BE49-F238E27FC236}">
                <a16:creationId xmlns:a16="http://schemas.microsoft.com/office/drawing/2014/main" id="{ABFD1072-C11C-4363-BE64-CB38DE5BF2A0}"/>
              </a:ext>
            </a:extLst>
          </p:cNvPr>
          <p:cNvSpPr>
            <a:spLocks noGrp="1"/>
          </p:cNvSpPr>
          <p:nvPr>
            <p:ph sz="quarter" idx="13"/>
          </p:nvPr>
        </p:nvSpPr>
        <p:spPr/>
        <p:txBody>
          <a:bodyPr/>
          <a:lstStyle/>
          <a:p>
            <a:r>
              <a:rPr lang="pt-BR" dirty="0" err="1"/>
              <a:t>Internalmente</a:t>
            </a:r>
            <a:endParaRPr lang="pt-BR" dirty="0"/>
          </a:p>
          <a:p>
            <a:r>
              <a:rPr lang="pt-BR" dirty="0"/>
              <a:t>contextual</a:t>
            </a:r>
          </a:p>
        </p:txBody>
      </p:sp>
    </p:spTree>
    <p:extLst>
      <p:ext uri="{BB962C8B-B14F-4D97-AF65-F5344CB8AC3E}">
        <p14:creationId xmlns:p14="http://schemas.microsoft.com/office/powerpoint/2010/main" val="2080272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F964AD-E8A7-4C3F-859F-D93F7ECE8F20}"/>
              </a:ext>
            </a:extLst>
          </p:cNvPr>
          <p:cNvSpPr>
            <a:spLocks noGrp="1"/>
          </p:cNvSpPr>
          <p:nvPr>
            <p:ph type="title"/>
          </p:nvPr>
        </p:nvSpPr>
        <p:spPr/>
        <p:txBody>
          <a:bodyPr/>
          <a:lstStyle/>
          <a:p>
            <a:r>
              <a:rPr lang="pt-BR" dirty="0"/>
              <a:t>Propriedades internas</a:t>
            </a:r>
          </a:p>
        </p:txBody>
      </p:sp>
      <p:sp>
        <p:nvSpPr>
          <p:cNvPr id="3" name="Espaço Reservado para Conteúdo 2">
            <a:extLst>
              <a:ext uri="{FF2B5EF4-FFF2-40B4-BE49-F238E27FC236}">
                <a16:creationId xmlns:a16="http://schemas.microsoft.com/office/drawing/2014/main" id="{C9E29256-5A11-4EC0-860D-4292A3B0FB2A}"/>
              </a:ext>
            </a:extLst>
          </p:cNvPr>
          <p:cNvSpPr>
            <a:spLocks noGrp="1"/>
          </p:cNvSpPr>
          <p:nvPr>
            <p:ph sz="quarter" idx="13"/>
          </p:nvPr>
        </p:nvSpPr>
        <p:spPr/>
        <p:txBody>
          <a:bodyPr/>
          <a:lstStyle/>
          <a:p>
            <a:r>
              <a:rPr lang="pt-BR" dirty="0"/>
              <a:t>Forma normal</a:t>
            </a:r>
          </a:p>
        </p:txBody>
      </p:sp>
    </p:spTree>
    <p:extLst>
      <p:ext uri="{BB962C8B-B14F-4D97-AF65-F5344CB8AC3E}">
        <p14:creationId xmlns:p14="http://schemas.microsoft.com/office/powerpoint/2010/main" val="4164464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6519D7-D49F-416E-823C-F24C0BB7DC0B}"/>
              </a:ext>
            </a:extLst>
          </p:cNvPr>
          <p:cNvSpPr>
            <a:spLocks noGrp="1"/>
          </p:cNvSpPr>
          <p:nvPr>
            <p:ph type="title"/>
          </p:nvPr>
        </p:nvSpPr>
        <p:spPr/>
        <p:txBody>
          <a:bodyPr/>
          <a:lstStyle/>
          <a:p>
            <a:r>
              <a:rPr lang="pt-BR" dirty="0"/>
              <a:t>Propriedades contextuais</a:t>
            </a:r>
          </a:p>
        </p:txBody>
      </p:sp>
      <p:sp>
        <p:nvSpPr>
          <p:cNvPr id="3" name="Espaço Reservado para Conteúdo 2">
            <a:extLst>
              <a:ext uri="{FF2B5EF4-FFF2-40B4-BE49-F238E27FC236}">
                <a16:creationId xmlns:a16="http://schemas.microsoft.com/office/drawing/2014/main" id="{B838DBEC-4B7D-48B4-A8D7-3DC1727ED03C}"/>
              </a:ext>
            </a:extLst>
          </p:cNvPr>
          <p:cNvSpPr>
            <a:spLocks noGrp="1"/>
          </p:cNvSpPr>
          <p:nvPr>
            <p:ph sz="quarter" idx="13"/>
          </p:nvPr>
        </p:nvSpPr>
        <p:spPr/>
        <p:txBody>
          <a:bodyPr/>
          <a:lstStyle/>
          <a:p>
            <a:r>
              <a:rPr lang="pt-BR" dirty="0"/>
              <a:t>Influências externas</a:t>
            </a:r>
          </a:p>
        </p:txBody>
      </p:sp>
    </p:spTree>
    <p:extLst>
      <p:ext uri="{BB962C8B-B14F-4D97-AF65-F5344CB8AC3E}">
        <p14:creationId xmlns:p14="http://schemas.microsoft.com/office/powerpoint/2010/main" val="11433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6A2AB7-4754-40AA-A4C7-F3CB8E0552AB}"/>
              </a:ext>
            </a:extLst>
          </p:cNvPr>
          <p:cNvSpPr>
            <a:spLocks noGrp="1"/>
          </p:cNvSpPr>
          <p:nvPr>
            <p:ph type="title"/>
          </p:nvPr>
        </p:nvSpPr>
        <p:spPr/>
        <p:txBody>
          <a:bodyPr/>
          <a:lstStyle/>
          <a:p>
            <a:r>
              <a:rPr lang="pt-BR" dirty="0"/>
              <a:t>Propriedades Descritivas</a:t>
            </a:r>
          </a:p>
        </p:txBody>
      </p:sp>
      <p:sp>
        <p:nvSpPr>
          <p:cNvPr id="3" name="Espaço Reservado para Conteúdo 2">
            <a:extLst>
              <a:ext uri="{FF2B5EF4-FFF2-40B4-BE49-F238E27FC236}">
                <a16:creationId xmlns:a16="http://schemas.microsoft.com/office/drawing/2014/main" id="{202686A7-1269-412F-8740-4BCF8CB81453}"/>
              </a:ext>
            </a:extLst>
          </p:cNvPr>
          <p:cNvSpPr>
            <a:spLocks noGrp="1"/>
          </p:cNvSpPr>
          <p:nvPr>
            <p:ph sz="quarter" idx="13"/>
          </p:nvPr>
        </p:nvSpPr>
        <p:spPr/>
        <p:txBody>
          <a:bodyPr/>
          <a:lstStyle/>
          <a:p>
            <a:r>
              <a:rPr lang="pt-BR" dirty="0"/>
              <a:t>requisitos, designs, implementação e interface do usuário.</a:t>
            </a:r>
          </a:p>
        </p:txBody>
      </p:sp>
    </p:spTree>
    <p:extLst>
      <p:ext uri="{BB962C8B-B14F-4D97-AF65-F5344CB8AC3E}">
        <p14:creationId xmlns:p14="http://schemas.microsoft.com/office/powerpoint/2010/main" val="2865823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25821A-63E7-47F5-B7B1-ABC413473F9A}"/>
              </a:ext>
            </a:extLst>
          </p:cNvPr>
          <p:cNvSpPr>
            <a:spLocks noGrp="1"/>
          </p:cNvSpPr>
          <p:nvPr>
            <p:ph type="title"/>
          </p:nvPr>
        </p:nvSpPr>
        <p:spPr/>
        <p:txBody>
          <a:bodyPr/>
          <a:lstStyle/>
          <a:p>
            <a:r>
              <a:rPr lang="pt-BR" dirty="0"/>
              <a:t>Modelo do autor</a:t>
            </a:r>
          </a:p>
        </p:txBody>
      </p:sp>
      <p:sp>
        <p:nvSpPr>
          <p:cNvPr id="3" name="Espaço Reservado para Conteúdo 2">
            <a:extLst>
              <a:ext uri="{FF2B5EF4-FFF2-40B4-BE49-F238E27FC236}">
                <a16:creationId xmlns:a16="http://schemas.microsoft.com/office/drawing/2014/main" id="{257A6D6F-4267-4EE0-84D4-F5A6C09F7A71}"/>
              </a:ext>
            </a:extLst>
          </p:cNvPr>
          <p:cNvSpPr>
            <a:spLocks noGrp="1"/>
          </p:cNvSpPr>
          <p:nvPr>
            <p:ph sz="quarter" idx="13"/>
          </p:nvPr>
        </p:nvSpPr>
        <p:spPr/>
        <p:txBody>
          <a:bodyPr/>
          <a:lstStyle/>
          <a:p>
            <a:r>
              <a:rPr lang="pt-BR" dirty="0"/>
              <a:t>primeiro são identificados atributos de qualidade para o produto;</a:t>
            </a:r>
          </a:p>
          <a:p>
            <a:r>
              <a:rPr lang="pt-BR" dirty="0"/>
              <a:t>em seguida identificar os componentes do produto, identificar e classificar as principais propriedades de qualidade, ligar as propriedades a qualidade de atributos; </a:t>
            </a:r>
          </a:p>
          <a:p>
            <a:r>
              <a:rPr lang="pt-BR" dirty="0"/>
              <a:t>por fim avaliar o modelo, verificar suas falhas e ou refiná-las ou recomeçar o processo com diferentes variáveis.</a:t>
            </a:r>
          </a:p>
          <a:p>
            <a:endParaRPr lang="pt-BR" dirty="0"/>
          </a:p>
        </p:txBody>
      </p:sp>
    </p:spTree>
    <p:extLst>
      <p:ext uri="{BB962C8B-B14F-4D97-AF65-F5344CB8AC3E}">
        <p14:creationId xmlns:p14="http://schemas.microsoft.com/office/powerpoint/2010/main" val="3487301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7888265-B739-4C36-BBD1-640E30ACBACF}"/>
              </a:ext>
            </a:extLst>
          </p:cNvPr>
          <p:cNvSpPr>
            <a:spLocks noGrp="1"/>
          </p:cNvSpPr>
          <p:nvPr>
            <p:ph sz="quarter" idx="13"/>
          </p:nvPr>
        </p:nvSpPr>
        <p:spPr>
          <a:xfrm>
            <a:off x="1022956" y="702065"/>
            <a:ext cx="10363826" cy="1481577"/>
          </a:xfrm>
        </p:spPr>
        <p:txBody>
          <a:bodyPr/>
          <a:lstStyle/>
          <a:p>
            <a:r>
              <a:rPr lang="pt-BR" dirty="0"/>
              <a:t>Nos exemplos de uso do modelo dados uma das formas de ligar as propriedades aos atributos foi por meio de uma árvore de informações onde com setas ele aponta os links e suas consequências. Como dado abaixo:</a:t>
            </a:r>
          </a:p>
          <a:p>
            <a:pPr marL="0" indent="0">
              <a:buNone/>
            </a:pPr>
            <a:endParaRPr lang="pt-BR" dirty="0"/>
          </a:p>
        </p:txBody>
      </p:sp>
      <p:pic>
        <p:nvPicPr>
          <p:cNvPr id="6" name="Imagem 5">
            <a:extLst>
              <a:ext uri="{FF2B5EF4-FFF2-40B4-BE49-F238E27FC236}">
                <a16:creationId xmlns:a16="http://schemas.microsoft.com/office/drawing/2014/main" id="{096BB913-5414-4DEC-8AA8-2DF8799427FF}"/>
              </a:ext>
            </a:extLst>
          </p:cNvPr>
          <p:cNvPicPr>
            <a:picLocks noChangeAspect="1"/>
          </p:cNvPicPr>
          <p:nvPr/>
        </p:nvPicPr>
        <p:blipFill>
          <a:blip r:embed="rId2"/>
          <a:stretch>
            <a:fillRect/>
          </a:stretch>
        </p:blipFill>
        <p:spPr>
          <a:xfrm>
            <a:off x="829888" y="1856096"/>
            <a:ext cx="6116822" cy="4853994"/>
          </a:xfrm>
          <a:prstGeom prst="rect">
            <a:avLst/>
          </a:prstGeom>
        </p:spPr>
      </p:pic>
    </p:spTree>
    <p:extLst>
      <p:ext uri="{BB962C8B-B14F-4D97-AF65-F5344CB8AC3E}">
        <p14:creationId xmlns:p14="http://schemas.microsoft.com/office/powerpoint/2010/main" val="1942409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713455-8D8F-4305-AA39-B336843DAB72}"/>
              </a:ext>
            </a:extLst>
          </p:cNvPr>
          <p:cNvSpPr>
            <a:spLocks noGrp="1"/>
          </p:cNvSpPr>
          <p:nvPr>
            <p:ph type="title"/>
          </p:nvPr>
        </p:nvSpPr>
        <p:spPr/>
        <p:txBody>
          <a:bodyPr/>
          <a:lstStyle/>
          <a:p>
            <a:r>
              <a:rPr lang="pt-BR" dirty="0"/>
              <a:t>referências</a:t>
            </a:r>
          </a:p>
        </p:txBody>
      </p:sp>
      <p:sp>
        <p:nvSpPr>
          <p:cNvPr id="3" name="Espaço Reservado para Conteúdo 2">
            <a:extLst>
              <a:ext uri="{FF2B5EF4-FFF2-40B4-BE49-F238E27FC236}">
                <a16:creationId xmlns:a16="http://schemas.microsoft.com/office/drawing/2014/main" id="{1E935133-782F-45FC-96C3-CF1B0C62F8A5}"/>
              </a:ext>
            </a:extLst>
          </p:cNvPr>
          <p:cNvSpPr>
            <a:spLocks noGrp="1"/>
          </p:cNvSpPr>
          <p:nvPr>
            <p:ph sz="quarter" idx="13"/>
          </p:nvPr>
        </p:nvSpPr>
        <p:spPr/>
        <p:txBody>
          <a:bodyPr/>
          <a:lstStyle/>
          <a:p>
            <a:r>
              <a:rPr lang="pt-BR" dirty="0" err="1"/>
              <a:t>Dromey,R</a:t>
            </a:r>
            <a:r>
              <a:rPr lang="pt-BR" dirty="0"/>
              <a:t>.; </a:t>
            </a:r>
            <a:r>
              <a:rPr lang="pt-BR" dirty="0" err="1"/>
              <a:t>Cornering</a:t>
            </a:r>
            <a:r>
              <a:rPr lang="pt-BR" dirty="0"/>
              <a:t> </a:t>
            </a:r>
            <a:r>
              <a:rPr lang="pt-BR" dirty="0" err="1"/>
              <a:t>the</a:t>
            </a:r>
            <a:r>
              <a:rPr lang="pt-BR" dirty="0"/>
              <a:t> </a:t>
            </a:r>
            <a:r>
              <a:rPr lang="pt-BR" dirty="0" err="1"/>
              <a:t>Chimera</a:t>
            </a:r>
            <a:r>
              <a:rPr lang="pt-BR" dirty="0"/>
              <a:t>; Disponível em : </a:t>
            </a:r>
            <a:r>
              <a:rPr lang="pt-BR" u="sng" dirty="0">
                <a:hlinkClick r:id="rId2"/>
              </a:rPr>
              <a:t>http://ieeexplore.ieee.org/document/476284/</a:t>
            </a:r>
            <a:endParaRPr lang="pt-BR" dirty="0"/>
          </a:p>
          <a:p>
            <a:r>
              <a:rPr lang="pt-BR" dirty="0"/>
              <a:t>ZABEU,A.C.; </a:t>
            </a:r>
            <a:r>
              <a:rPr lang="pt-BR" dirty="0" err="1"/>
              <a:t>jomori</a:t>
            </a:r>
            <a:r>
              <a:rPr lang="pt-BR" dirty="0"/>
              <a:t>, s.;</a:t>
            </a:r>
            <a:r>
              <a:rPr lang="pt-BR" dirty="0" err="1"/>
              <a:t>volpe,R</a:t>
            </a:r>
            <a:r>
              <a:rPr lang="pt-BR" dirty="0"/>
              <a:t>.; a importância da qualidade no desenvolvimento de software; disponível em: </a:t>
            </a:r>
            <a:r>
              <a:rPr lang="pt-BR" dirty="0">
                <a:hlinkClick r:id="rId3"/>
              </a:rPr>
              <a:t>http://asrconsultoria.com.br/wp-content/uploads/2016/04/A-importancia-da-qualidade-no-desenvolvimento-de-software.pdf</a:t>
            </a:r>
            <a:endParaRPr lang="pt-BR" dirty="0"/>
          </a:p>
          <a:p>
            <a:endParaRPr lang="pt-BR" dirty="0"/>
          </a:p>
        </p:txBody>
      </p:sp>
    </p:spTree>
    <p:extLst>
      <p:ext uri="{BB962C8B-B14F-4D97-AF65-F5344CB8AC3E}">
        <p14:creationId xmlns:p14="http://schemas.microsoft.com/office/powerpoint/2010/main" val="370329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0673B9-331C-4861-8136-EE7C1A60E417}"/>
              </a:ext>
            </a:extLst>
          </p:cNvPr>
          <p:cNvSpPr>
            <a:spLocks noGrp="1"/>
          </p:cNvSpPr>
          <p:nvPr>
            <p:ph type="title"/>
          </p:nvPr>
        </p:nvSpPr>
        <p:spPr/>
        <p:txBody>
          <a:bodyPr/>
          <a:lstStyle/>
          <a:p>
            <a:r>
              <a:rPr lang="pt-BR" dirty="0"/>
              <a:t>Qualidade de Software</a:t>
            </a:r>
          </a:p>
        </p:txBody>
      </p:sp>
      <p:sp>
        <p:nvSpPr>
          <p:cNvPr id="3" name="Espaço Reservado para Conteúdo 2">
            <a:extLst>
              <a:ext uri="{FF2B5EF4-FFF2-40B4-BE49-F238E27FC236}">
                <a16:creationId xmlns:a16="http://schemas.microsoft.com/office/drawing/2014/main" id="{AE0A3650-3130-4DA2-AEEF-256C5DA2AD15}"/>
              </a:ext>
            </a:extLst>
          </p:cNvPr>
          <p:cNvSpPr>
            <a:spLocks noGrp="1"/>
          </p:cNvSpPr>
          <p:nvPr>
            <p:ph sz="quarter" idx="13"/>
          </p:nvPr>
        </p:nvSpPr>
        <p:spPr>
          <a:xfrm>
            <a:off x="702365" y="1789044"/>
            <a:ext cx="11224592" cy="4585252"/>
          </a:xfrm>
        </p:spPr>
        <p:txBody>
          <a:bodyPr>
            <a:normAutofit/>
          </a:bodyPr>
          <a:lstStyle/>
          <a:p>
            <a:pPr marL="0" indent="0">
              <a:buNone/>
            </a:pPr>
            <a:r>
              <a:rPr lang="pt-BR" sz="2400" dirty="0"/>
              <a:t>Importância</a:t>
            </a:r>
          </a:p>
          <a:p>
            <a:r>
              <a:rPr lang="pt-BR" dirty="0"/>
              <a:t>Therac-25</a:t>
            </a:r>
          </a:p>
          <a:p>
            <a:r>
              <a:rPr lang="pt-BR" dirty="0"/>
              <a:t>Apesar da História ser um caso extremo, podemos tirar do exemplo a importância de um software bem testado e de qualidade. Pode não ser um caso de vida ou morte, como descrito, mas como os computadores estão em todo lugar hoje, pode causar problemas em um banco, supermercados, em casa...</a:t>
            </a:r>
          </a:p>
          <a:p>
            <a:pPr marL="0" indent="0">
              <a:buNone/>
            </a:pPr>
            <a:endParaRPr lang="pt-BR" dirty="0"/>
          </a:p>
        </p:txBody>
      </p:sp>
    </p:spTree>
    <p:extLst>
      <p:ext uri="{BB962C8B-B14F-4D97-AF65-F5344CB8AC3E}">
        <p14:creationId xmlns:p14="http://schemas.microsoft.com/office/powerpoint/2010/main" val="1764684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BC3F2E-83A0-4EF9-8435-8CF8B6B2408C}"/>
              </a:ext>
            </a:extLst>
          </p:cNvPr>
          <p:cNvSpPr>
            <a:spLocks noGrp="1"/>
          </p:cNvSpPr>
          <p:nvPr>
            <p:ph type="title"/>
          </p:nvPr>
        </p:nvSpPr>
        <p:spPr/>
        <p:txBody>
          <a:bodyPr/>
          <a:lstStyle/>
          <a:p>
            <a:r>
              <a:rPr lang="pt-BR" dirty="0"/>
              <a:t>Dificuldades da qualidade</a:t>
            </a:r>
          </a:p>
        </p:txBody>
      </p:sp>
      <p:sp>
        <p:nvSpPr>
          <p:cNvPr id="3" name="Espaço Reservado para Conteúdo 2">
            <a:extLst>
              <a:ext uri="{FF2B5EF4-FFF2-40B4-BE49-F238E27FC236}">
                <a16:creationId xmlns:a16="http://schemas.microsoft.com/office/drawing/2014/main" id="{30C376E2-9CFA-44B1-A01D-87B9664B5A0F}"/>
              </a:ext>
            </a:extLst>
          </p:cNvPr>
          <p:cNvSpPr>
            <a:spLocks noGrp="1"/>
          </p:cNvSpPr>
          <p:nvPr>
            <p:ph sz="quarter" idx="13"/>
          </p:nvPr>
        </p:nvSpPr>
        <p:spPr/>
        <p:txBody>
          <a:bodyPr/>
          <a:lstStyle/>
          <a:p>
            <a:r>
              <a:rPr lang="pt-BR" dirty="0"/>
              <a:t>Termo “qualidade” é relativo</a:t>
            </a:r>
          </a:p>
          <a:p>
            <a:r>
              <a:rPr lang="pt-BR" dirty="0"/>
              <a:t>Prazos</a:t>
            </a:r>
          </a:p>
          <a:p>
            <a:r>
              <a:rPr lang="pt-BR" dirty="0"/>
              <a:t>Erro humano</a:t>
            </a:r>
          </a:p>
        </p:txBody>
      </p:sp>
    </p:spTree>
    <p:extLst>
      <p:ext uri="{BB962C8B-B14F-4D97-AF65-F5344CB8AC3E}">
        <p14:creationId xmlns:p14="http://schemas.microsoft.com/office/powerpoint/2010/main" val="1669438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783CC9-0062-4CEB-ADDC-26A10956E3E2}"/>
              </a:ext>
            </a:extLst>
          </p:cNvPr>
          <p:cNvSpPr>
            <a:spLocks noGrp="1"/>
          </p:cNvSpPr>
          <p:nvPr>
            <p:ph type="title"/>
          </p:nvPr>
        </p:nvSpPr>
        <p:spPr/>
        <p:txBody>
          <a:bodyPr/>
          <a:lstStyle/>
          <a:p>
            <a:r>
              <a:rPr lang="pt-BR" dirty="0"/>
              <a:t>O que  </a:t>
            </a:r>
            <a:r>
              <a:rPr lang="pt-BR" dirty="0" err="1"/>
              <a:t>romey</a:t>
            </a:r>
            <a:r>
              <a:rPr lang="pt-BR" dirty="0"/>
              <a:t> diz</a:t>
            </a:r>
          </a:p>
        </p:txBody>
      </p:sp>
      <p:sp>
        <p:nvSpPr>
          <p:cNvPr id="3" name="Espaço Reservado para Conteúdo 2">
            <a:extLst>
              <a:ext uri="{FF2B5EF4-FFF2-40B4-BE49-F238E27FC236}">
                <a16:creationId xmlns:a16="http://schemas.microsoft.com/office/drawing/2014/main" id="{63313803-B53B-43F1-BAF1-7D579EF6FCFE}"/>
              </a:ext>
            </a:extLst>
          </p:cNvPr>
          <p:cNvSpPr>
            <a:spLocks noGrp="1"/>
          </p:cNvSpPr>
          <p:nvPr>
            <p:ph sz="quarter" idx="13"/>
          </p:nvPr>
        </p:nvSpPr>
        <p:spPr/>
        <p:txBody>
          <a:bodyPr/>
          <a:lstStyle/>
          <a:p>
            <a:r>
              <a:rPr lang="pt-BR" dirty="0"/>
              <a:t>Em relação ao termo “qualidade de software”</a:t>
            </a:r>
          </a:p>
          <a:p>
            <a:pPr marL="0" indent="0">
              <a:buNone/>
            </a:pPr>
            <a:r>
              <a:rPr lang="pt-BR" sz="1800" dirty="0"/>
              <a:t>Vagamente usado em relação ao produto e processo.</a:t>
            </a:r>
            <a:r>
              <a:rPr lang="pt-BR" dirty="0"/>
              <a:t> </a:t>
            </a:r>
          </a:p>
          <a:p>
            <a:pPr marL="0" indent="0">
              <a:buNone/>
            </a:pPr>
            <a:endParaRPr lang="pt-BR" sz="1800" dirty="0"/>
          </a:p>
        </p:txBody>
      </p:sp>
    </p:spTree>
    <p:extLst>
      <p:ext uri="{BB962C8B-B14F-4D97-AF65-F5344CB8AC3E}">
        <p14:creationId xmlns:p14="http://schemas.microsoft.com/office/powerpoint/2010/main" val="4278328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43BFAB-C641-4534-BAA5-69D69BE61DE4}"/>
              </a:ext>
            </a:extLst>
          </p:cNvPr>
          <p:cNvSpPr>
            <a:spLocks noGrp="1"/>
          </p:cNvSpPr>
          <p:nvPr>
            <p:ph type="title"/>
          </p:nvPr>
        </p:nvSpPr>
        <p:spPr/>
        <p:txBody>
          <a:bodyPr/>
          <a:lstStyle/>
          <a:p>
            <a:r>
              <a:rPr lang="pt-BR" dirty="0"/>
              <a:t>O que  </a:t>
            </a:r>
            <a:r>
              <a:rPr lang="pt-BR" dirty="0" err="1"/>
              <a:t>romey</a:t>
            </a:r>
            <a:r>
              <a:rPr lang="pt-BR" dirty="0"/>
              <a:t> diz</a:t>
            </a:r>
          </a:p>
        </p:txBody>
      </p:sp>
      <p:sp>
        <p:nvSpPr>
          <p:cNvPr id="3" name="Espaço Reservado para Conteúdo 2">
            <a:extLst>
              <a:ext uri="{FF2B5EF4-FFF2-40B4-BE49-F238E27FC236}">
                <a16:creationId xmlns:a16="http://schemas.microsoft.com/office/drawing/2014/main" id="{4F91F0CE-3B7C-4E32-86A8-E98D3E623B72}"/>
              </a:ext>
            </a:extLst>
          </p:cNvPr>
          <p:cNvSpPr>
            <a:spLocks noGrp="1"/>
          </p:cNvSpPr>
          <p:nvPr>
            <p:ph sz="quarter" idx="13"/>
          </p:nvPr>
        </p:nvSpPr>
        <p:spPr/>
        <p:txBody>
          <a:bodyPr/>
          <a:lstStyle/>
          <a:p>
            <a:r>
              <a:rPr lang="pt-BR" dirty="0"/>
              <a:t>Em relação a “qualidade ser incorporada no software”</a:t>
            </a:r>
          </a:p>
          <a:p>
            <a:pPr marL="0" indent="0">
              <a:buNone/>
            </a:pPr>
            <a:r>
              <a:rPr lang="pt-BR" sz="1800" dirty="0"/>
              <a:t>Distrai do verdadeiro problema– como fazer software  atributos de altos níveis </a:t>
            </a:r>
          </a:p>
        </p:txBody>
      </p:sp>
    </p:spTree>
    <p:extLst>
      <p:ext uri="{BB962C8B-B14F-4D97-AF65-F5344CB8AC3E}">
        <p14:creationId xmlns:p14="http://schemas.microsoft.com/office/powerpoint/2010/main" val="2640699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3E9CE2-6E03-41B9-AC34-13374BB07112}"/>
              </a:ext>
            </a:extLst>
          </p:cNvPr>
          <p:cNvSpPr>
            <a:spLocks noGrp="1"/>
          </p:cNvSpPr>
          <p:nvPr>
            <p:ph type="title"/>
          </p:nvPr>
        </p:nvSpPr>
        <p:spPr/>
        <p:txBody>
          <a:bodyPr/>
          <a:lstStyle/>
          <a:p>
            <a:r>
              <a:rPr lang="pt-BR" dirty="0"/>
              <a:t>Objetivo de ROMEY</a:t>
            </a:r>
          </a:p>
        </p:txBody>
      </p:sp>
      <p:sp>
        <p:nvSpPr>
          <p:cNvPr id="3" name="Espaço Reservado para Conteúdo 2">
            <a:extLst>
              <a:ext uri="{FF2B5EF4-FFF2-40B4-BE49-F238E27FC236}">
                <a16:creationId xmlns:a16="http://schemas.microsoft.com/office/drawing/2014/main" id="{34A4E4A6-60ED-4989-9E5F-3764DA2F1F05}"/>
              </a:ext>
            </a:extLst>
          </p:cNvPr>
          <p:cNvSpPr>
            <a:spLocks noGrp="1"/>
          </p:cNvSpPr>
          <p:nvPr>
            <p:ph sz="quarter" idx="13"/>
          </p:nvPr>
        </p:nvSpPr>
        <p:spPr/>
        <p:txBody>
          <a:bodyPr/>
          <a:lstStyle/>
          <a:p>
            <a:r>
              <a:rPr lang="pt-BR" dirty="0"/>
              <a:t>criar um método para facilitar o que consideramos ser a qualidade de software</a:t>
            </a:r>
          </a:p>
        </p:txBody>
      </p:sp>
    </p:spTree>
    <p:extLst>
      <p:ext uri="{BB962C8B-B14F-4D97-AF65-F5344CB8AC3E}">
        <p14:creationId xmlns:p14="http://schemas.microsoft.com/office/powerpoint/2010/main" val="2816380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277F04-ECD2-421C-9042-FF2F2407423B}"/>
              </a:ext>
            </a:extLst>
          </p:cNvPr>
          <p:cNvSpPr>
            <a:spLocks noGrp="1"/>
          </p:cNvSpPr>
          <p:nvPr>
            <p:ph type="title"/>
          </p:nvPr>
        </p:nvSpPr>
        <p:spPr/>
        <p:txBody>
          <a:bodyPr/>
          <a:lstStyle/>
          <a:p>
            <a:r>
              <a:rPr lang="pt-BR" dirty="0"/>
              <a:t>ROMEY SOBRE ESTUDOS PARA MELHORAR A QUALIDADE DE SOFTWARE</a:t>
            </a:r>
          </a:p>
        </p:txBody>
      </p:sp>
      <p:sp>
        <p:nvSpPr>
          <p:cNvPr id="3" name="Espaço Reservado para Conteúdo 2">
            <a:extLst>
              <a:ext uri="{FF2B5EF4-FFF2-40B4-BE49-F238E27FC236}">
                <a16:creationId xmlns:a16="http://schemas.microsoft.com/office/drawing/2014/main" id="{5591B5A8-5200-4AE8-8647-E8084D2C47C7}"/>
              </a:ext>
            </a:extLst>
          </p:cNvPr>
          <p:cNvSpPr>
            <a:spLocks noGrp="1"/>
          </p:cNvSpPr>
          <p:nvPr>
            <p:ph sz="quarter" idx="13"/>
          </p:nvPr>
        </p:nvSpPr>
        <p:spPr/>
        <p:txBody>
          <a:bodyPr/>
          <a:lstStyle/>
          <a:p>
            <a:r>
              <a:rPr lang="pt-BR" dirty="0"/>
              <a:t>Muitos já foram feitos, mas pararam POR TRÊS MOTIVOS</a:t>
            </a:r>
          </a:p>
        </p:txBody>
      </p:sp>
    </p:spTree>
    <p:extLst>
      <p:ext uri="{BB962C8B-B14F-4D97-AF65-F5344CB8AC3E}">
        <p14:creationId xmlns:p14="http://schemas.microsoft.com/office/powerpoint/2010/main" val="975275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9BE436-9E98-4D5B-ADB1-70A960AD18E1}"/>
              </a:ext>
            </a:extLst>
          </p:cNvPr>
          <p:cNvSpPr>
            <a:spLocks noGrp="1"/>
          </p:cNvSpPr>
          <p:nvPr>
            <p:ph type="title"/>
          </p:nvPr>
        </p:nvSpPr>
        <p:spPr/>
        <p:txBody>
          <a:bodyPr/>
          <a:lstStyle/>
          <a:p>
            <a:r>
              <a:rPr lang="pt-BR" dirty="0"/>
              <a:t>Sugestão proposta</a:t>
            </a:r>
          </a:p>
        </p:txBody>
      </p:sp>
      <p:sp>
        <p:nvSpPr>
          <p:cNvPr id="3" name="Espaço Reservado para Conteúdo 2">
            <a:extLst>
              <a:ext uri="{FF2B5EF4-FFF2-40B4-BE49-F238E27FC236}">
                <a16:creationId xmlns:a16="http://schemas.microsoft.com/office/drawing/2014/main" id="{E3577E96-A6EB-467F-A05B-B60163E81020}"/>
              </a:ext>
            </a:extLst>
          </p:cNvPr>
          <p:cNvSpPr>
            <a:spLocks noGrp="1"/>
          </p:cNvSpPr>
          <p:nvPr>
            <p:ph sz="quarter" idx="13"/>
          </p:nvPr>
        </p:nvSpPr>
        <p:spPr/>
        <p:txBody>
          <a:bodyPr/>
          <a:lstStyle/>
          <a:p>
            <a:r>
              <a:rPr lang="pt-BR" dirty="0"/>
              <a:t>criar um modelo genérico de qualidade e um processo para dar a esse modelo as especificidades necessárias para funcionar nos diferentes sistemas.</a:t>
            </a:r>
          </a:p>
        </p:txBody>
      </p:sp>
    </p:spTree>
    <p:extLst>
      <p:ext uri="{BB962C8B-B14F-4D97-AF65-F5344CB8AC3E}">
        <p14:creationId xmlns:p14="http://schemas.microsoft.com/office/powerpoint/2010/main" val="2855589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27EDD1-EE05-4FE5-B3A0-3689339729FB}"/>
              </a:ext>
            </a:extLst>
          </p:cNvPr>
          <p:cNvSpPr>
            <a:spLocks noGrp="1"/>
          </p:cNvSpPr>
          <p:nvPr>
            <p:ph type="title"/>
          </p:nvPr>
        </p:nvSpPr>
        <p:spPr/>
        <p:txBody>
          <a:bodyPr/>
          <a:lstStyle/>
          <a:p>
            <a:r>
              <a:rPr lang="pt-BR" dirty="0"/>
              <a:t>Classificação de categorias</a:t>
            </a:r>
          </a:p>
        </p:txBody>
      </p:sp>
      <p:sp>
        <p:nvSpPr>
          <p:cNvPr id="3" name="Espaço Reservado para Conteúdo 2">
            <a:extLst>
              <a:ext uri="{FF2B5EF4-FFF2-40B4-BE49-F238E27FC236}">
                <a16:creationId xmlns:a16="http://schemas.microsoft.com/office/drawing/2014/main" id="{D9AB5706-4893-468F-B1EB-E3ABF35A7916}"/>
              </a:ext>
            </a:extLst>
          </p:cNvPr>
          <p:cNvSpPr>
            <a:spLocks noGrp="1"/>
          </p:cNvSpPr>
          <p:nvPr>
            <p:ph sz="quarter" idx="13"/>
          </p:nvPr>
        </p:nvSpPr>
        <p:spPr/>
        <p:txBody>
          <a:bodyPr/>
          <a:lstStyle/>
          <a:p>
            <a:r>
              <a:rPr lang="pt-BR" dirty="0"/>
              <a:t>propriedades de correção; </a:t>
            </a:r>
          </a:p>
          <a:p>
            <a:r>
              <a:rPr lang="pt-BR" dirty="0"/>
              <a:t>propriedades internas; </a:t>
            </a:r>
          </a:p>
          <a:p>
            <a:r>
              <a:rPr lang="pt-BR" dirty="0"/>
              <a:t>propriedades contextuais; </a:t>
            </a:r>
          </a:p>
          <a:p>
            <a:r>
              <a:rPr lang="pt-BR" dirty="0"/>
              <a:t>propriedades descritivas</a:t>
            </a:r>
          </a:p>
        </p:txBody>
      </p:sp>
    </p:spTree>
    <p:extLst>
      <p:ext uri="{BB962C8B-B14F-4D97-AF65-F5344CB8AC3E}">
        <p14:creationId xmlns:p14="http://schemas.microsoft.com/office/powerpoint/2010/main" val="4088368448"/>
      </p:ext>
    </p:extLst>
  </p:cSld>
  <p:clrMapOvr>
    <a:masterClrMapping/>
  </p:clrMapOvr>
</p:sld>
</file>

<file path=ppt/theme/theme1.xml><?xml version="1.0" encoding="utf-8"?>
<a:theme xmlns:a="http://schemas.openxmlformats.org/drawingml/2006/main" name="Gotícula">
  <a:themeElements>
    <a:clrScheme name="Gotícula">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Gotícul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otícul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TM04033925[[fn=Gotícula]]</Template>
  <TotalTime>1035</TotalTime>
  <Words>406</Words>
  <Application>Microsoft Office PowerPoint</Application>
  <PresentationFormat>Widescreen</PresentationFormat>
  <Paragraphs>47</Paragraphs>
  <Slides>16</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16</vt:i4>
      </vt:variant>
    </vt:vector>
  </HeadingPairs>
  <TitlesOfParts>
    <vt:vector size="19" baseType="lpstr">
      <vt:lpstr>Arial</vt:lpstr>
      <vt:lpstr>Tw Cen MT</vt:lpstr>
      <vt:lpstr>Gotícula</vt:lpstr>
      <vt:lpstr>Cornering the Chimera</vt:lpstr>
      <vt:lpstr>Qualidade de Software</vt:lpstr>
      <vt:lpstr>Dificuldades da qualidade</vt:lpstr>
      <vt:lpstr>O que  romey diz</vt:lpstr>
      <vt:lpstr>O que  romey diz</vt:lpstr>
      <vt:lpstr>Objetivo de ROMEY</vt:lpstr>
      <vt:lpstr>ROMEY SOBRE ESTUDOS PARA MELHORAR A QUALIDADE DE SOFTWARE</vt:lpstr>
      <vt:lpstr>Sugestão proposta</vt:lpstr>
      <vt:lpstr>Classificação de categorias</vt:lpstr>
      <vt:lpstr>Propriedades de correção</vt:lpstr>
      <vt:lpstr>Propriedades internas</vt:lpstr>
      <vt:lpstr>Propriedades contextuais</vt:lpstr>
      <vt:lpstr>Propriedades Descritivas</vt:lpstr>
      <vt:lpstr>Modelo do autor</vt:lpstr>
      <vt:lpstr>Apresentação do PowerPoint</vt:lpstr>
      <vt:lpstr>referências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Cornering the Chimera</dc:title>
  <dc:creator>Luiza Gonçalves</dc:creator>
  <cp:lastModifiedBy>Luiza Gonçalves</cp:lastModifiedBy>
  <cp:revision>14</cp:revision>
  <dcterms:created xsi:type="dcterms:W3CDTF">2017-08-27T00:12:18Z</dcterms:created>
  <dcterms:modified xsi:type="dcterms:W3CDTF">2017-08-27T17:28:15Z</dcterms:modified>
</cp:coreProperties>
</file>