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slideMasters/slideMaster8.xml" ContentType="application/vnd.openxmlformats-officedocument.presentationml.slideMaster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38.xml" ContentType="application/vnd.openxmlformats-officedocument.presentationml.tags+xml"/>
  <Override PartName="/ppt/tags/tag156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45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heme/theme6.xml" ContentType="application/vnd.openxmlformats-officedocument.theme+xml"/>
  <Override PartName="/ppt/tags/tag105.xml" ContentType="application/vnd.openxmlformats-officedocument.presentationml.tags+xml"/>
  <Override PartName="/ppt/tags/tag134.xml" ContentType="application/vnd.openxmlformats-officedocument.presentationml.tags+xml"/>
  <Override PartName="/ppt/tags/tag152.xml" ContentType="application/vnd.openxmlformats-officedocument.presentationml.tags+xml"/>
  <Override PartName="/ppt/theme/theme10.xml" ContentType="application/vnd.openxmlformats-officedocument.theme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41.xml" ContentType="application/vnd.openxmlformats-officedocument.presentationml.tags+xml"/>
  <Default Extension="bin" ContentType="application/vnd.openxmlformats-officedocument.oleObject"/>
  <Override PartName="/ppt/presProps.xml" ContentType="application/vnd.openxmlformats-officedocument.presentationml.presProp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Masters/slideMaster9.xml" ContentType="application/vnd.openxmlformats-officedocument.presentationml.slideMaster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57.xml" ContentType="application/vnd.openxmlformats-officedocument.presentationml.tags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heme/theme7.xml" ContentType="application/vnd.openxmlformats-officedocument.theme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Layouts/slideLayout8.xml" ContentType="application/vnd.openxmlformats-officedocument.presentationml.slideLayout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wmf" ContentType="image/x-wmf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slideMasters/slideMaster6.xml" ContentType="application/vnd.openxmlformats-officedocument.presentationml.slideMaster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heme/theme8.xml" ContentType="application/vnd.openxmlformats-officedocument.theme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slideLayouts/slideLayout9.xml" ContentType="application/vnd.openxmlformats-officedocument.presentationml.slideLayout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Default Extension="jpeg" ContentType="image/jpeg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slideMasters/slideMaster7.xml" ContentType="application/vnd.openxmlformats-officedocument.presentationml.slideMaster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heme/theme9.xml" ContentType="application/vnd.openxmlformats-officedocument.theme+xml"/>
  <Override PartName="/ppt/tags/tag155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19"/>
  </p:handoutMasterIdLst>
  <p:sldIdLst>
    <p:sldId id="256" r:id="rId10"/>
    <p:sldId id="258" r:id="rId11"/>
    <p:sldId id="266" r:id="rId12"/>
    <p:sldId id="260" r:id="rId13"/>
    <p:sldId id="267" r:id="rId14"/>
    <p:sldId id="268" r:id="rId15"/>
    <p:sldId id="265" r:id="rId16"/>
    <p:sldId id="269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1B2"/>
    <a:srgbClr val="0035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576" autoAdjust="0"/>
  </p:normalViewPr>
  <p:slideViewPr>
    <p:cSldViewPr snapToGrid="0" showGuides="1">
      <p:cViewPr>
        <p:scale>
          <a:sx n="87" d="100"/>
          <a:sy n="87" d="100"/>
        </p:scale>
        <p:origin x="258" y="348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pPr/>
              <a:t>21/05/2018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xmlns="" val="37923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2" pos="4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35726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7347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1728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0956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3289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6888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="" xmlns:p15="http://schemas.microsoft.com/office/powerpoint/2012/main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xmlns="" val="2010060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6127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7.png"/><Relationship Id="rId3" Type="http://schemas.openxmlformats.org/officeDocument/2006/relationships/tags" Target="../tags/tag17.xml"/><Relationship Id="rId21" Type="http://schemas.openxmlformats.org/officeDocument/2006/relationships/image" Target="../media/image3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6.png"/><Relationship Id="rId33" Type="http://schemas.openxmlformats.org/officeDocument/2006/relationships/image" Target="../media/image12.png"/><Relationship Id="rId2" Type="http://schemas.openxmlformats.org/officeDocument/2006/relationships/theme" Target="../theme/theme2.xml"/><Relationship Id="rId16" Type="http://schemas.openxmlformats.org/officeDocument/2006/relationships/tags" Target="../tags/tag30.xml"/><Relationship Id="rId20" Type="http://schemas.openxmlformats.org/officeDocument/2006/relationships/image" Target="../media/image2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.png"/><Relationship Id="rId27" Type="http://schemas.openxmlformats.org/officeDocument/2006/relationships/image" Target="../media/image18.png"/><Relationship Id="rId30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image" Target="../media/image40.png"/><Relationship Id="rId3" Type="http://schemas.openxmlformats.org/officeDocument/2006/relationships/tags" Target="../tags/tag66.xml"/><Relationship Id="rId21" Type="http://schemas.openxmlformats.org/officeDocument/2006/relationships/image" Target="../media/image35.png"/><Relationship Id="rId34" Type="http://schemas.openxmlformats.org/officeDocument/2006/relationships/image" Target="../media/image46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image" Target="../media/image39.png"/><Relationship Id="rId33" Type="http://schemas.openxmlformats.org/officeDocument/2006/relationships/image" Target="../media/image45.png"/><Relationship Id="rId2" Type="http://schemas.openxmlformats.org/officeDocument/2006/relationships/theme" Target="../theme/theme5.xml"/><Relationship Id="rId16" Type="http://schemas.openxmlformats.org/officeDocument/2006/relationships/tags" Target="../tags/tag79.xml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38.png"/><Relationship Id="rId32" Type="http://schemas.openxmlformats.org/officeDocument/2006/relationships/image" Target="../media/image31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image" Target="../media/image3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7" y="2950028"/>
            <a:ext cx="8251377" cy="894261"/>
          </a:xfrm>
        </p:spPr>
        <p:txBody>
          <a:bodyPr anchor="ctr"/>
          <a:lstStyle/>
          <a:p>
            <a:r>
              <a:rPr lang="pt-BR" smtClean="0"/>
              <a:t>Sistemas Lineares</a:t>
            </a:r>
            <a:endParaRPr lang="pt-BR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smtClean="0"/>
              <a:t>Prof. Fabiano José dos Santos</a:t>
            </a:r>
            <a:endParaRPr lang="pt-BR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xmlns="" val="292278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Sistema Linear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10602690" cy="4724400"/>
          </a:xfrm>
        </p:spPr>
        <p:txBody>
          <a:bodyPr anchor="ctr"/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Um </a:t>
            </a:r>
            <a:r>
              <a:rPr lang="en-US" sz="2400" b="1" dirty="0" err="1"/>
              <a:t>sistema</a:t>
            </a:r>
            <a:r>
              <a:rPr lang="en-US" sz="2400" b="1" dirty="0"/>
              <a:t> </a:t>
            </a:r>
            <a:r>
              <a:rPr lang="en-US" sz="2400" b="1" dirty="0" smtClean="0"/>
              <a:t>de </a:t>
            </a:r>
            <a:r>
              <a:rPr lang="en-US" sz="2400" b="1" dirty="0" err="1" smtClean="0"/>
              <a:t>equações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lineares</a:t>
            </a:r>
            <a:r>
              <a:rPr lang="en-US" sz="2400" dirty="0" smtClean="0"/>
              <a:t>,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simplesmente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sistema</a:t>
            </a:r>
            <a:r>
              <a:rPr lang="en-US" sz="2400" b="1" dirty="0" smtClean="0"/>
              <a:t> linear</a:t>
            </a:r>
            <a:r>
              <a:rPr lang="en-US" sz="2400" dirty="0" smtClean="0"/>
              <a:t>, </a:t>
            </a:r>
            <a:r>
              <a:rPr lang="en-US" sz="2400" dirty="0"/>
              <a:t>com </a:t>
            </a:r>
            <a:r>
              <a:rPr lang="en-US" sz="2400" i="1" dirty="0"/>
              <a:t>m </a:t>
            </a:r>
            <a:r>
              <a:rPr lang="en-US" sz="2400" dirty="0" err="1"/>
              <a:t>equações</a:t>
            </a:r>
            <a:r>
              <a:rPr lang="en-US" sz="2400" dirty="0"/>
              <a:t> e </a:t>
            </a:r>
            <a:r>
              <a:rPr lang="en-US" sz="2400" i="1" dirty="0"/>
              <a:t>n </a:t>
            </a:r>
            <a:r>
              <a:rPr lang="en-US" sz="2400" dirty="0" err="1" smtClean="0"/>
              <a:t>variáveis</a:t>
            </a:r>
            <a:r>
              <a:rPr lang="en-US" sz="2400" dirty="0" smtClean="0"/>
              <a:t> </a:t>
            </a:r>
            <a:r>
              <a:rPr lang="pt-BR" sz="2400" b="1" i="1" dirty="0" smtClean="0"/>
              <a:t>x</a:t>
            </a:r>
            <a:r>
              <a:rPr lang="pt-BR" sz="2400" b="1" baseline="-25000" dirty="0" smtClean="0"/>
              <a:t>1</a:t>
            </a:r>
            <a:r>
              <a:rPr lang="pt-BR" sz="2400" i="1" dirty="0"/>
              <a:t>, </a:t>
            </a:r>
            <a:r>
              <a:rPr lang="pt-BR" sz="2400" b="1" i="1" dirty="0"/>
              <a:t>x</a:t>
            </a:r>
            <a:r>
              <a:rPr lang="pt-BR" sz="2400" b="1" baseline="-25000" dirty="0"/>
              <a:t>2</a:t>
            </a:r>
            <a:r>
              <a:rPr lang="pt-BR" sz="2400" i="1" dirty="0"/>
              <a:t>, </a:t>
            </a:r>
            <a:r>
              <a:rPr lang="pt-BR" sz="2400" b="1" i="1" dirty="0"/>
              <a:t>x</a:t>
            </a:r>
            <a:r>
              <a:rPr lang="pt-BR" sz="2400" b="1" baseline="-25000" dirty="0"/>
              <a:t>3</a:t>
            </a:r>
            <a:r>
              <a:rPr lang="pt-BR" sz="2400" i="1" dirty="0"/>
              <a:t>, . . . , </a:t>
            </a:r>
            <a:r>
              <a:rPr lang="pt-BR" sz="2400" b="1" i="1" dirty="0" err="1"/>
              <a:t>x</a:t>
            </a:r>
            <a:r>
              <a:rPr lang="pt-BR" sz="2400" b="1" i="1" baseline="-25000" dirty="0" err="1"/>
              <a:t>n</a:t>
            </a:r>
            <a:r>
              <a:rPr lang="pt-BR" sz="2400" i="1" dirty="0"/>
              <a:t> </a:t>
            </a:r>
            <a:r>
              <a:rPr lang="pt-BR" sz="2400" dirty="0"/>
              <a:t>tem a </a:t>
            </a:r>
            <a:r>
              <a:rPr lang="pt-BR" sz="2400" dirty="0" smtClean="0"/>
              <a:t>forma geral</a:t>
            </a:r>
            <a:endParaRPr lang="pt-BR" sz="2400" dirty="0"/>
          </a:p>
          <a:p>
            <a:pPr marL="0" indent="0" algn="ctr">
              <a:buNone/>
            </a:pPr>
            <a:endParaRPr sz="1000" i="1"/>
          </a:p>
          <a:p>
            <a:pPr marL="0" indent="0" algn="ctr">
              <a:buNone/>
            </a:pPr>
            <a:endParaRPr sz="2400" i="1" smtClean="0"/>
          </a:p>
          <a:p>
            <a:pPr marL="0" indent="0" algn="ctr">
              <a:buNone/>
            </a:pPr>
            <a:endParaRPr sz="2400" i="1"/>
          </a:p>
          <a:p>
            <a:pPr marL="0" indent="0" algn="ctr">
              <a:buNone/>
            </a:pPr>
            <a:endParaRPr lang="pt-BR" sz="2400" i="1" dirty="0" smtClean="0"/>
          </a:p>
          <a:p>
            <a:pPr marL="0" indent="0" algn="ctr">
              <a:buNone/>
            </a:pPr>
            <a:endParaRPr lang="pt-BR" sz="1000" i="1" dirty="0" smtClean="0"/>
          </a:p>
          <a:p>
            <a:pPr>
              <a:buFont typeface="Arial" pitchFamily="34" charset="0"/>
              <a:buChar char="•"/>
            </a:pPr>
            <a:r>
              <a:rPr lang="pt-BR" sz="2400" b="1" i="1" dirty="0" smtClean="0"/>
              <a:t>a</a:t>
            </a:r>
            <a:r>
              <a:rPr lang="pt-BR" sz="2400" b="1" baseline="-25000" dirty="0" smtClean="0"/>
              <a:t>11 </a:t>
            </a:r>
            <a:r>
              <a:rPr lang="pt-BR" sz="2400" b="1" i="1" dirty="0" smtClean="0"/>
              <a:t>, a</a:t>
            </a:r>
            <a:r>
              <a:rPr lang="pt-BR" sz="2400" b="1" baseline="-25000" dirty="0" smtClean="0"/>
              <a:t>12 </a:t>
            </a:r>
            <a:r>
              <a:rPr lang="pt-BR" sz="2400" b="1" i="1" dirty="0" smtClean="0"/>
              <a:t>, a</a:t>
            </a:r>
            <a:r>
              <a:rPr lang="pt-BR" sz="2400" b="1" baseline="-25000" dirty="0" smtClean="0"/>
              <a:t>13 </a:t>
            </a:r>
            <a:r>
              <a:rPr lang="pt-BR" sz="2400" b="1" i="1" dirty="0" smtClean="0"/>
              <a:t>, </a:t>
            </a:r>
            <a:r>
              <a:rPr lang="pt-BR" sz="2400" b="1" i="1" dirty="0"/>
              <a:t>. . . , </a:t>
            </a:r>
            <a:r>
              <a:rPr lang="pt-BR" sz="2400" b="1" i="1" dirty="0" err="1" smtClean="0"/>
              <a:t>a</a:t>
            </a:r>
            <a:r>
              <a:rPr lang="pt-BR" sz="2400" b="1" i="1" baseline="-25000" dirty="0" err="1" smtClean="0"/>
              <a:t>mn</a:t>
            </a:r>
            <a:r>
              <a:rPr lang="pt-BR" sz="2400" i="1" dirty="0" smtClean="0"/>
              <a:t> </a:t>
            </a:r>
            <a:r>
              <a:rPr lang="pt-BR" sz="2400" dirty="0"/>
              <a:t>são os </a:t>
            </a:r>
            <a:r>
              <a:rPr lang="pt-BR" sz="2400" b="1" dirty="0" smtClean="0"/>
              <a:t>coeficientes </a:t>
            </a:r>
            <a:r>
              <a:rPr lang="pt-BR" sz="2400" dirty="0" smtClean="0"/>
              <a:t>das equações.</a:t>
            </a:r>
          </a:p>
          <a:p>
            <a:pPr>
              <a:buFont typeface="Arial" pitchFamily="34" charset="0"/>
              <a:buChar char="•"/>
            </a:pPr>
            <a:r>
              <a:rPr sz="2400" b="1" i="1" smtClean="0"/>
              <a:t>b</a:t>
            </a:r>
            <a:r>
              <a:rPr sz="2400" b="1" baseline="-25000" smtClean="0"/>
              <a:t>1 </a:t>
            </a:r>
            <a:r>
              <a:rPr sz="2400" b="1" i="1"/>
              <a:t>, </a:t>
            </a:r>
            <a:r>
              <a:rPr sz="2400" b="1" i="1" smtClean="0"/>
              <a:t>b</a:t>
            </a:r>
            <a:r>
              <a:rPr sz="2400" b="1" baseline="-25000" smtClean="0"/>
              <a:t>2 </a:t>
            </a:r>
            <a:r>
              <a:rPr sz="2400" b="1" i="1"/>
              <a:t>, </a:t>
            </a:r>
            <a:r>
              <a:rPr sz="2400" b="1" i="1" smtClean="0"/>
              <a:t>. </a:t>
            </a:r>
            <a:r>
              <a:rPr sz="2400" b="1" i="1"/>
              <a:t>. . , </a:t>
            </a:r>
            <a:r>
              <a:rPr sz="2400" b="1" i="1" smtClean="0"/>
              <a:t>b</a:t>
            </a:r>
            <a:r>
              <a:rPr sz="2400" b="1" i="1" baseline="-25000" smtClean="0"/>
              <a:t>m</a:t>
            </a:r>
            <a:r>
              <a:rPr sz="2400" i="1" smtClean="0"/>
              <a:t> </a:t>
            </a:r>
            <a:r>
              <a:rPr lang="pt-BR" sz="2400" dirty="0" smtClean="0"/>
              <a:t>são chamados </a:t>
            </a:r>
            <a:r>
              <a:rPr lang="pt-BR" sz="2400" b="1" dirty="0" smtClean="0"/>
              <a:t>termos independentes.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/>
              <a:t>Uma solução </a:t>
            </a:r>
            <a:r>
              <a:rPr lang="pt-BR" sz="2400" dirty="0"/>
              <a:t>de </a:t>
            </a:r>
            <a:r>
              <a:rPr lang="pt-BR" sz="2400" dirty="0" smtClean="0"/>
              <a:t>um sistema linear é </a:t>
            </a:r>
            <a:r>
              <a:rPr lang="pt-BR" sz="2400" dirty="0"/>
              <a:t>qualquer </a:t>
            </a:r>
            <a:r>
              <a:rPr lang="pt-BR" sz="2400" i="1" dirty="0" err="1"/>
              <a:t>n</a:t>
            </a:r>
            <a:r>
              <a:rPr lang="pt-BR" sz="2400" dirty="0" err="1"/>
              <a:t>-upla</a:t>
            </a:r>
            <a:r>
              <a:rPr lang="pt-BR" sz="2400" dirty="0"/>
              <a:t> ordenada </a:t>
            </a:r>
            <a:r>
              <a:rPr lang="pt-BR" sz="2400" dirty="0" smtClean="0"/>
              <a:t>que satisfaz simultaneamente </a:t>
            </a:r>
            <a:r>
              <a:rPr lang="pt-BR" sz="2400" b="1" dirty="0" smtClean="0"/>
              <a:t>todas</a:t>
            </a:r>
            <a:r>
              <a:rPr lang="pt-BR" sz="2400" dirty="0" smtClean="0"/>
              <a:t> as suas equações.</a:t>
            </a:r>
            <a:endParaRPr lang="pt-BR" sz="2400" i="1" dirty="0" smtClean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687534" y="2590801"/>
          <a:ext cx="4198209" cy="1643743"/>
        </p:xfrm>
        <a:graphic>
          <a:graphicData uri="http://schemas.openxmlformats.org/presentationml/2006/ole">
            <p:oleObj spid="_x0000_s1026" name="Equação" r:id="rId3" imgW="2400120" imgH="939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8134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Linear - Discussão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2509" y="1240971"/>
            <a:ext cx="10580920" cy="5007429"/>
          </a:xfrm>
        </p:spPr>
        <p:txBody>
          <a:bodyPr/>
          <a:lstStyle/>
          <a:p>
            <a:r>
              <a:rPr sz="2400" smtClean="0"/>
              <a:t>Conforme detalharemos adiante, dado um sistema linear, há 3 possibilidades:</a:t>
            </a:r>
          </a:p>
          <a:p>
            <a:endParaRPr sz="2400" smtClean="0"/>
          </a:p>
          <a:p>
            <a:r>
              <a:rPr sz="2400" smtClean="0"/>
              <a:t>Admitir </a:t>
            </a:r>
            <a:r>
              <a:rPr sz="2400" b="1" smtClean="0"/>
              <a:t>solução única </a:t>
            </a:r>
            <a:r>
              <a:rPr sz="2400" smtClean="0"/>
              <a:t>(isto é, há uma única </a:t>
            </a:r>
            <a:r>
              <a:rPr sz="2400" i="1" smtClean="0"/>
              <a:t>n-upla</a:t>
            </a:r>
            <a:r>
              <a:rPr sz="2400" smtClean="0"/>
              <a:t> ordenada que satisfaz simultaneamente todas as suas equações). Neste caso dizemos que o sistema é </a:t>
            </a:r>
            <a:r>
              <a:rPr sz="2400" b="1" smtClean="0"/>
              <a:t>possível</a:t>
            </a:r>
            <a:r>
              <a:rPr sz="2400" smtClean="0"/>
              <a:t> (admite solução) e </a:t>
            </a:r>
            <a:r>
              <a:rPr sz="2400" b="1" smtClean="0"/>
              <a:t>determinado</a:t>
            </a:r>
            <a:r>
              <a:rPr sz="2400" smtClean="0"/>
              <a:t> (solução é única)</a:t>
            </a:r>
          </a:p>
          <a:p>
            <a:r>
              <a:rPr sz="2400"/>
              <a:t>Admitir </a:t>
            </a:r>
            <a:r>
              <a:rPr sz="2400" b="1" smtClean="0"/>
              <a:t>infinitas soluções </a:t>
            </a:r>
            <a:r>
              <a:rPr sz="2400"/>
              <a:t>(isto é, </a:t>
            </a:r>
            <a:r>
              <a:rPr sz="2400" smtClean="0"/>
              <a:t>há infinitas </a:t>
            </a:r>
            <a:r>
              <a:rPr sz="2400" i="1" smtClean="0"/>
              <a:t>n-uplas</a:t>
            </a:r>
            <a:r>
              <a:rPr sz="2400" smtClean="0"/>
              <a:t> ordenadas que satisfazem </a:t>
            </a:r>
            <a:r>
              <a:rPr sz="2400"/>
              <a:t>simultaneamente </a:t>
            </a:r>
            <a:r>
              <a:rPr sz="2400" smtClean="0"/>
              <a:t>todas </a:t>
            </a:r>
            <a:r>
              <a:rPr sz="2400"/>
              <a:t>as suas equações). Neste caso dizemos que o sistema é </a:t>
            </a:r>
            <a:r>
              <a:rPr sz="2400" b="1"/>
              <a:t>possível</a:t>
            </a:r>
            <a:r>
              <a:rPr sz="2400"/>
              <a:t> (admite solução) e </a:t>
            </a:r>
            <a:r>
              <a:rPr sz="2400" b="1" smtClean="0"/>
              <a:t>indeterminado</a:t>
            </a:r>
            <a:r>
              <a:rPr sz="2400" smtClean="0"/>
              <a:t> (são infinitas soluções).</a:t>
            </a:r>
          </a:p>
          <a:p>
            <a:r>
              <a:rPr sz="2400" smtClean="0"/>
              <a:t>Não admitir solução (</a:t>
            </a:r>
            <a:r>
              <a:rPr sz="2400"/>
              <a:t>isto é, </a:t>
            </a:r>
            <a:r>
              <a:rPr sz="2400" smtClean="0"/>
              <a:t>nenhuma </a:t>
            </a:r>
            <a:r>
              <a:rPr sz="2400" i="1" smtClean="0"/>
              <a:t>n-upla</a:t>
            </a:r>
            <a:r>
              <a:rPr sz="2400" smtClean="0"/>
              <a:t> </a:t>
            </a:r>
            <a:r>
              <a:rPr sz="2400"/>
              <a:t>ordenada </a:t>
            </a:r>
            <a:r>
              <a:rPr sz="2400" smtClean="0"/>
              <a:t>satisfaz </a:t>
            </a:r>
            <a:r>
              <a:rPr sz="2400"/>
              <a:t>simultaneamente </a:t>
            </a:r>
            <a:r>
              <a:rPr sz="2400" smtClean="0"/>
              <a:t>todas </a:t>
            </a:r>
            <a:r>
              <a:rPr sz="2400"/>
              <a:t>as suas equações). Neste caso dizemos que o sistema é </a:t>
            </a:r>
            <a:r>
              <a:rPr sz="2400" b="1" smtClean="0"/>
              <a:t>impossível</a:t>
            </a:r>
            <a:r>
              <a:rPr sz="2400" smtClean="0"/>
              <a:t> (não admite </a:t>
            </a:r>
            <a:r>
              <a:rPr sz="2400"/>
              <a:t>solução</a:t>
            </a:r>
            <a:r>
              <a:rPr sz="2400" smtClean="0"/>
              <a:t>)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68230" y="0"/>
            <a:ext cx="11623770" cy="1197429"/>
          </a:xfrm>
        </p:spPr>
        <p:txBody>
          <a:bodyPr/>
          <a:lstStyle/>
          <a:p>
            <a:r>
              <a:rPr lang="pt-BR" dirty="0" smtClean="0"/>
              <a:t>Sistema Linear – Solução Única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76938" y="990600"/>
            <a:ext cx="10374091" cy="52578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200" dirty="0" err="1" smtClean="0"/>
              <a:t>Considere</a:t>
            </a:r>
            <a:r>
              <a:rPr lang="en-US" sz="2200" dirty="0" smtClean="0"/>
              <a:t> o </a:t>
            </a:r>
            <a:r>
              <a:rPr lang="en-US" sz="2200" dirty="0" err="1" smtClean="0"/>
              <a:t>sistema</a:t>
            </a:r>
            <a:r>
              <a:rPr lang="en-US" sz="2200" dirty="0" smtClean="0"/>
              <a:t> </a:t>
            </a:r>
            <a:r>
              <a:rPr lang="en-US" sz="2200" dirty="0"/>
              <a:t>linear com </a:t>
            </a:r>
            <a:r>
              <a:rPr lang="en-US" sz="2200" dirty="0" err="1"/>
              <a:t>três</a:t>
            </a:r>
            <a:r>
              <a:rPr lang="en-US" sz="2200" dirty="0"/>
              <a:t> </a:t>
            </a:r>
            <a:r>
              <a:rPr lang="en-US" sz="2200" dirty="0" err="1"/>
              <a:t>equações</a:t>
            </a:r>
            <a:r>
              <a:rPr lang="en-US" sz="2200" dirty="0"/>
              <a:t> </a:t>
            </a:r>
            <a:r>
              <a:rPr lang="en-US" sz="2200" dirty="0" err="1"/>
              <a:t>nas</a:t>
            </a:r>
            <a:r>
              <a:rPr lang="en-US" sz="2200" dirty="0"/>
              <a:t> </a:t>
            </a:r>
            <a:r>
              <a:rPr lang="en-US" sz="2200" dirty="0" err="1"/>
              <a:t>variáveis</a:t>
            </a:r>
            <a:r>
              <a:rPr lang="en-US" sz="2200" dirty="0"/>
              <a:t> </a:t>
            </a:r>
            <a:r>
              <a:rPr lang="en-US" sz="2200" i="1" dirty="0" err="1"/>
              <a:t>x</a:t>
            </a:r>
            <a:r>
              <a:rPr lang="en-US" sz="2200" dirty="0" err="1"/>
              <a:t>,</a:t>
            </a:r>
            <a:r>
              <a:rPr lang="en-US" sz="2200" i="1" dirty="0" err="1"/>
              <a:t>y</a:t>
            </a:r>
            <a:r>
              <a:rPr lang="en-US" sz="2200" i="1" dirty="0"/>
              <a:t> </a:t>
            </a:r>
            <a:r>
              <a:rPr lang="en-US" sz="2200" dirty="0"/>
              <a:t>e </a:t>
            </a:r>
            <a:r>
              <a:rPr lang="en-US" sz="2200" i="1" dirty="0" smtClean="0"/>
              <a:t>z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200" dirty="0" smtClean="0"/>
              <a:t>A</a:t>
            </a:r>
            <a:r>
              <a:rPr lang="en-US" sz="2200" i="1" dirty="0" smtClean="0"/>
              <a:t> </a:t>
            </a:r>
            <a:r>
              <a:rPr lang="en-US" sz="2200" i="1" dirty="0" err="1"/>
              <a:t>tripla</a:t>
            </a:r>
            <a:r>
              <a:rPr lang="en-US" sz="2200" i="1" dirty="0"/>
              <a:t> </a:t>
            </a:r>
            <a:r>
              <a:rPr lang="en-US" sz="2200" i="1" dirty="0" err="1"/>
              <a:t>ordenada</a:t>
            </a:r>
            <a:r>
              <a:rPr lang="en-US" sz="2200" i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x, y, z</a:t>
            </a:r>
            <a:r>
              <a:rPr lang="en-US" sz="2200" dirty="0"/>
              <a:t>) = (1</a:t>
            </a:r>
            <a:r>
              <a:rPr lang="en-US" sz="2200" i="1" dirty="0"/>
              <a:t>, </a:t>
            </a:r>
            <a:r>
              <a:rPr lang="en-US" sz="2200" dirty="0"/>
              <a:t>4</a:t>
            </a:r>
            <a:r>
              <a:rPr lang="en-US" sz="2200" i="1" dirty="0"/>
              <a:t>, </a:t>
            </a:r>
            <a:r>
              <a:rPr lang="en-US" sz="2200" dirty="0"/>
              <a:t>3</a:t>
            </a:r>
            <a:r>
              <a:rPr lang="en-US" sz="2200" dirty="0" smtClean="0"/>
              <a:t>) é </a:t>
            </a:r>
            <a:r>
              <a:rPr lang="en-US" sz="2200" dirty="0" err="1"/>
              <a:t>solução</a:t>
            </a:r>
            <a:r>
              <a:rPr lang="en-US" sz="2200" dirty="0"/>
              <a:t> do </a:t>
            </a:r>
            <a:r>
              <a:rPr lang="en-US" sz="2200" dirty="0" err="1"/>
              <a:t>sistema</a:t>
            </a:r>
            <a:r>
              <a:rPr lang="en-US" sz="2200" dirty="0"/>
              <a:t>, </a:t>
            </a:r>
            <a:r>
              <a:rPr lang="en-US" sz="2200" dirty="0" err="1" smtClean="0"/>
              <a:t>pois</a:t>
            </a:r>
            <a:endParaRPr lang="en-US" sz="2200" dirty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r>
              <a:rPr sz="2200" smtClean="0"/>
              <a:t>A</a:t>
            </a:r>
            <a:r>
              <a:rPr lang="en-US" sz="2200" i="1" dirty="0" smtClean="0"/>
              <a:t> </a:t>
            </a:r>
            <a:r>
              <a:rPr lang="en-US" sz="2200" i="1" dirty="0" err="1"/>
              <a:t>tripla</a:t>
            </a:r>
            <a:r>
              <a:rPr lang="en-US" sz="2200" i="1" dirty="0"/>
              <a:t> </a:t>
            </a:r>
            <a:r>
              <a:rPr lang="en-US" sz="2200" i="1" dirty="0" err="1"/>
              <a:t>ordenada</a:t>
            </a:r>
            <a:r>
              <a:rPr lang="en-US" sz="2200" i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x, y, z</a:t>
            </a:r>
            <a:r>
              <a:rPr lang="en-US" sz="2200" dirty="0"/>
              <a:t>) = </a:t>
            </a:r>
            <a:r>
              <a:rPr lang="en-US" sz="2200" dirty="0" smtClean="0"/>
              <a:t>(2</a:t>
            </a:r>
            <a:r>
              <a:rPr lang="en-US" sz="2200" i="1" dirty="0" smtClean="0"/>
              <a:t>,-1, 0</a:t>
            </a:r>
            <a:r>
              <a:rPr lang="en-US" sz="2200" dirty="0" smtClean="0"/>
              <a:t>) </a:t>
            </a:r>
            <a:r>
              <a:rPr lang="en-US" sz="2200" dirty="0" err="1" smtClean="0"/>
              <a:t>não</a:t>
            </a:r>
            <a:r>
              <a:rPr lang="en-US" sz="2200" dirty="0" smtClean="0"/>
              <a:t> é </a:t>
            </a:r>
            <a:r>
              <a:rPr lang="en-US" sz="2200" dirty="0" err="1"/>
              <a:t>solução</a:t>
            </a:r>
            <a:r>
              <a:rPr lang="en-US" sz="2200" dirty="0"/>
              <a:t> do </a:t>
            </a:r>
            <a:r>
              <a:rPr lang="en-US" sz="2200" dirty="0" err="1" smtClean="0"/>
              <a:t>sistema</a:t>
            </a:r>
            <a:r>
              <a:rPr lang="en-US" sz="2200" dirty="0" smtClean="0"/>
              <a:t>, </a:t>
            </a:r>
            <a:r>
              <a:rPr lang="en-US" sz="2200" dirty="0" err="1" smtClean="0"/>
              <a:t>pois</a:t>
            </a:r>
            <a:endParaRPr lang="en-US" sz="2200" dirty="0" smtClean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endParaRPr sz="1000" i="1"/>
          </a:p>
          <a:p>
            <a:pPr marL="457200" indent="-457200">
              <a:buFont typeface="Arial" pitchFamily="34" charset="0"/>
              <a:buChar char="•"/>
            </a:pPr>
            <a:r>
              <a:rPr sz="2000" smtClean="0"/>
              <a:t>Adiante mostraremos que </a:t>
            </a:r>
            <a:r>
              <a:rPr lang="en-US" sz="2000" i="1" dirty="0" err="1"/>
              <a:t>tripla</a:t>
            </a:r>
            <a:r>
              <a:rPr lang="en-US" sz="2000" i="1" dirty="0"/>
              <a:t> </a:t>
            </a:r>
            <a:r>
              <a:rPr lang="en-US" sz="2000" i="1" dirty="0" err="1"/>
              <a:t>ordenada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x, y, z</a:t>
            </a:r>
            <a:r>
              <a:rPr lang="en-US" sz="2000" dirty="0"/>
              <a:t>) </a:t>
            </a:r>
            <a:r>
              <a:rPr lang="en-US" sz="2000" dirty="0" smtClean="0"/>
              <a:t>= </a:t>
            </a:r>
            <a:r>
              <a:rPr lang="en-US" sz="2000" dirty="0"/>
              <a:t>(1</a:t>
            </a:r>
            <a:r>
              <a:rPr lang="en-US" sz="2000" i="1" dirty="0"/>
              <a:t>, </a:t>
            </a:r>
            <a:r>
              <a:rPr lang="en-US" sz="2000" dirty="0"/>
              <a:t>4</a:t>
            </a:r>
            <a:r>
              <a:rPr lang="en-US" sz="2000" i="1" dirty="0"/>
              <a:t>, </a:t>
            </a:r>
            <a:r>
              <a:rPr lang="en-US" sz="2000" dirty="0" smtClean="0"/>
              <a:t>3) é a </a:t>
            </a:r>
            <a:r>
              <a:rPr lang="en-US" sz="2000" dirty="0" err="1" smtClean="0"/>
              <a:t>única</a:t>
            </a:r>
            <a:r>
              <a:rPr lang="en-US" sz="2000" dirty="0" smtClean="0"/>
              <a:t> </a:t>
            </a:r>
            <a:r>
              <a:rPr lang="en-US" sz="2000" dirty="0" err="1"/>
              <a:t>solução</a:t>
            </a:r>
            <a:r>
              <a:rPr lang="en-US" sz="2000" dirty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, </a:t>
            </a:r>
            <a:r>
              <a:rPr lang="en-US" sz="2000" dirty="0" err="1" smtClean="0"/>
              <a:t>isto</a:t>
            </a:r>
            <a:r>
              <a:rPr lang="en-US" sz="2000" dirty="0" smtClean="0"/>
              <a:t> é, </a:t>
            </a:r>
            <a:r>
              <a:rPr lang="en-US" sz="2000" dirty="0"/>
              <a:t>(1, 4, 3) </a:t>
            </a:r>
            <a:r>
              <a:rPr lang="en-US" sz="2000" dirty="0" smtClean="0"/>
              <a:t> é a </a:t>
            </a:r>
            <a:r>
              <a:rPr lang="en-US" sz="2000" dirty="0" err="1" smtClean="0"/>
              <a:t>única</a:t>
            </a:r>
            <a:r>
              <a:rPr lang="en-US" sz="2000" dirty="0" smtClean="0"/>
              <a:t> </a:t>
            </a:r>
            <a:r>
              <a:rPr lang="en-US" sz="2000" dirty="0" err="1" smtClean="0"/>
              <a:t>tripla</a:t>
            </a:r>
            <a:r>
              <a:rPr lang="en-US" sz="2000" dirty="0" smtClean="0"/>
              <a:t> </a:t>
            </a:r>
            <a:r>
              <a:rPr lang="en-US" sz="2000" dirty="0" err="1" smtClean="0"/>
              <a:t>ordenada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satisfaz</a:t>
            </a:r>
            <a:r>
              <a:rPr lang="en-US" sz="2000" dirty="0" smtClean="0"/>
              <a:t> </a:t>
            </a:r>
            <a:r>
              <a:rPr sz="2000"/>
              <a:t>simultaneamente</a:t>
            </a:r>
            <a:r>
              <a:rPr lang="en-US" sz="2000" dirty="0" smtClean="0"/>
              <a:t> </a:t>
            </a:r>
            <a:r>
              <a:rPr lang="en-US" sz="2000" dirty="0" err="1" smtClean="0"/>
              <a:t>suas</a:t>
            </a:r>
            <a:r>
              <a:rPr lang="en-US" sz="2000" dirty="0" smtClean="0"/>
              <a:t> </a:t>
            </a:r>
            <a:r>
              <a:rPr lang="en-US" sz="2000" dirty="0" err="1" smtClean="0"/>
              <a:t>três</a:t>
            </a:r>
            <a:r>
              <a:rPr lang="en-US" sz="2000" dirty="0" smtClean="0"/>
              <a:t> </a:t>
            </a:r>
            <a:r>
              <a:rPr lang="en-US" sz="2000" dirty="0" err="1" smtClean="0"/>
              <a:t>equações</a:t>
            </a:r>
            <a:r>
              <a:rPr lang="en-US" sz="2000" dirty="0" smtClean="0"/>
              <a:t>.</a:t>
            </a:r>
            <a:endParaRPr sz="2000" smtClean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4565911" y="1313642"/>
          <a:ext cx="1649832" cy="1074310"/>
        </p:xfrm>
        <a:graphic>
          <a:graphicData uri="http://schemas.openxmlformats.org/presentationml/2006/ole">
            <p:oleObj spid="_x0000_s2050" name="Equação" r:id="rId3" imgW="1091880" imgH="7110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431169" y="2873602"/>
          <a:ext cx="2058118" cy="1175883"/>
        </p:xfrm>
        <a:graphic>
          <a:graphicData uri="http://schemas.openxmlformats.org/presentationml/2006/ole">
            <p:oleObj spid="_x0000_s2051" name="Equação" r:id="rId4" imgW="1244520" imgH="7110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446359" y="4473350"/>
          <a:ext cx="2143843" cy="1121907"/>
        </p:xfrm>
        <a:graphic>
          <a:graphicData uri="http://schemas.openxmlformats.org/presentationml/2006/ole">
            <p:oleObj spid="_x0000_s2052" name="Equação" r:id="rId5" imgW="1358640" imgH="711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961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68230" y="0"/>
            <a:ext cx="11623770" cy="1197429"/>
          </a:xfrm>
        </p:spPr>
        <p:txBody>
          <a:bodyPr/>
          <a:lstStyle/>
          <a:p>
            <a:r>
              <a:rPr lang="pt-BR" dirty="0" smtClean="0"/>
              <a:t>Sistema Linear –  Infinitas Soluções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76938" y="990600"/>
            <a:ext cx="10374091" cy="52578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200" dirty="0" err="1" smtClean="0"/>
              <a:t>Considere</a:t>
            </a:r>
            <a:r>
              <a:rPr lang="en-US" sz="2200" dirty="0" smtClean="0"/>
              <a:t> o </a:t>
            </a:r>
            <a:r>
              <a:rPr lang="en-US" sz="2200" dirty="0" err="1" smtClean="0"/>
              <a:t>sistema</a:t>
            </a:r>
            <a:r>
              <a:rPr lang="en-US" sz="2200" dirty="0" smtClean="0"/>
              <a:t> </a:t>
            </a:r>
            <a:r>
              <a:rPr lang="en-US" sz="2200" dirty="0"/>
              <a:t>linear com </a:t>
            </a:r>
            <a:r>
              <a:rPr lang="en-US" sz="2200" dirty="0" err="1"/>
              <a:t>três</a:t>
            </a:r>
            <a:r>
              <a:rPr lang="en-US" sz="2200" dirty="0"/>
              <a:t> </a:t>
            </a:r>
            <a:r>
              <a:rPr lang="en-US" sz="2200" dirty="0" err="1"/>
              <a:t>equações</a:t>
            </a:r>
            <a:r>
              <a:rPr lang="en-US" sz="2200" dirty="0"/>
              <a:t> </a:t>
            </a:r>
            <a:r>
              <a:rPr lang="en-US" sz="2200" dirty="0" err="1"/>
              <a:t>nas</a:t>
            </a:r>
            <a:r>
              <a:rPr lang="en-US" sz="2200" dirty="0"/>
              <a:t> </a:t>
            </a:r>
            <a:r>
              <a:rPr lang="en-US" sz="2200" dirty="0" err="1"/>
              <a:t>variáveis</a:t>
            </a:r>
            <a:r>
              <a:rPr lang="en-US" sz="2200" dirty="0"/>
              <a:t> </a:t>
            </a:r>
            <a:r>
              <a:rPr lang="en-US" sz="2200" i="1" dirty="0" err="1"/>
              <a:t>x</a:t>
            </a:r>
            <a:r>
              <a:rPr lang="en-US" sz="2200" dirty="0" err="1"/>
              <a:t>,</a:t>
            </a:r>
            <a:r>
              <a:rPr lang="en-US" sz="2200" i="1" dirty="0" err="1"/>
              <a:t>y</a:t>
            </a:r>
            <a:r>
              <a:rPr lang="en-US" sz="2200" i="1" dirty="0"/>
              <a:t> </a:t>
            </a:r>
            <a:r>
              <a:rPr lang="en-US" sz="2200" dirty="0"/>
              <a:t>e </a:t>
            </a:r>
            <a:r>
              <a:rPr lang="en-US" sz="2200" i="1" dirty="0" smtClean="0"/>
              <a:t>z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i="1" dirty="0" err="1"/>
              <a:t>tripla</a:t>
            </a:r>
            <a:r>
              <a:rPr lang="en-US" sz="2200" i="1" dirty="0"/>
              <a:t> </a:t>
            </a:r>
            <a:r>
              <a:rPr lang="en-US" sz="2200" i="1" dirty="0" err="1"/>
              <a:t>ordenada</a:t>
            </a:r>
            <a:r>
              <a:rPr lang="en-US" sz="2200" i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x, y, z</a:t>
            </a:r>
            <a:r>
              <a:rPr lang="en-US" sz="2200" dirty="0"/>
              <a:t>) = (1</a:t>
            </a:r>
            <a:r>
              <a:rPr lang="en-US" sz="2200" i="1" dirty="0"/>
              <a:t>, </a:t>
            </a:r>
            <a:r>
              <a:rPr lang="en-US" sz="2200" dirty="0"/>
              <a:t>4</a:t>
            </a:r>
            <a:r>
              <a:rPr lang="en-US" sz="2200" i="1" dirty="0"/>
              <a:t>, </a:t>
            </a:r>
            <a:r>
              <a:rPr lang="en-US" sz="2200" dirty="0"/>
              <a:t>3</a:t>
            </a:r>
            <a:r>
              <a:rPr lang="en-US" sz="2200" dirty="0" smtClean="0"/>
              <a:t>) é </a:t>
            </a:r>
            <a:r>
              <a:rPr lang="en-US" sz="2200" dirty="0" err="1"/>
              <a:t>solução</a:t>
            </a:r>
            <a:r>
              <a:rPr lang="en-US" sz="2200" dirty="0"/>
              <a:t> do </a:t>
            </a:r>
            <a:r>
              <a:rPr lang="en-US" sz="2200" dirty="0" err="1"/>
              <a:t>sistema</a:t>
            </a:r>
            <a:r>
              <a:rPr lang="en-US" sz="2200" dirty="0"/>
              <a:t>, </a:t>
            </a:r>
            <a:r>
              <a:rPr lang="en-US" sz="2200" dirty="0" err="1" smtClean="0"/>
              <a:t>pois</a:t>
            </a:r>
            <a:endParaRPr lang="en-US" sz="2200" dirty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r>
              <a:rPr sz="2200" smtClean="0"/>
              <a:t>As</a:t>
            </a:r>
            <a:r>
              <a:rPr lang="en-US" sz="2200" dirty="0" smtClean="0"/>
              <a:t> </a:t>
            </a:r>
            <a:r>
              <a:rPr lang="en-US" sz="2200" i="1" dirty="0" err="1" smtClean="0"/>
              <a:t>triplas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ordenadas</a:t>
            </a:r>
            <a:r>
              <a:rPr lang="en-US" sz="2200" i="1" dirty="0" smtClean="0"/>
              <a:t> </a:t>
            </a:r>
            <a:r>
              <a:rPr lang="en-US" sz="2200" dirty="0"/>
              <a:t>(</a:t>
            </a:r>
            <a:r>
              <a:rPr lang="en-US" sz="2200" i="1" dirty="0"/>
              <a:t>x, y, z</a:t>
            </a:r>
            <a:r>
              <a:rPr lang="en-US" sz="2200" dirty="0"/>
              <a:t>) = </a:t>
            </a:r>
            <a:r>
              <a:rPr lang="en-US" sz="2200" dirty="0" smtClean="0"/>
              <a:t>(2</a:t>
            </a:r>
            <a:r>
              <a:rPr lang="en-US" sz="2200" i="1" dirty="0" smtClean="0"/>
              <a:t>,1, 1</a:t>
            </a:r>
            <a:r>
              <a:rPr lang="en-US" sz="2200" dirty="0" smtClean="0"/>
              <a:t>) e </a:t>
            </a:r>
            <a:r>
              <a:rPr lang="en-US" sz="2200" dirty="0"/>
              <a:t>(</a:t>
            </a:r>
            <a:r>
              <a:rPr lang="en-US" sz="2200" i="1" dirty="0"/>
              <a:t>x, y, z</a:t>
            </a:r>
            <a:r>
              <a:rPr lang="en-US" sz="2200" dirty="0"/>
              <a:t>) = </a:t>
            </a:r>
            <a:r>
              <a:rPr lang="en-US" sz="2200" dirty="0" smtClean="0"/>
              <a:t>(3,-2,-1) </a:t>
            </a:r>
            <a:r>
              <a:rPr lang="en-US" sz="2200" dirty="0" err="1" smtClean="0"/>
              <a:t>também</a:t>
            </a:r>
            <a:r>
              <a:rPr lang="en-US" sz="2200" dirty="0" smtClean="0"/>
              <a:t> </a:t>
            </a:r>
            <a:r>
              <a:rPr lang="en-US" sz="2200" dirty="0" err="1" smtClean="0"/>
              <a:t>são</a:t>
            </a:r>
            <a:r>
              <a:rPr lang="en-US" sz="2200" dirty="0" smtClean="0"/>
              <a:t> </a:t>
            </a:r>
            <a:r>
              <a:rPr lang="en-US" sz="2200" dirty="0" err="1" smtClean="0"/>
              <a:t>soluções</a:t>
            </a:r>
            <a:r>
              <a:rPr lang="en-US" sz="2200" dirty="0" smtClean="0"/>
              <a:t> do </a:t>
            </a:r>
            <a:r>
              <a:rPr lang="en-US" sz="2200" dirty="0" err="1" smtClean="0"/>
              <a:t>sistema</a:t>
            </a:r>
            <a:r>
              <a:rPr lang="en-US" sz="2200" dirty="0" smtClean="0"/>
              <a:t> (</a:t>
            </a:r>
            <a:r>
              <a:rPr lang="en-US" sz="2200" dirty="0" err="1" smtClean="0"/>
              <a:t>verifique</a:t>
            </a:r>
            <a:r>
              <a:rPr lang="en-US" sz="2200" dirty="0" smtClean="0"/>
              <a:t>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sz="2200" smtClean="0"/>
              <a:t>Adiante mostraremos que o </a:t>
            </a:r>
            <a:r>
              <a:rPr lang="en-US" sz="2200" dirty="0" err="1" smtClean="0"/>
              <a:t>sistema</a:t>
            </a:r>
            <a:r>
              <a:rPr lang="en-US" sz="2200" dirty="0" smtClean="0"/>
              <a:t> </a:t>
            </a:r>
            <a:r>
              <a:rPr lang="en-US" sz="2200" dirty="0" err="1" smtClean="0"/>
              <a:t>admite</a:t>
            </a:r>
            <a:r>
              <a:rPr lang="en-US" sz="2200" dirty="0" smtClean="0"/>
              <a:t> </a:t>
            </a:r>
            <a:r>
              <a:rPr lang="en-US" sz="2200" dirty="0" err="1" smtClean="0"/>
              <a:t>infinitas</a:t>
            </a:r>
            <a:r>
              <a:rPr lang="en-US" sz="2200" dirty="0" smtClean="0"/>
              <a:t> </a:t>
            </a:r>
            <a:r>
              <a:rPr lang="en-US" sz="2200" dirty="0" err="1" smtClean="0"/>
              <a:t>soluções</a:t>
            </a:r>
            <a:r>
              <a:rPr lang="en-US" sz="2200" dirty="0" smtClean="0"/>
              <a:t>, </a:t>
            </a:r>
            <a:r>
              <a:rPr lang="en-US" sz="2200" dirty="0" err="1" smtClean="0"/>
              <a:t>isto</a:t>
            </a:r>
            <a:r>
              <a:rPr lang="en-US" sz="2200" dirty="0" smtClean="0"/>
              <a:t> é, </a:t>
            </a:r>
            <a:r>
              <a:rPr lang="en-US" sz="2200" dirty="0" err="1" smtClean="0"/>
              <a:t>há</a:t>
            </a:r>
            <a:r>
              <a:rPr lang="en-US" sz="2200" dirty="0" smtClean="0"/>
              <a:t> </a:t>
            </a:r>
            <a:r>
              <a:rPr lang="en-US" sz="2200" dirty="0" err="1" smtClean="0"/>
              <a:t>infinitas</a:t>
            </a:r>
            <a:r>
              <a:rPr lang="en-US" sz="2200" dirty="0" smtClean="0"/>
              <a:t> </a:t>
            </a:r>
            <a:r>
              <a:rPr lang="en-US" sz="2200" dirty="0" err="1" smtClean="0"/>
              <a:t>triplas</a:t>
            </a:r>
            <a:r>
              <a:rPr lang="en-US" sz="2200" dirty="0" smtClean="0"/>
              <a:t> </a:t>
            </a:r>
            <a:r>
              <a:rPr lang="en-US" sz="2200" dirty="0" err="1" smtClean="0"/>
              <a:t>ordenadas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</a:t>
            </a:r>
            <a:r>
              <a:rPr lang="en-US" sz="2200" dirty="0" err="1" smtClean="0"/>
              <a:t>satisfazem</a:t>
            </a:r>
            <a:r>
              <a:rPr lang="en-US" sz="2200" dirty="0" smtClean="0"/>
              <a:t> </a:t>
            </a:r>
            <a:r>
              <a:rPr sz="2200" smtClean="0"/>
              <a:t>simultaneamente </a:t>
            </a:r>
            <a:r>
              <a:rPr lang="en-US" sz="2200" dirty="0" err="1" smtClean="0"/>
              <a:t>suas</a:t>
            </a:r>
            <a:r>
              <a:rPr lang="en-US" sz="2200" dirty="0" smtClean="0"/>
              <a:t> </a:t>
            </a:r>
            <a:r>
              <a:rPr lang="en-US" sz="2200" dirty="0" err="1" smtClean="0"/>
              <a:t>três</a:t>
            </a:r>
            <a:r>
              <a:rPr lang="en-US" sz="2200" dirty="0" smtClean="0"/>
              <a:t> </a:t>
            </a:r>
            <a:r>
              <a:rPr lang="en-US" sz="2200" dirty="0" err="1" smtClean="0"/>
              <a:t>equações</a:t>
            </a:r>
            <a:r>
              <a:rPr lang="en-US" sz="2200" dirty="0" smtClean="0"/>
              <a:t>.</a:t>
            </a:r>
            <a:endParaRPr sz="2200" smtClean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4641850" y="1611086"/>
          <a:ext cx="1779105" cy="1277257"/>
        </p:xfrm>
        <a:graphic>
          <a:graphicData uri="http://schemas.openxmlformats.org/presentationml/2006/ole">
            <p:oleObj spid="_x0000_s4098" name="Equação" r:id="rId3" imgW="990360" imgH="71100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514624" y="3331028"/>
          <a:ext cx="2122862" cy="1306513"/>
        </p:xfrm>
        <a:graphic>
          <a:graphicData uri="http://schemas.openxmlformats.org/presentationml/2006/ole">
            <p:oleObj spid="_x0000_s4099" name="Equação" r:id="rId4" imgW="1155600" imgH="711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961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68230" y="0"/>
            <a:ext cx="11623770" cy="1197429"/>
          </a:xfrm>
        </p:spPr>
        <p:txBody>
          <a:bodyPr/>
          <a:lstStyle/>
          <a:p>
            <a:r>
              <a:rPr lang="pt-BR" dirty="0" smtClean="0"/>
              <a:t>Sistema Linear –  Sem solução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76938" y="990600"/>
            <a:ext cx="10374091" cy="52578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200" dirty="0" err="1" smtClean="0"/>
              <a:t>Considere</a:t>
            </a:r>
            <a:r>
              <a:rPr lang="en-US" sz="2200" dirty="0" smtClean="0"/>
              <a:t> o </a:t>
            </a:r>
            <a:r>
              <a:rPr lang="en-US" sz="2200" dirty="0" err="1" smtClean="0"/>
              <a:t>sistema</a:t>
            </a:r>
            <a:r>
              <a:rPr lang="en-US" sz="2200" dirty="0" smtClean="0"/>
              <a:t> </a:t>
            </a:r>
            <a:r>
              <a:rPr lang="en-US" sz="2200" dirty="0"/>
              <a:t>linear com </a:t>
            </a:r>
            <a:r>
              <a:rPr lang="en-US" sz="2200" dirty="0" err="1"/>
              <a:t>três</a:t>
            </a:r>
            <a:r>
              <a:rPr lang="en-US" sz="2200" dirty="0"/>
              <a:t> </a:t>
            </a:r>
            <a:r>
              <a:rPr lang="en-US" sz="2200" dirty="0" err="1"/>
              <a:t>equações</a:t>
            </a:r>
            <a:r>
              <a:rPr lang="en-US" sz="2200" dirty="0"/>
              <a:t> </a:t>
            </a:r>
            <a:r>
              <a:rPr lang="en-US" sz="2200" dirty="0" err="1"/>
              <a:t>nas</a:t>
            </a:r>
            <a:r>
              <a:rPr lang="en-US" sz="2200" dirty="0"/>
              <a:t> </a:t>
            </a:r>
            <a:r>
              <a:rPr lang="en-US" sz="2200" dirty="0" err="1"/>
              <a:t>variáveis</a:t>
            </a:r>
            <a:r>
              <a:rPr lang="en-US" sz="2200" dirty="0"/>
              <a:t> </a:t>
            </a:r>
            <a:r>
              <a:rPr lang="en-US" sz="2200" i="1" dirty="0" err="1"/>
              <a:t>x</a:t>
            </a:r>
            <a:r>
              <a:rPr lang="en-US" sz="2200" dirty="0" err="1"/>
              <a:t>,</a:t>
            </a:r>
            <a:r>
              <a:rPr lang="en-US" sz="2200" i="1" dirty="0" err="1"/>
              <a:t>y</a:t>
            </a:r>
            <a:r>
              <a:rPr lang="en-US" sz="2200" i="1" dirty="0"/>
              <a:t> </a:t>
            </a:r>
            <a:r>
              <a:rPr lang="en-US" sz="2200" dirty="0"/>
              <a:t>e </a:t>
            </a:r>
            <a:r>
              <a:rPr lang="en-US" sz="2200" i="1" dirty="0" smtClean="0"/>
              <a:t>z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200" dirty="0" smtClean="0"/>
              <a:t>O </a:t>
            </a:r>
            <a:r>
              <a:rPr lang="en-US" sz="2200" dirty="0" err="1" smtClean="0"/>
              <a:t>sistema</a:t>
            </a:r>
            <a:r>
              <a:rPr lang="en-US" sz="2200" dirty="0" smtClean="0"/>
              <a:t> </a:t>
            </a:r>
            <a:r>
              <a:rPr lang="en-US" sz="2200" dirty="0" err="1" smtClean="0"/>
              <a:t>não</a:t>
            </a:r>
            <a:r>
              <a:rPr lang="en-US" sz="2200" dirty="0" smtClean="0"/>
              <a:t> </a:t>
            </a:r>
            <a:r>
              <a:rPr lang="en-US" sz="2200" dirty="0" err="1" smtClean="0"/>
              <a:t>admite</a:t>
            </a:r>
            <a:r>
              <a:rPr lang="en-US" sz="2200" dirty="0" smtClean="0"/>
              <a:t> </a:t>
            </a:r>
            <a:r>
              <a:rPr lang="en-US" sz="2200" dirty="0" err="1" smtClean="0"/>
              <a:t>solução</a:t>
            </a:r>
            <a:r>
              <a:rPr lang="en-US" sz="2200" dirty="0" smtClean="0"/>
              <a:t>. Este </a:t>
            </a:r>
            <a:r>
              <a:rPr lang="en-US" sz="2200" dirty="0" err="1" smtClean="0"/>
              <a:t>fato</a:t>
            </a:r>
            <a:r>
              <a:rPr lang="en-US" sz="2200" dirty="0" smtClean="0"/>
              <a:t> </a:t>
            </a:r>
            <a:r>
              <a:rPr lang="en-US" sz="2200" dirty="0" err="1" smtClean="0"/>
              <a:t>pode</a:t>
            </a:r>
            <a:r>
              <a:rPr lang="en-US" sz="2200" dirty="0" smtClean="0"/>
              <a:t> ser </a:t>
            </a:r>
            <a:r>
              <a:rPr lang="en-US" sz="2200" dirty="0" err="1" smtClean="0"/>
              <a:t>facilmente</a:t>
            </a:r>
            <a:r>
              <a:rPr lang="en-US" sz="2200" dirty="0" smtClean="0"/>
              <a:t> </a:t>
            </a:r>
            <a:r>
              <a:rPr lang="en-US" sz="2200" dirty="0" err="1" smtClean="0"/>
              <a:t>verificado</a:t>
            </a:r>
            <a:r>
              <a:rPr lang="en-US" sz="2200" dirty="0" smtClean="0"/>
              <a:t> </a:t>
            </a:r>
            <a:r>
              <a:rPr lang="en-US" sz="2200" dirty="0" err="1" smtClean="0"/>
              <a:t>observando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é </a:t>
            </a:r>
            <a:r>
              <a:rPr lang="en-US" sz="2200" dirty="0" err="1" smtClean="0"/>
              <a:t>impossível</a:t>
            </a:r>
            <a:r>
              <a:rPr lang="en-US" sz="2200" dirty="0" smtClean="0"/>
              <a:t> </a:t>
            </a:r>
            <a:r>
              <a:rPr lang="en-US" sz="2200" dirty="0" err="1" smtClean="0"/>
              <a:t>satisfazer</a:t>
            </a:r>
            <a:r>
              <a:rPr lang="en-US" sz="2200" dirty="0" smtClean="0"/>
              <a:t> </a:t>
            </a:r>
            <a:r>
              <a:rPr lang="en-US" sz="2200" dirty="0" err="1" smtClean="0"/>
              <a:t>simultaneamente</a:t>
            </a:r>
            <a:r>
              <a:rPr lang="en-US" sz="2200" dirty="0" smtClean="0"/>
              <a:t> a </a:t>
            </a:r>
            <a:r>
              <a:rPr lang="en-US" sz="2200" dirty="0" err="1" smtClean="0"/>
              <a:t>primeira</a:t>
            </a:r>
            <a:r>
              <a:rPr lang="en-US" sz="2200" dirty="0" smtClean="0"/>
              <a:t> e a </a:t>
            </a:r>
            <a:r>
              <a:rPr lang="en-US" sz="2200" dirty="0" err="1" smtClean="0"/>
              <a:t>segunda</a:t>
            </a:r>
            <a:r>
              <a:rPr lang="en-US" sz="2200" dirty="0" smtClean="0"/>
              <a:t> </a:t>
            </a:r>
            <a:r>
              <a:rPr lang="en-US" sz="2200" dirty="0" err="1" smtClean="0"/>
              <a:t>equações</a:t>
            </a:r>
            <a:r>
              <a:rPr lang="en-US" sz="2200" dirty="0" smtClean="0"/>
              <a:t> do </a:t>
            </a:r>
            <a:r>
              <a:rPr lang="en-US" sz="2200" dirty="0" err="1" smtClean="0"/>
              <a:t>sistema</a:t>
            </a:r>
            <a:r>
              <a:rPr lang="en-US" sz="2200" dirty="0" smtClean="0"/>
              <a:t> (se a soma de </a:t>
            </a:r>
            <a:r>
              <a:rPr lang="en-US" sz="2200" dirty="0" err="1" smtClean="0"/>
              <a:t>três</a:t>
            </a:r>
            <a:r>
              <a:rPr lang="en-US" sz="2200" dirty="0" smtClean="0"/>
              <a:t> </a:t>
            </a:r>
            <a:r>
              <a:rPr lang="en-US" sz="2200" dirty="0" err="1" smtClean="0"/>
              <a:t>números</a:t>
            </a:r>
            <a:r>
              <a:rPr lang="en-US" sz="2200" dirty="0" smtClean="0"/>
              <a:t> vale 3, </a:t>
            </a:r>
            <a:r>
              <a:rPr lang="en-US" sz="2200" dirty="0" err="1" smtClean="0"/>
              <a:t>não</a:t>
            </a:r>
            <a:r>
              <a:rPr lang="en-US" sz="2200" dirty="0" smtClean="0"/>
              <a:t> </a:t>
            </a:r>
            <a:r>
              <a:rPr lang="en-US" sz="2200" dirty="0" err="1" smtClean="0"/>
              <a:t>há</a:t>
            </a:r>
            <a:r>
              <a:rPr lang="en-US" sz="2200" dirty="0" smtClean="0"/>
              <a:t> </a:t>
            </a:r>
            <a:r>
              <a:rPr lang="en-US" sz="2200" dirty="0" err="1" smtClean="0"/>
              <a:t>como</a:t>
            </a:r>
            <a:r>
              <a:rPr lang="en-US" sz="2200" dirty="0" smtClean="0"/>
              <a:t> </a:t>
            </a:r>
            <a:r>
              <a:rPr lang="en-US" sz="2200" dirty="0" err="1" smtClean="0"/>
              <a:t>essa</a:t>
            </a:r>
            <a:r>
              <a:rPr lang="en-US" sz="2200" dirty="0" smtClean="0"/>
              <a:t> </a:t>
            </a:r>
            <a:r>
              <a:rPr lang="en-US" sz="2200" dirty="0" err="1" smtClean="0"/>
              <a:t>mesma</a:t>
            </a:r>
            <a:r>
              <a:rPr lang="en-US" sz="2200" dirty="0" smtClean="0"/>
              <a:t> soma </a:t>
            </a:r>
            <a:r>
              <a:rPr lang="en-US" sz="2200" dirty="0" err="1" smtClean="0"/>
              <a:t>valer</a:t>
            </a:r>
            <a:r>
              <a:rPr lang="en-US" sz="2200" dirty="0" smtClean="0"/>
              <a:t> 4).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200" dirty="0"/>
          </a:p>
          <a:p>
            <a:pPr marL="457200" indent="-457200">
              <a:buFont typeface="Arial" pitchFamily="34" charset="0"/>
              <a:buChar char="•"/>
            </a:pPr>
            <a:r>
              <a:rPr sz="2200" smtClean="0"/>
              <a:t>Adiante mostraremos que o </a:t>
            </a:r>
            <a:r>
              <a:rPr lang="en-US" sz="2200" dirty="0" err="1" smtClean="0"/>
              <a:t>sistema</a:t>
            </a:r>
            <a:r>
              <a:rPr lang="en-US" sz="2200" dirty="0" smtClean="0"/>
              <a:t> </a:t>
            </a:r>
            <a:r>
              <a:rPr lang="en-US" sz="2200" dirty="0" err="1" smtClean="0"/>
              <a:t>não</a:t>
            </a:r>
            <a:r>
              <a:rPr lang="en-US" sz="2200" dirty="0" smtClean="0"/>
              <a:t> </a:t>
            </a:r>
            <a:r>
              <a:rPr lang="en-US" sz="2200" dirty="0" err="1" smtClean="0"/>
              <a:t>admite</a:t>
            </a:r>
            <a:r>
              <a:rPr lang="en-US" sz="2200" dirty="0" smtClean="0"/>
              <a:t> </a:t>
            </a:r>
            <a:r>
              <a:rPr lang="en-US" sz="2200" dirty="0" err="1" smtClean="0"/>
              <a:t>solução</a:t>
            </a:r>
            <a:r>
              <a:rPr lang="en-US" sz="2200" dirty="0" smtClean="0"/>
              <a:t>, </a:t>
            </a:r>
            <a:r>
              <a:rPr lang="en-US" sz="2200" dirty="0" err="1" smtClean="0"/>
              <a:t>isto</a:t>
            </a:r>
            <a:r>
              <a:rPr lang="en-US" sz="2200" dirty="0" smtClean="0"/>
              <a:t> é, </a:t>
            </a:r>
            <a:r>
              <a:rPr lang="en-US" sz="2200" dirty="0" err="1" smtClean="0"/>
              <a:t>nenhuma</a:t>
            </a:r>
            <a:r>
              <a:rPr lang="en-US" sz="2200" dirty="0" smtClean="0"/>
              <a:t> </a:t>
            </a:r>
            <a:r>
              <a:rPr lang="en-US" sz="2200" dirty="0" err="1" smtClean="0"/>
              <a:t>tripla</a:t>
            </a:r>
            <a:r>
              <a:rPr lang="en-US" sz="2200" dirty="0" smtClean="0"/>
              <a:t> </a:t>
            </a:r>
            <a:r>
              <a:rPr lang="en-US" sz="2200" dirty="0" err="1" smtClean="0"/>
              <a:t>ordenada</a:t>
            </a:r>
            <a:r>
              <a:rPr lang="en-US" sz="2200" dirty="0" smtClean="0"/>
              <a:t> </a:t>
            </a:r>
            <a:r>
              <a:rPr lang="en-US" sz="2200" dirty="0" err="1" smtClean="0"/>
              <a:t>satisfaz</a:t>
            </a:r>
            <a:r>
              <a:rPr lang="en-US" sz="2200" dirty="0" smtClean="0"/>
              <a:t>, </a:t>
            </a:r>
            <a:r>
              <a:rPr lang="en-US" sz="2200" dirty="0" err="1" smtClean="0"/>
              <a:t>simultaneamente</a:t>
            </a:r>
            <a:r>
              <a:rPr lang="en-US" sz="2200" dirty="0" smtClean="0"/>
              <a:t>, </a:t>
            </a:r>
            <a:r>
              <a:rPr lang="en-US" sz="2200" dirty="0" err="1" smtClean="0"/>
              <a:t>suas</a:t>
            </a:r>
            <a:r>
              <a:rPr lang="en-US" sz="2200" dirty="0" smtClean="0"/>
              <a:t> </a:t>
            </a:r>
            <a:r>
              <a:rPr lang="en-US" sz="2200" dirty="0" err="1" smtClean="0"/>
              <a:t>três</a:t>
            </a:r>
            <a:r>
              <a:rPr lang="en-US" sz="2200" dirty="0" smtClean="0"/>
              <a:t> </a:t>
            </a:r>
            <a:r>
              <a:rPr lang="en-US" sz="2200" dirty="0" err="1" smtClean="0"/>
              <a:t>equações</a:t>
            </a:r>
            <a:r>
              <a:rPr lang="en-US" sz="2200" dirty="0" smtClean="0"/>
              <a:t>.</a:t>
            </a:r>
            <a:endParaRPr sz="2200" smtClean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4652736" y="2040056"/>
          <a:ext cx="1954893" cy="1403459"/>
        </p:xfrm>
        <a:graphic>
          <a:graphicData uri="http://schemas.openxmlformats.org/presentationml/2006/ole">
            <p:oleObj spid="_x0000_s5122" name="Equação" r:id="rId3" imgW="990360" imgH="711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961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Sistema </a:t>
            </a:r>
            <a:r>
              <a:rPr lang="pt-BR" dirty="0"/>
              <a:t>Linear </a:t>
            </a:r>
            <a:r>
              <a:rPr lang="pt-BR" dirty="0" smtClean="0"/>
              <a:t>Homogêneo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76938" y="1240971"/>
            <a:ext cx="10319661" cy="4898572"/>
          </a:xfrm>
        </p:spPr>
        <p:txBody>
          <a:bodyPr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dirty="0" smtClean="0"/>
              <a:t>Se os termos independentes de todas as equações são nulos, isto é se</a:t>
            </a:r>
          </a:p>
          <a:p>
            <a:pPr marL="457200" indent="-457200" algn="ctr"/>
            <a:r>
              <a:rPr sz="2400" b="1" i="1" smtClean="0"/>
              <a:t>b</a:t>
            </a:r>
            <a:r>
              <a:rPr sz="2400" b="1" baseline="-25000" smtClean="0"/>
              <a:t>1 </a:t>
            </a:r>
            <a:r>
              <a:rPr sz="2400" b="1" i="1" smtClean="0"/>
              <a:t>= b</a:t>
            </a:r>
            <a:r>
              <a:rPr sz="2400" b="1" baseline="-25000" smtClean="0"/>
              <a:t>2 </a:t>
            </a:r>
            <a:r>
              <a:rPr sz="2400" b="1" i="1" smtClean="0"/>
              <a:t>= </a:t>
            </a:r>
            <a:r>
              <a:rPr sz="2400" b="1" i="1"/>
              <a:t>. </a:t>
            </a:r>
            <a:r>
              <a:rPr sz="2400" b="1" i="1" smtClean="0"/>
              <a:t>. . = </a:t>
            </a:r>
            <a:r>
              <a:rPr sz="2400" b="1" i="1"/>
              <a:t>b</a:t>
            </a:r>
            <a:r>
              <a:rPr sz="2400" b="1" i="1" baseline="-25000"/>
              <a:t>m</a:t>
            </a:r>
            <a:r>
              <a:rPr lang="pt-BR" sz="2400" dirty="0" smtClean="0"/>
              <a:t> </a:t>
            </a:r>
            <a:r>
              <a:rPr sz="2400" b="1" i="1"/>
              <a:t> </a:t>
            </a:r>
            <a:r>
              <a:rPr sz="2400" b="1" i="1" smtClean="0"/>
              <a:t>= 0</a:t>
            </a:r>
            <a:r>
              <a:rPr lang="pt-BR" sz="2400" dirty="0" smtClean="0"/>
              <a:t>,</a:t>
            </a:r>
          </a:p>
          <a:p>
            <a:pPr marL="457200" indent="-457200"/>
            <a:r>
              <a:rPr sz="2400"/>
              <a:t>	</a:t>
            </a:r>
            <a:r>
              <a:rPr lang="pt-BR" sz="2400" dirty="0" smtClean="0"/>
              <a:t>dizemos que o sistema linear é </a:t>
            </a:r>
            <a:r>
              <a:rPr lang="pt-BR" sz="2400" b="1" dirty="0" smtClean="0"/>
              <a:t>homogêneo</a:t>
            </a:r>
            <a:r>
              <a:rPr lang="pt-BR" sz="2400" dirty="0" smtClean="0"/>
              <a:t>:</a:t>
            </a:r>
          </a:p>
          <a:p>
            <a:pPr marL="457200" indent="-457200"/>
            <a:endParaRPr sz="2000" smtClean="0"/>
          </a:p>
          <a:p>
            <a:pPr marL="457200" indent="-457200"/>
            <a:endParaRPr sz="2000" smtClean="0"/>
          </a:p>
          <a:p>
            <a:pPr marL="457200" indent="-457200"/>
            <a:endParaRPr sz="2000" smtClean="0"/>
          </a:p>
          <a:p>
            <a:pPr marL="457200" indent="-457200"/>
            <a:endParaRPr sz="2000"/>
          </a:p>
          <a:p>
            <a:pPr marL="457200" indent="-457200"/>
            <a:endParaRPr sz="2000" smtClean="0"/>
          </a:p>
          <a:p>
            <a:pPr marL="457200" indent="-457200"/>
            <a:endParaRPr sz="2000"/>
          </a:p>
          <a:p>
            <a:pPr marL="457200" indent="-457200">
              <a:buFont typeface="Arial" pitchFamily="34" charset="0"/>
              <a:buChar char="•"/>
            </a:pPr>
            <a:r>
              <a:rPr sz="2400" smtClean="0"/>
              <a:t>Se pelo menos um dos termos independentes é não nulo dizemos que o sistema é </a:t>
            </a:r>
            <a:r>
              <a:rPr sz="2400" b="1" smtClean="0"/>
              <a:t>não-homogêneo</a:t>
            </a:r>
            <a:r>
              <a:rPr sz="240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sz="2400" b="1" smtClean="0"/>
              <a:t>Todo sistema homogêneo sempre admite, pelo menos, a solução trivial (solução nula)</a:t>
            </a:r>
          </a:p>
          <a:p>
            <a:pPr marL="457200" indent="-457200">
              <a:buFont typeface="Arial" pitchFamily="34" charset="0"/>
              <a:buChar char="•"/>
            </a:pPr>
            <a:endParaRPr lang="pt-BR" sz="2400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961267" y="2596912"/>
          <a:ext cx="3887334" cy="1571637"/>
        </p:xfrm>
        <a:graphic>
          <a:graphicData uri="http://schemas.openxmlformats.org/presentationml/2006/ole">
            <p:oleObj spid="_x0000_s3074" name="Equação" r:id="rId3" imgW="2323800" imgH="9396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124325" y="5639481"/>
          <a:ext cx="3208338" cy="381000"/>
        </p:xfrm>
        <a:graphic>
          <a:graphicData uri="http://schemas.openxmlformats.org/presentationml/2006/ole">
            <p:oleObj spid="_x0000_s3075" name="Equação" r:id="rId4" imgW="191736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21453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568230" y="0"/>
            <a:ext cx="11623770" cy="1197429"/>
          </a:xfrm>
        </p:spPr>
        <p:txBody>
          <a:bodyPr/>
          <a:lstStyle/>
          <a:p>
            <a:r>
              <a:rPr lang="pt-BR" dirty="0" smtClean="0"/>
              <a:t>Sistema Linear Homogêneo – Exemplos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76938" y="990600"/>
            <a:ext cx="10374091" cy="5257800"/>
          </a:xfrm>
        </p:spPr>
        <p:txBody>
          <a:bodyPr/>
          <a:lstStyle/>
          <a:p>
            <a:pPr marL="457200" indent="-457200"/>
            <a:r>
              <a:rPr lang="en-US" sz="2200" dirty="0" smtClean="0"/>
              <a:t>	</a:t>
            </a:r>
            <a:r>
              <a:rPr lang="en-US" sz="2000" dirty="0" smtClean="0"/>
              <a:t>1) </a:t>
            </a:r>
            <a:r>
              <a:rPr lang="en-US" sz="2000" dirty="0" err="1" smtClean="0"/>
              <a:t>Considere</a:t>
            </a:r>
            <a:r>
              <a:rPr lang="en-US" sz="2000" dirty="0" smtClean="0"/>
              <a:t> 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/>
              <a:t>linear </a:t>
            </a:r>
            <a:r>
              <a:rPr lang="en-US" sz="2000" dirty="0" err="1" smtClean="0"/>
              <a:t>homogêneo</a:t>
            </a:r>
            <a:r>
              <a:rPr lang="en-US" sz="2000" dirty="0" smtClean="0"/>
              <a:t> com </a:t>
            </a:r>
            <a:r>
              <a:rPr lang="en-US" sz="2000" dirty="0" err="1"/>
              <a:t>três</a:t>
            </a:r>
            <a:r>
              <a:rPr lang="en-US" sz="2000" dirty="0"/>
              <a:t> </a:t>
            </a:r>
            <a:r>
              <a:rPr lang="en-US" sz="2000" dirty="0" err="1"/>
              <a:t>equações</a:t>
            </a:r>
            <a:r>
              <a:rPr lang="en-US" sz="2000" dirty="0"/>
              <a:t> </a:t>
            </a:r>
            <a:r>
              <a:rPr lang="en-US" sz="2000" dirty="0" err="1"/>
              <a:t>nas</a:t>
            </a:r>
            <a:r>
              <a:rPr lang="en-US" sz="2000" dirty="0"/>
              <a:t> </a:t>
            </a:r>
            <a:r>
              <a:rPr lang="en-US" sz="2000" dirty="0" err="1"/>
              <a:t>variáveis</a:t>
            </a:r>
            <a:r>
              <a:rPr lang="en-US" sz="2000" dirty="0"/>
              <a:t> </a:t>
            </a:r>
            <a:r>
              <a:rPr lang="en-US" sz="2000" i="1" dirty="0" err="1"/>
              <a:t>x</a:t>
            </a:r>
            <a:r>
              <a:rPr lang="en-US" sz="2000" dirty="0" err="1"/>
              <a:t>,</a:t>
            </a:r>
            <a:r>
              <a:rPr lang="en-US" sz="2000" i="1" dirty="0" err="1"/>
              <a:t>y</a:t>
            </a:r>
            <a:r>
              <a:rPr lang="en-US" sz="2000" i="1" dirty="0"/>
              <a:t> </a:t>
            </a:r>
            <a:r>
              <a:rPr lang="en-US" sz="2000" dirty="0"/>
              <a:t>e </a:t>
            </a:r>
            <a:r>
              <a:rPr lang="en-US" sz="2000" i="1" dirty="0" smtClean="0"/>
              <a:t>z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1000" i="1" dirty="0" smtClean="0"/>
          </a:p>
          <a:p>
            <a:pPr marL="457200" indent="-457200">
              <a:buFont typeface="Arial" pitchFamily="34" charset="0"/>
              <a:buChar char="•"/>
            </a:pPr>
            <a:endParaRPr sz="1000" i="1" smtClean="0"/>
          </a:p>
          <a:p>
            <a:pPr marL="457200" indent="-457200">
              <a:buFont typeface="Arial" pitchFamily="34" charset="0"/>
              <a:buChar char="•"/>
            </a:pPr>
            <a:endParaRPr sz="1000" i="1"/>
          </a:p>
          <a:p>
            <a:pPr marL="457200" indent="-457200">
              <a:buFont typeface="Arial" pitchFamily="34" charset="0"/>
              <a:buChar char="•"/>
            </a:pPr>
            <a:r>
              <a:rPr sz="2000" smtClean="0"/>
              <a:t>Adiante mostraremos que </a:t>
            </a:r>
            <a:r>
              <a:rPr lang="en-US" sz="2000" i="1" dirty="0" err="1"/>
              <a:t>tripla</a:t>
            </a:r>
            <a:r>
              <a:rPr lang="en-US" sz="2000" i="1" dirty="0"/>
              <a:t> </a:t>
            </a:r>
            <a:r>
              <a:rPr lang="en-US" sz="2000" i="1" dirty="0" err="1"/>
              <a:t>ordenada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en-US" sz="2000" i="1" dirty="0"/>
              <a:t>x, y, z</a:t>
            </a:r>
            <a:r>
              <a:rPr lang="en-US" sz="2000" dirty="0"/>
              <a:t>) </a:t>
            </a:r>
            <a:r>
              <a:rPr lang="en-US" sz="2000" dirty="0" smtClean="0"/>
              <a:t>= (0,0,0) é a </a:t>
            </a:r>
            <a:r>
              <a:rPr lang="en-US" sz="2000" b="1" dirty="0" err="1" smtClean="0"/>
              <a:t>única</a:t>
            </a:r>
            <a:r>
              <a:rPr lang="en-US" sz="2000" b="1" dirty="0" smtClean="0"/>
              <a:t> </a:t>
            </a:r>
            <a:r>
              <a:rPr lang="en-US" sz="2000" b="1" dirty="0" err="1"/>
              <a:t>solução</a:t>
            </a:r>
            <a:r>
              <a:rPr lang="en-US" sz="2000" b="1" dirty="0"/>
              <a:t> </a:t>
            </a:r>
            <a:r>
              <a:rPr lang="en-US" sz="2000" dirty="0"/>
              <a:t>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, </a:t>
            </a:r>
            <a:r>
              <a:rPr lang="en-US" sz="2000" dirty="0" err="1" smtClean="0"/>
              <a:t>isto</a:t>
            </a:r>
            <a:r>
              <a:rPr lang="en-US" sz="2000" dirty="0" smtClean="0"/>
              <a:t> é, </a:t>
            </a:r>
            <a:r>
              <a:rPr lang="en-US" sz="2000" dirty="0" err="1" smtClean="0"/>
              <a:t>mostraremos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homogêneo</a:t>
            </a:r>
            <a:r>
              <a:rPr lang="en-US" sz="2000" dirty="0" smtClean="0"/>
              <a:t> </a:t>
            </a:r>
            <a:r>
              <a:rPr lang="en-US" sz="2000" b="1" dirty="0" err="1" smtClean="0"/>
              <a:t>admite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somente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solução</a:t>
            </a:r>
            <a:r>
              <a:rPr lang="en-US" sz="2000" b="1" dirty="0" smtClean="0"/>
              <a:t> trivial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/>
            <a:r>
              <a:rPr sz="2000"/>
              <a:t>	</a:t>
            </a:r>
            <a:r>
              <a:rPr sz="2000" smtClean="0"/>
              <a:t>2) Considere </a:t>
            </a:r>
            <a:r>
              <a:rPr sz="2000"/>
              <a:t>o sistema linear homogêneo com três equações nas variáveis </a:t>
            </a:r>
            <a:r>
              <a:rPr sz="2000" i="1"/>
              <a:t>x</a:t>
            </a:r>
            <a:r>
              <a:rPr sz="2000"/>
              <a:t>,</a:t>
            </a:r>
            <a:r>
              <a:rPr sz="2000" i="1"/>
              <a:t>y </a:t>
            </a:r>
            <a:r>
              <a:rPr sz="2000"/>
              <a:t>e </a:t>
            </a:r>
            <a:r>
              <a:rPr sz="2000" i="1"/>
              <a:t>z</a:t>
            </a:r>
          </a:p>
          <a:p>
            <a:pPr marL="457200" indent="-457200">
              <a:buFont typeface="Arial" pitchFamily="34" charset="0"/>
              <a:buChar char="•"/>
            </a:pPr>
            <a:endParaRPr sz="900" i="1"/>
          </a:p>
          <a:p>
            <a:pPr marL="457200" indent="-457200">
              <a:buFont typeface="Arial" pitchFamily="34" charset="0"/>
              <a:buChar char="•"/>
            </a:pPr>
            <a:endParaRPr sz="900" i="1"/>
          </a:p>
          <a:p>
            <a:pPr marL="457200" indent="-457200">
              <a:buFont typeface="Arial" pitchFamily="34" charset="0"/>
              <a:buChar char="•"/>
            </a:pPr>
            <a:endParaRPr sz="900" i="1"/>
          </a:p>
          <a:p>
            <a:pPr marL="457200" indent="-457200">
              <a:buFont typeface="Arial" pitchFamily="34" charset="0"/>
              <a:buChar char="•"/>
            </a:pPr>
            <a:endParaRPr sz="900" i="1"/>
          </a:p>
          <a:p>
            <a:pPr marL="457200" indent="-457200">
              <a:buFont typeface="Arial" pitchFamily="34" charset="0"/>
              <a:buChar char="•"/>
            </a:pPr>
            <a:endParaRPr sz="900" i="1"/>
          </a:p>
          <a:p>
            <a:pPr marL="457200" indent="-457200">
              <a:buFont typeface="Arial" pitchFamily="34" charset="0"/>
              <a:buChar char="•"/>
            </a:pPr>
            <a:endParaRPr sz="900" i="1"/>
          </a:p>
          <a:p>
            <a:pPr marL="457200" indent="-457200">
              <a:buFont typeface="Arial" pitchFamily="34" charset="0"/>
              <a:buChar char="•"/>
            </a:pPr>
            <a:endParaRPr sz="900" i="1"/>
          </a:p>
          <a:p>
            <a:pPr marL="457200" indent="-457200">
              <a:buFont typeface="Arial" pitchFamily="34" charset="0"/>
              <a:buChar char="•"/>
            </a:pPr>
            <a:endParaRPr sz="900" i="1"/>
          </a:p>
          <a:p>
            <a:pPr marL="457200" indent="-457200">
              <a:buFont typeface="Arial" pitchFamily="34" charset="0"/>
              <a:buChar char="•"/>
            </a:pPr>
            <a:endParaRPr sz="900" i="1"/>
          </a:p>
          <a:p>
            <a:pPr marL="457200" indent="-457200">
              <a:buFont typeface="Arial" pitchFamily="34" charset="0"/>
              <a:buChar char="•"/>
            </a:pPr>
            <a:r>
              <a:rPr sz="2000" smtClean="0"/>
              <a:t>As </a:t>
            </a:r>
            <a:r>
              <a:rPr sz="2000" i="1" smtClean="0"/>
              <a:t>triplas ordenadas </a:t>
            </a:r>
            <a:r>
              <a:rPr sz="2000"/>
              <a:t>(</a:t>
            </a:r>
            <a:r>
              <a:rPr sz="2000" i="1"/>
              <a:t>x, y, z</a:t>
            </a:r>
            <a:r>
              <a:rPr sz="2000"/>
              <a:t>) = </a:t>
            </a:r>
            <a:r>
              <a:rPr sz="2000" smtClean="0"/>
              <a:t>(-1,3,2) e </a:t>
            </a:r>
            <a:r>
              <a:rPr sz="2000"/>
              <a:t>(</a:t>
            </a:r>
            <a:r>
              <a:rPr sz="2000" i="1"/>
              <a:t>x, y, z</a:t>
            </a:r>
            <a:r>
              <a:rPr sz="2000"/>
              <a:t>) = </a:t>
            </a:r>
            <a:r>
              <a:rPr sz="2000" smtClean="0"/>
              <a:t>(2,-6,-4)  são soluções deste sistema (verifique). Adiante mostraremos </a:t>
            </a:r>
            <a:r>
              <a:rPr sz="2000"/>
              <a:t>que este sistema </a:t>
            </a:r>
            <a:r>
              <a:rPr sz="2000" smtClean="0"/>
              <a:t>homogêneo admite, </a:t>
            </a:r>
            <a:r>
              <a:rPr sz="2000" b="1" smtClean="0"/>
              <a:t>além da solução trivial</a:t>
            </a:r>
            <a:r>
              <a:rPr sz="2000" smtClean="0"/>
              <a:t> </a:t>
            </a:r>
            <a:r>
              <a:rPr sz="2000"/>
              <a:t>(</a:t>
            </a:r>
            <a:r>
              <a:rPr sz="2000" i="1"/>
              <a:t>x, y, z</a:t>
            </a:r>
            <a:r>
              <a:rPr sz="2000"/>
              <a:t>) = </a:t>
            </a:r>
            <a:r>
              <a:rPr sz="2000" smtClean="0"/>
              <a:t>(0,0,0), </a:t>
            </a:r>
            <a:r>
              <a:rPr sz="2000" b="1" smtClean="0"/>
              <a:t>infinitas soluções não triviais</a:t>
            </a:r>
            <a:r>
              <a:rPr sz="2000" smtClean="0"/>
              <a:t>.</a:t>
            </a:r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4503058" y="1476149"/>
          <a:ext cx="1843314" cy="1290510"/>
        </p:xfrm>
        <a:graphic>
          <a:graphicData uri="http://schemas.openxmlformats.org/presentationml/2006/ole">
            <p:oleObj spid="_x0000_s26626" name="Equação" r:id="rId3" imgW="1015920" imgH="7110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567692" y="3988028"/>
          <a:ext cx="1819275" cy="1290637"/>
        </p:xfrm>
        <a:graphic>
          <a:graphicData uri="http://schemas.openxmlformats.org/presentationml/2006/ole">
            <p:oleObj spid="_x0000_s26629" name="Equação" r:id="rId4" imgW="1002960" imgH="711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0961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ESTUDAR...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mtClean="0"/>
              <a:t>Agora é estudar </a:t>
            </a:r>
            <a:r>
              <a:rPr smtClean="0"/>
              <a:t>no </a:t>
            </a:r>
            <a:r>
              <a:rPr smtClean="0"/>
              <a:t>livro texto e praticar com os exercícios propostos em nosso planejamento de aulas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627</Words>
  <Application>Microsoft Office PowerPoint</Application>
  <PresentationFormat>Personalizar</PresentationFormat>
  <Paragraphs>111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9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Equação</vt:lpstr>
      <vt:lpstr>Sistemas Lineares</vt:lpstr>
      <vt:lpstr>Sistema Linear</vt:lpstr>
      <vt:lpstr>Sistema Linear - Discussão</vt:lpstr>
      <vt:lpstr>Sistema Linear – Solução Única</vt:lpstr>
      <vt:lpstr>Sistema Linear –  Infinitas Soluções</vt:lpstr>
      <vt:lpstr>Sistema Linear –  Sem solução</vt:lpstr>
      <vt:lpstr>Sistema Linear Homogêneo</vt:lpstr>
      <vt:lpstr>Sistema Linear Homogêneo – Exemplos</vt:lpstr>
      <vt:lpstr>ESTUDAR...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Fabiano</cp:lastModifiedBy>
  <cp:revision>117</cp:revision>
  <dcterms:created xsi:type="dcterms:W3CDTF">2017-04-26T13:22:32Z</dcterms:created>
  <dcterms:modified xsi:type="dcterms:W3CDTF">2018-05-21T20:36:27Z</dcterms:modified>
</cp:coreProperties>
</file>