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38.xml" ContentType="application/vnd.openxmlformats-officedocument.presentationml.tags+xml"/>
  <Override PartName="/ppt/tags/tag156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45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heme/theme6.xml" ContentType="application/vnd.openxmlformats-officedocument.theme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tags/tag152.xml" ContentType="application/vnd.openxmlformats-officedocument.presentationml.tags+xml"/>
  <Override PartName="/ppt/theme/theme10.xml" ContentType="application/vnd.openxmlformats-officedocument.theme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41.xml" ContentType="application/vnd.openxmlformats-officedocument.presentationml.tags+xml"/>
  <Default Extension="bin" ContentType="application/vnd.openxmlformats-officedocument.oleObject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Masters/slideMaster9.xml" ContentType="application/vnd.openxmlformats-officedocument.presentationml.slideMaster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57.xml" ContentType="application/vnd.openxmlformats-officedocument.presentationml.tags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heme/theme7.xml" ContentType="application/vnd.openxmlformats-officedocument.theme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Layouts/slideLayout8.xml" ContentType="application/vnd.openxmlformats-officedocument.presentationml.slideLayout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wmf" ContentType="image/x-wmf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heme/theme8.xml" ContentType="application/vnd.openxmlformats-officedocument.theme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Layouts/slideLayout9.xml" ContentType="application/vnd.openxmlformats-officedocument.presentationml.slideLayout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slideMasters/slideMaster7.xml" ContentType="application/vnd.openxmlformats-officedocument.presentationml.slideMaster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heme/theme9.xml" ContentType="application/vnd.openxmlformats-officedocument.theme+xml"/>
  <Override PartName="/ppt/tags/tag155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19"/>
  </p:handoutMasterIdLst>
  <p:sldIdLst>
    <p:sldId id="256" r:id="rId10"/>
    <p:sldId id="258" r:id="rId11"/>
    <p:sldId id="266" r:id="rId12"/>
    <p:sldId id="267" r:id="rId13"/>
    <p:sldId id="270" r:id="rId14"/>
    <p:sldId id="271" r:id="rId15"/>
    <p:sldId id="272" r:id="rId16"/>
    <p:sldId id="273" r:id="rId17"/>
    <p:sldId id="26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A1B2"/>
    <a:srgbClr val="0035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576" autoAdjust="0"/>
  </p:normalViewPr>
  <p:slideViewPr>
    <p:cSldViewPr snapToGrid="0" showGuides="1">
      <p:cViewPr>
        <p:scale>
          <a:sx n="66" d="100"/>
          <a:sy n="66" d="100"/>
        </p:scale>
        <p:origin x="-582" y="-126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pPr/>
              <a:t>21/05/2018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xmlns="" val="37923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2" pos="4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5726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7347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1728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0956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3289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6888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="" xmlns:p15="http://schemas.microsoft.com/office/powerpoint/2012/main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:p14="http://schemas.microsoft.com/office/powerpoint/2010/main" xmlns="" val="201006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6127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17.png"/><Relationship Id="rId3" Type="http://schemas.openxmlformats.org/officeDocument/2006/relationships/tags" Target="../tags/tag17.xml"/><Relationship Id="rId21" Type="http://schemas.openxmlformats.org/officeDocument/2006/relationships/image" Target="../media/image3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6.png"/><Relationship Id="rId33" Type="http://schemas.openxmlformats.org/officeDocument/2006/relationships/image" Target="../media/image12.png"/><Relationship Id="rId2" Type="http://schemas.openxmlformats.org/officeDocument/2006/relationships/theme" Target="../theme/theme2.xml"/><Relationship Id="rId16" Type="http://schemas.openxmlformats.org/officeDocument/2006/relationships/tags" Target="../tags/tag30.xml"/><Relationship Id="rId20" Type="http://schemas.openxmlformats.org/officeDocument/2006/relationships/image" Target="../media/image2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4.png"/><Relationship Id="rId27" Type="http://schemas.openxmlformats.org/officeDocument/2006/relationships/image" Target="../media/image18.png"/><Relationship Id="rId30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8.png"/><Relationship Id="rId3" Type="http://schemas.openxmlformats.org/officeDocument/2006/relationships/tags" Target="../tags/tag34.xml"/><Relationship Id="rId21" Type="http://schemas.openxmlformats.org/officeDocument/2006/relationships/image" Target="../media/image23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7.png"/><Relationship Id="rId2" Type="http://schemas.openxmlformats.org/officeDocument/2006/relationships/theme" Target="../theme/theme3.xml"/><Relationship Id="rId16" Type="http://schemas.openxmlformats.org/officeDocument/2006/relationships/tags" Target="../tags/tag47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6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41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image" Target="../media/image40.png"/><Relationship Id="rId3" Type="http://schemas.openxmlformats.org/officeDocument/2006/relationships/tags" Target="../tags/tag66.xml"/><Relationship Id="rId21" Type="http://schemas.openxmlformats.org/officeDocument/2006/relationships/image" Target="../media/image35.png"/><Relationship Id="rId34" Type="http://schemas.openxmlformats.org/officeDocument/2006/relationships/image" Target="../media/image46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image" Target="../media/image39.png"/><Relationship Id="rId33" Type="http://schemas.openxmlformats.org/officeDocument/2006/relationships/image" Target="../media/image45.png"/><Relationship Id="rId2" Type="http://schemas.openxmlformats.org/officeDocument/2006/relationships/theme" Target="../theme/theme5.xml"/><Relationship Id="rId16" Type="http://schemas.openxmlformats.org/officeDocument/2006/relationships/tags" Target="../tags/tag79.xml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38.png"/><Relationship Id="rId32" Type="http://schemas.openxmlformats.org/officeDocument/2006/relationships/image" Target="../media/image31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image" Target="../media/image32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7" y="2950028"/>
            <a:ext cx="8251377" cy="894261"/>
          </a:xfrm>
        </p:spPr>
        <p:txBody>
          <a:bodyPr anchor="ctr"/>
          <a:lstStyle/>
          <a:p>
            <a:r>
              <a:rPr lang="pt-BR" dirty="0" smtClean="0"/>
              <a:t>Método de Gauss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smtClean="0"/>
              <a:t>Prof. Fabiano José dos Santos</a:t>
            </a:r>
            <a:endParaRPr lang="pt-BR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xmlns="" val="292278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Matriz Aumentada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10352318" cy="4724400"/>
          </a:xfrm>
        </p:spPr>
        <p:txBody>
          <a:bodyPr anchor="ctr"/>
          <a:lstStyle/>
          <a:p>
            <a:r>
              <a:rPr sz="2400" i="1" smtClean="0"/>
              <a:t>Todo sistema linear pode ser representado por sua </a:t>
            </a:r>
            <a:r>
              <a:rPr sz="2400" b="1" i="1" smtClean="0"/>
              <a:t>matriz aumentada</a:t>
            </a:r>
            <a:r>
              <a:rPr sz="2400" i="1" smtClean="0"/>
              <a:t>:</a:t>
            </a:r>
          </a:p>
          <a:p>
            <a:endParaRPr sz="2400" i="1" smtClean="0"/>
          </a:p>
          <a:p>
            <a:endParaRPr sz="2400" i="1"/>
          </a:p>
          <a:p>
            <a:endParaRPr sz="2400" i="1" smtClean="0"/>
          </a:p>
          <a:p>
            <a:endParaRPr sz="2400" i="1" smtClean="0"/>
          </a:p>
          <a:p>
            <a:r>
              <a:rPr sz="2400" i="1" smtClean="0"/>
              <a:t>Exemplo: </a:t>
            </a:r>
            <a:endParaRPr sz="2400" i="1"/>
          </a:p>
          <a:p>
            <a:endParaRPr sz="2400" i="1" smtClean="0"/>
          </a:p>
          <a:p>
            <a:endParaRPr sz="2400" i="1"/>
          </a:p>
          <a:p>
            <a:pPr>
              <a:buFont typeface="Arial" pitchFamily="34" charset="0"/>
              <a:buChar char="•"/>
            </a:pPr>
            <a:endParaRPr lang="pt-BR" sz="2400" i="1" dirty="0" smtClean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1747158" y="2296886"/>
          <a:ext cx="7993063" cy="1643063"/>
        </p:xfrm>
        <a:graphic>
          <a:graphicData uri="http://schemas.openxmlformats.org/presentationml/2006/ole">
            <p:oleObj spid="_x0000_s22529" name="Equação" r:id="rId3" imgW="4572000" imgH="939600" progId="Equation.3">
              <p:embed/>
            </p:oleObj>
          </a:graphicData>
        </a:graphic>
      </p:graphicFrame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311525" y="4459288"/>
          <a:ext cx="4008438" cy="1074737"/>
        </p:xfrm>
        <a:graphic>
          <a:graphicData uri="http://schemas.openxmlformats.org/presentationml/2006/ole">
            <p:oleObj spid="_x0000_s22530" name="Equação" r:id="rId4" imgW="2654280" imgH="711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8134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Equivalentes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09" y="1382486"/>
            <a:ext cx="10580920" cy="4865914"/>
          </a:xfrm>
        </p:spPr>
        <p:txBody>
          <a:bodyPr/>
          <a:lstStyle/>
          <a:p>
            <a:pPr>
              <a:buNone/>
            </a:pPr>
            <a:endParaRPr sz="2400"/>
          </a:p>
          <a:p>
            <a:endParaRPr sz="2400" smtClean="0"/>
          </a:p>
          <a:p>
            <a:r>
              <a:rPr sz="2000" smtClean="0"/>
              <a:t>Dois sistemas lineares são ditos </a:t>
            </a:r>
            <a:r>
              <a:rPr sz="2000" b="1" smtClean="0"/>
              <a:t>equivalentes</a:t>
            </a:r>
            <a:r>
              <a:rPr sz="2000" smtClean="0"/>
              <a:t> se admitem a(s) mesma(s) solução(ões).</a:t>
            </a:r>
          </a:p>
          <a:p>
            <a:endParaRPr sz="1000" smtClean="0"/>
          </a:p>
          <a:p>
            <a:r>
              <a:rPr sz="2000" b="1" smtClean="0"/>
              <a:t>Exemplo</a:t>
            </a:r>
            <a:r>
              <a:rPr sz="2000" smtClean="0"/>
              <a:t>: os sistemas lineares abaixo são equivalentes, pois ambos admitem a solução </a:t>
            </a:r>
            <a:r>
              <a:rPr lang="en-US" sz="2000" dirty="0" smtClean="0"/>
              <a:t>(</a:t>
            </a:r>
            <a:r>
              <a:rPr lang="en-US" sz="2000" i="1" dirty="0"/>
              <a:t>x, y, z</a:t>
            </a:r>
            <a:r>
              <a:rPr lang="en-US" sz="2000" dirty="0"/>
              <a:t>) = (1</a:t>
            </a:r>
            <a:r>
              <a:rPr lang="en-US" sz="2000" i="1" dirty="0"/>
              <a:t>, </a:t>
            </a:r>
            <a:r>
              <a:rPr lang="en-US" sz="2000" dirty="0"/>
              <a:t>4</a:t>
            </a:r>
            <a:r>
              <a:rPr lang="en-US" sz="2000" i="1" dirty="0"/>
              <a:t>, </a:t>
            </a:r>
            <a:r>
              <a:rPr lang="en-US" sz="2000" dirty="0" smtClean="0"/>
              <a:t>3) (</a:t>
            </a:r>
            <a:r>
              <a:rPr lang="en-US" sz="2000" dirty="0" err="1" smtClean="0"/>
              <a:t>Verifique</a:t>
            </a:r>
            <a:r>
              <a:rPr lang="en-US" sz="2000" dirty="0" smtClean="0"/>
              <a:t>).</a:t>
            </a:r>
          </a:p>
          <a:p>
            <a:endParaRPr lang="en-US" sz="2000" dirty="0"/>
          </a:p>
          <a:p>
            <a:endParaRPr sz="2000" smtClean="0"/>
          </a:p>
          <a:p>
            <a:endParaRPr sz="2000"/>
          </a:p>
          <a:p>
            <a:r>
              <a:rPr sz="2000" smtClean="0"/>
              <a:t>No caso do sistema linear em </a:t>
            </a:r>
            <a:r>
              <a:rPr sz="2000" i="1" smtClean="0"/>
              <a:t>(b)</a:t>
            </a:r>
            <a:r>
              <a:rPr sz="2000" smtClean="0"/>
              <a:t> é fácil verificar que tal solução é única</a:t>
            </a:r>
            <a:r>
              <a:rPr sz="2000"/>
              <a:t> por meio de uma </a:t>
            </a:r>
            <a:r>
              <a:rPr sz="2000" b="1"/>
              <a:t>substituição retroativa</a:t>
            </a:r>
            <a:r>
              <a:rPr sz="2000" smtClean="0"/>
              <a:t>, pois da terceira equação temos que </a:t>
            </a:r>
            <a:r>
              <a:rPr sz="2000" i="1" smtClean="0"/>
              <a:t>z = 3</a:t>
            </a:r>
            <a:r>
              <a:rPr sz="2000" smtClean="0"/>
              <a:t>; que substituído na segunda equação nos dá </a:t>
            </a:r>
            <a:r>
              <a:rPr sz="2000" i="1" smtClean="0"/>
              <a:t>y = 4</a:t>
            </a:r>
            <a:r>
              <a:rPr sz="2000" smtClean="0"/>
              <a:t>, que substituídos na primeira equação nos dá </a:t>
            </a:r>
            <a:r>
              <a:rPr sz="2000" i="1" smtClean="0"/>
              <a:t>x = 1</a:t>
            </a:r>
            <a:r>
              <a:rPr sz="2000" smtClean="0"/>
              <a:t>.</a:t>
            </a:r>
          </a:p>
          <a:p>
            <a:r>
              <a:rPr sz="2000" smtClean="0"/>
              <a:t>Adiante veremos que a tripla ordenada </a:t>
            </a:r>
            <a:r>
              <a:rPr lang="en-US" sz="2000" dirty="0"/>
              <a:t>(</a:t>
            </a:r>
            <a:r>
              <a:rPr lang="en-US" sz="2000" i="1" dirty="0"/>
              <a:t>x, y, z</a:t>
            </a:r>
            <a:r>
              <a:rPr lang="en-US" sz="2000" dirty="0"/>
              <a:t>) = (1</a:t>
            </a:r>
            <a:r>
              <a:rPr lang="en-US" sz="2000" i="1" dirty="0"/>
              <a:t>, </a:t>
            </a:r>
            <a:r>
              <a:rPr lang="en-US" sz="2000" dirty="0"/>
              <a:t>4</a:t>
            </a:r>
            <a:r>
              <a:rPr lang="en-US" sz="2000" i="1" dirty="0"/>
              <a:t>, </a:t>
            </a:r>
            <a:r>
              <a:rPr lang="en-US" sz="2000" dirty="0"/>
              <a:t>3</a:t>
            </a:r>
            <a:r>
              <a:rPr lang="en-US" sz="2000" dirty="0" smtClean="0"/>
              <a:t>)</a:t>
            </a:r>
            <a:r>
              <a:rPr sz="2000" smtClean="0"/>
              <a:t> também é a única solução do sistema linear em </a:t>
            </a:r>
            <a:r>
              <a:rPr sz="2000" i="1" smtClean="0"/>
              <a:t>(a)</a:t>
            </a:r>
            <a:r>
              <a:rPr sz="2000" smtClean="0"/>
              <a:t>.</a:t>
            </a:r>
            <a:endParaRPr sz="1000"/>
          </a:p>
          <a:p>
            <a:endParaRPr sz="2400"/>
          </a:p>
          <a:p>
            <a:endParaRPr sz="240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941411" y="3175455"/>
          <a:ext cx="2284413" cy="1074738"/>
        </p:xfrm>
        <a:graphic>
          <a:graphicData uri="http://schemas.openxmlformats.org/presentationml/2006/ole">
            <p:oleObj spid="_x0000_s21508" name="Equação" r:id="rId3" imgW="1511280" imgH="711000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973763" y="3162300"/>
          <a:ext cx="2312987" cy="1158875"/>
        </p:xfrm>
        <a:graphic>
          <a:graphicData uri="http://schemas.openxmlformats.org/presentationml/2006/ole">
            <p:oleObj spid="_x0000_s21510" name="Equação" r:id="rId4" imgW="1422360" imgH="7110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 de Gauss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6938" y="947057"/>
            <a:ext cx="11027233" cy="53013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2000" smtClean="0"/>
              <a:t> </a:t>
            </a:r>
            <a:r>
              <a:rPr sz="1800" smtClean="0"/>
              <a:t>O Método de Gauss (ou método do Escalonamento, ou método da Pivotação) é utilizado para a discussão de Sistemas Lineares e consiste do seguinte algoritmo:</a:t>
            </a:r>
          </a:p>
          <a:p>
            <a:pPr>
              <a:buFont typeface="Arial" pitchFamily="34" charset="0"/>
              <a:buChar char="•"/>
            </a:pPr>
            <a:endParaRPr sz="1000" smtClean="0"/>
          </a:p>
          <a:p>
            <a:pPr algn="ctr"/>
            <a:r>
              <a:rPr sz="1800" b="1" smtClean="0"/>
              <a:t>Sistema Linear </a:t>
            </a:r>
            <a:r>
              <a:rPr lang="pt-BR" sz="1800" b="1" dirty="0" smtClean="0"/>
              <a:t>→ Matriz </a:t>
            </a:r>
            <a:r>
              <a:rPr sz="1800" b="1"/>
              <a:t>Aumentada → </a:t>
            </a:r>
            <a:r>
              <a:rPr sz="1800" b="1" smtClean="0"/>
              <a:t>Forma Escalonada</a:t>
            </a:r>
            <a:r>
              <a:rPr sz="1800" b="1"/>
              <a:t> → </a:t>
            </a:r>
            <a:r>
              <a:rPr sz="1800" b="1" smtClean="0"/>
              <a:t>Sistema Equivalente</a:t>
            </a:r>
          </a:p>
          <a:p>
            <a:pPr algn="ctr"/>
            <a:endParaRPr sz="1000" b="1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 No Método de Gauss, a aplicação das operações elementares para se obter uma forma escalonada da matriz aumentada do sistema, e assim possibilitar uma substituição retroativa, não altera sua(s) solução(ões).</a:t>
            </a:r>
          </a:p>
          <a:p>
            <a:pPr>
              <a:buFont typeface="Arial" pitchFamily="34" charset="0"/>
              <a:buChar char="•"/>
            </a:pPr>
            <a:r>
              <a:rPr sz="1800" smtClean="0"/>
              <a:t> O sistema escalonado, equivalente ao sistema dado, será:</a:t>
            </a:r>
          </a:p>
          <a:p>
            <a:pPr>
              <a:buFont typeface="Arial" pitchFamily="34" charset="0"/>
              <a:buChar char="•"/>
            </a:pPr>
            <a:endParaRPr sz="1000" smtClean="0"/>
          </a:p>
          <a:p>
            <a:pPr marL="358775">
              <a:buFont typeface="Wingdings" pitchFamily="2" charset="2"/>
              <a:buChar char="Ø"/>
            </a:pPr>
            <a:r>
              <a:rPr sz="1800" smtClean="0"/>
              <a:t> </a:t>
            </a:r>
            <a:r>
              <a:rPr sz="1800" b="1" smtClean="0"/>
              <a:t>Possível Determinado (solução única)</a:t>
            </a:r>
            <a:r>
              <a:rPr sz="1800" smtClean="0"/>
              <a:t>: se a forma escalonada apresenta número de equações (todas válidas) igual ao número de variáveis.</a:t>
            </a:r>
          </a:p>
          <a:p>
            <a:pPr marL="358775">
              <a:buFont typeface="Wingdings" pitchFamily="2" charset="2"/>
              <a:buChar char="Ø"/>
            </a:pPr>
            <a:r>
              <a:rPr sz="1800" b="1" smtClean="0"/>
              <a:t>Impossível (sem solução)</a:t>
            </a:r>
            <a:r>
              <a:rPr sz="1800" smtClean="0"/>
              <a:t>: a forma escalonada apresenta pelo menos uma equação inválida</a:t>
            </a:r>
          </a:p>
          <a:p>
            <a:pPr marL="358775">
              <a:buFont typeface="Wingdings" pitchFamily="2" charset="2"/>
              <a:buChar char="Ø"/>
            </a:pPr>
            <a:endParaRPr sz="1800"/>
          </a:p>
          <a:p>
            <a:pPr marL="358775">
              <a:buFont typeface="Wingdings" pitchFamily="2" charset="2"/>
              <a:buChar char="Ø"/>
            </a:pPr>
            <a:r>
              <a:rPr sz="1800" b="1" smtClean="0"/>
              <a:t>Possível Indeterminado (infinitas soluções)</a:t>
            </a:r>
            <a:r>
              <a:rPr sz="1800" smtClean="0"/>
              <a:t>: se a forma escalonada apresenta número de equações (todas válidas) menor que o número de variáveis.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162298" y="5141915"/>
          <a:ext cx="5600701" cy="409800"/>
        </p:xfrm>
        <a:graphic>
          <a:graphicData uri="http://schemas.openxmlformats.org/presentationml/2006/ole">
            <p:oleObj spid="_x0000_s43013" name="Equação" r:id="rId3" imgW="2819160" imgH="2286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 de Gauss – Solução única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6940" y="936171"/>
            <a:ext cx="10254346" cy="531222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1800" smtClean="0"/>
              <a:t> Considere o sistema linear e sua respectiva matriz aumentada:</a:t>
            </a:r>
          </a:p>
          <a:p>
            <a:pPr>
              <a:buFont typeface="Arial" pitchFamily="34" charset="0"/>
              <a:buChar char="•"/>
            </a:pPr>
            <a:endParaRPr sz="180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 Inicialmente obtemos a forma escalonada da matriz aumentada:</a:t>
            </a:r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A seguir escrevemos o sistema equivalente escalonado (como o número de equações é igual ao número de variáveis, temos uma solução única):</a:t>
            </a:r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 E finalmente a substituição retroativa: da terceira equação </a:t>
            </a:r>
            <a:r>
              <a:rPr sz="1800"/>
              <a:t>temos que </a:t>
            </a:r>
            <a:r>
              <a:rPr sz="1800" i="1"/>
              <a:t>z = 3</a:t>
            </a:r>
            <a:r>
              <a:rPr sz="1800"/>
              <a:t>; que substituído na segunda equação nos dá </a:t>
            </a:r>
            <a:r>
              <a:rPr sz="1800" i="1"/>
              <a:t>y = 4</a:t>
            </a:r>
            <a:r>
              <a:rPr sz="1800"/>
              <a:t>, que substituídos na primeira equação nos dá </a:t>
            </a:r>
            <a:r>
              <a:rPr sz="1800" i="1"/>
              <a:t>x = 1</a:t>
            </a:r>
            <a:r>
              <a:rPr sz="1800" smtClean="0"/>
              <a:t>. Assim a tripla ordenada </a:t>
            </a:r>
            <a:r>
              <a:rPr lang="en-US" sz="1800" dirty="0" smtClean="0"/>
              <a:t>(</a:t>
            </a:r>
            <a:r>
              <a:rPr lang="en-US" sz="1800" dirty="0"/>
              <a:t>1</a:t>
            </a:r>
            <a:r>
              <a:rPr lang="en-US" sz="1800" i="1" dirty="0"/>
              <a:t>, </a:t>
            </a:r>
            <a:r>
              <a:rPr lang="en-US" sz="1800" dirty="0"/>
              <a:t>4</a:t>
            </a:r>
            <a:r>
              <a:rPr lang="en-US" sz="1800" i="1" dirty="0"/>
              <a:t>, </a:t>
            </a:r>
            <a:r>
              <a:rPr lang="en-US" sz="1800" dirty="0" smtClean="0"/>
              <a:t>3) </a:t>
            </a:r>
            <a:r>
              <a:rPr sz="1800" smtClean="0"/>
              <a:t>é a única solução do sistema equivalente bem como a única solução do sistema dado (verifique).</a:t>
            </a:r>
            <a:endParaRPr lang="pt-BR" sz="2000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523344" y="1335087"/>
          <a:ext cx="1767114" cy="952497"/>
        </p:xfrm>
        <a:graphic>
          <a:graphicData uri="http://schemas.openxmlformats.org/presentationml/2006/ole">
            <p:oleObj spid="_x0000_s45058" name="Equação" r:id="rId3" imgW="1320480" imgH="71100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596516" y="1343708"/>
          <a:ext cx="1511991" cy="931408"/>
        </p:xfrm>
        <a:graphic>
          <a:graphicData uri="http://schemas.openxmlformats.org/presentationml/2006/ole">
            <p:oleObj spid="_x0000_s45059" name="Equação" r:id="rId4" imgW="1155600" imgH="711000" progId="Equation.3">
              <p:embed/>
            </p:oleObj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729342" y="2581729"/>
          <a:ext cx="9955212" cy="1184275"/>
        </p:xfrm>
        <a:graphic>
          <a:graphicData uri="http://schemas.openxmlformats.org/presentationml/2006/ole">
            <p:oleObj spid="_x0000_s45060" name="Equação" r:id="rId5" imgW="7581600" imgH="901440" progId="Equation.3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127500" y="4273096"/>
          <a:ext cx="4600575" cy="952500"/>
        </p:xfrm>
        <a:graphic>
          <a:graphicData uri="http://schemas.openxmlformats.org/presentationml/2006/ole">
            <p:oleObj spid="_x0000_s45061" name="Equação" r:id="rId6" imgW="3441600" imgH="7110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 de Gauss – Sem Solução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6940" y="936171"/>
            <a:ext cx="10254346" cy="531222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1800" smtClean="0"/>
              <a:t> Considere o sistema linear e sua respectiva matriz aumentada:</a:t>
            </a:r>
          </a:p>
          <a:p>
            <a:pPr>
              <a:buFont typeface="Arial" pitchFamily="34" charset="0"/>
              <a:buChar char="•"/>
            </a:pPr>
            <a:endParaRPr sz="180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 Inicialmente obtemos a forma escalonada da matriz aumentada:</a:t>
            </a:r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A seguir escrevemos o sistema equivalente escalonado</a:t>
            </a:r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  Como a terceira equação é inválida , pois é impossível satisfazer a igualdade </a:t>
            </a:r>
            <a:r>
              <a:rPr sz="1800" i="1" smtClean="0"/>
              <a:t>0x+0y+0z=1</a:t>
            </a:r>
            <a:r>
              <a:rPr sz="1800" smtClean="0"/>
              <a:t> </a:t>
            </a:r>
            <a:r>
              <a:rPr sz="1800"/>
              <a:t>, o sistema não admite solução</a:t>
            </a:r>
            <a:r>
              <a:rPr sz="1800" smtClean="0"/>
              <a:t>.</a:t>
            </a:r>
            <a:endParaRPr lang="pt-BR" sz="1800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603852" y="1422173"/>
          <a:ext cx="1633537" cy="952500"/>
        </p:xfrm>
        <a:graphic>
          <a:graphicData uri="http://schemas.openxmlformats.org/presentationml/2006/ole">
            <p:oleObj spid="_x0000_s46082" name="Equação" r:id="rId3" imgW="1218960" imgH="71100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711950" y="1343025"/>
          <a:ext cx="1279525" cy="931863"/>
        </p:xfrm>
        <a:graphic>
          <a:graphicData uri="http://schemas.openxmlformats.org/presentationml/2006/ole">
            <p:oleObj spid="_x0000_s46083" name="Equação" r:id="rId4" imgW="977760" imgH="711000" progId="Equation.3">
              <p:embed/>
            </p:oleObj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490561" y="2766786"/>
          <a:ext cx="6453188" cy="935038"/>
        </p:xfrm>
        <a:graphic>
          <a:graphicData uri="http://schemas.openxmlformats.org/presentationml/2006/ole">
            <p:oleObj spid="_x0000_s46084" name="Equação" r:id="rId5" imgW="4914720" imgH="711000" progId="Equation.3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144963" y="4389438"/>
          <a:ext cx="4514850" cy="952500"/>
        </p:xfrm>
        <a:graphic>
          <a:graphicData uri="http://schemas.openxmlformats.org/presentationml/2006/ole">
            <p:oleObj spid="_x0000_s46085" name="Equação" r:id="rId6" imgW="3377880" imgH="7110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 de Gauss – Infinitas Soluções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6940" y="936171"/>
            <a:ext cx="10254346" cy="531222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1800" smtClean="0"/>
              <a:t> Considere o sistema linear e sua respectiva matriz aumentada:</a:t>
            </a:r>
          </a:p>
          <a:p>
            <a:pPr>
              <a:buFont typeface="Arial" pitchFamily="34" charset="0"/>
              <a:buChar char="•"/>
            </a:pPr>
            <a:endParaRPr sz="180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 Inicialmente obtemos a forma escalonada da matriz aumentada:</a:t>
            </a:r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A seguir escrevemos o sistema equivalente escalonado</a:t>
            </a:r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endParaRPr sz="1800" smtClean="0"/>
          </a:p>
          <a:p>
            <a:pPr>
              <a:buFont typeface="Arial" pitchFamily="34" charset="0"/>
              <a:buChar char="•"/>
            </a:pPr>
            <a:r>
              <a:rPr sz="1800" smtClean="0"/>
              <a:t>  Como no sistema escalonado o </a:t>
            </a:r>
            <a:r>
              <a:rPr sz="1800"/>
              <a:t>número de equações é </a:t>
            </a:r>
            <a:r>
              <a:rPr sz="1800" smtClean="0"/>
              <a:t>menor que o </a:t>
            </a:r>
            <a:r>
              <a:rPr sz="1800"/>
              <a:t>número de variáveis, temos </a:t>
            </a:r>
            <a:r>
              <a:rPr sz="1800" smtClean="0"/>
              <a:t>infinitas soluções. Neste caso específico, como a forma escalonada possui duas equações a três variáveis, há uma (3-2=1) </a:t>
            </a:r>
            <a:r>
              <a:rPr sz="1800" b="1" smtClean="0"/>
              <a:t>variável livre</a:t>
            </a:r>
            <a:r>
              <a:rPr sz="1800" smtClean="0"/>
              <a:t>. Podemos atribuir um valor para </a:t>
            </a:r>
            <a:r>
              <a:rPr sz="1800" i="1" smtClean="0"/>
              <a:t>z</a:t>
            </a:r>
            <a:r>
              <a:rPr sz="1800" smtClean="0"/>
              <a:t> e determinar os valores de </a:t>
            </a:r>
            <a:r>
              <a:rPr sz="1800" i="1" smtClean="0"/>
              <a:t>y</a:t>
            </a:r>
            <a:r>
              <a:rPr sz="1800" smtClean="0"/>
              <a:t> e </a:t>
            </a:r>
            <a:r>
              <a:rPr sz="1800" i="1" smtClean="0"/>
              <a:t>x</a:t>
            </a:r>
            <a:r>
              <a:rPr sz="1800" smtClean="0"/>
              <a:t> (por meio de substituições). De modo análogo podemos atribuir um valor a </a:t>
            </a:r>
            <a:r>
              <a:rPr sz="1800" i="1" smtClean="0"/>
              <a:t>y</a:t>
            </a:r>
            <a:r>
              <a:rPr sz="1800" smtClean="0"/>
              <a:t> e determinar os valores de </a:t>
            </a:r>
            <a:r>
              <a:rPr sz="1800" i="1" smtClean="0"/>
              <a:t>z</a:t>
            </a:r>
            <a:r>
              <a:rPr sz="1800" smtClean="0"/>
              <a:t> e </a:t>
            </a:r>
            <a:r>
              <a:rPr sz="1800" i="1" smtClean="0"/>
              <a:t>x</a:t>
            </a:r>
            <a:r>
              <a:rPr sz="1800"/>
              <a:t> (por meio de substituições)</a:t>
            </a:r>
            <a:r>
              <a:rPr sz="1800" smtClean="0"/>
              <a:t>. Ou ainda, atribuir um valor a </a:t>
            </a:r>
            <a:r>
              <a:rPr sz="1800" i="1" smtClean="0"/>
              <a:t>x</a:t>
            </a:r>
            <a:r>
              <a:rPr sz="1800" smtClean="0"/>
              <a:t> e determinar os valores de y e z </a:t>
            </a:r>
            <a:r>
              <a:rPr sz="1800"/>
              <a:t>(</a:t>
            </a:r>
            <a:r>
              <a:rPr sz="1800" smtClean="0"/>
              <a:t>pela soluçao de um novo sistema linear).</a:t>
            </a:r>
            <a:endParaRPr lang="pt-BR" sz="1800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582081" y="1237115"/>
          <a:ext cx="1633537" cy="952500"/>
        </p:xfrm>
        <a:graphic>
          <a:graphicData uri="http://schemas.openxmlformats.org/presentationml/2006/ole">
            <p:oleObj spid="_x0000_s47106" name="Equação" r:id="rId3" imgW="1218960" imgH="71100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566128" y="1216026"/>
          <a:ext cx="1397000" cy="931863"/>
        </p:xfrm>
        <a:graphic>
          <a:graphicData uri="http://schemas.openxmlformats.org/presentationml/2006/ole">
            <p:oleObj spid="_x0000_s47107" name="Equação" r:id="rId4" imgW="1066680" imgH="711000" progId="Equation.3">
              <p:embed/>
            </p:oleObj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096181" y="2422070"/>
          <a:ext cx="7153275" cy="935038"/>
        </p:xfrm>
        <a:graphic>
          <a:graphicData uri="http://schemas.openxmlformats.org/presentationml/2006/ole">
            <p:oleObj spid="_x0000_s47108" name="Equação" r:id="rId5" imgW="5448240" imgH="711000" progId="Equation.3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759653" y="3677332"/>
          <a:ext cx="4616450" cy="952500"/>
        </p:xfrm>
        <a:graphic>
          <a:graphicData uri="http://schemas.openxmlformats.org/presentationml/2006/ole">
            <p:oleObj spid="_x0000_s47109" name="Equação" r:id="rId6" imgW="3454200" imgH="7110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 de Gauss – Infinitas Soluções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6940" y="936171"/>
            <a:ext cx="10254346" cy="531222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1700" smtClean="0"/>
              <a:t> Podemos determinar uma </a:t>
            </a:r>
            <a:r>
              <a:rPr sz="1700" b="1" smtClean="0"/>
              <a:t>forma paramétrica das infinitas soluções</a:t>
            </a:r>
            <a:r>
              <a:rPr sz="1700" smtClean="0"/>
              <a:t> do sistema linear  da seguinte forma:</a:t>
            </a:r>
          </a:p>
          <a:p>
            <a:pPr>
              <a:buFont typeface="Arial" pitchFamily="34" charset="0"/>
              <a:buChar char="•"/>
            </a:pPr>
            <a:endParaRPr sz="1700" smtClean="0"/>
          </a:p>
          <a:p>
            <a:pPr>
              <a:buFont typeface="Arial" pitchFamily="34" charset="0"/>
              <a:buChar char="•"/>
            </a:pPr>
            <a:endParaRPr sz="1700" smtClean="0"/>
          </a:p>
          <a:p>
            <a:pPr>
              <a:buFont typeface="Arial" pitchFamily="34" charset="0"/>
              <a:buChar char="•"/>
            </a:pPr>
            <a:endParaRPr sz="1700" smtClean="0"/>
          </a:p>
          <a:p>
            <a:pPr>
              <a:buFont typeface="Arial" pitchFamily="34" charset="0"/>
              <a:buChar char="•"/>
            </a:pPr>
            <a:r>
              <a:rPr sz="1700" smtClean="0"/>
              <a:t>  Inicialmente elegemos uma </a:t>
            </a:r>
            <a:r>
              <a:rPr sz="1700" b="1" smtClean="0"/>
              <a:t>variável livre</a:t>
            </a:r>
            <a:r>
              <a:rPr sz="1700" smtClean="0"/>
              <a:t>, digamos </a:t>
            </a:r>
            <a:r>
              <a:rPr sz="1700" i="1" smtClean="0"/>
              <a:t>z</a:t>
            </a:r>
            <a:r>
              <a:rPr sz="1700" smtClean="0"/>
              <a:t>, e escrevemos       </a:t>
            </a:r>
            <a:r>
              <a:rPr sz="1700" i="1" smtClean="0"/>
              <a:t>   </a:t>
            </a:r>
            <a:r>
              <a:rPr sz="1700" smtClean="0"/>
              <a:t> (em que </a:t>
            </a:r>
            <a:r>
              <a:rPr sz="1700" i="1" smtClean="0"/>
              <a:t>t</a:t>
            </a:r>
            <a:r>
              <a:rPr sz="1700" smtClean="0"/>
              <a:t>, denominado </a:t>
            </a:r>
            <a:r>
              <a:rPr sz="1700" b="1" smtClean="0"/>
              <a:t>parâmetro</a:t>
            </a:r>
            <a:r>
              <a:rPr sz="1700" smtClean="0"/>
              <a:t>, é qualquer valor numérico).</a:t>
            </a:r>
          </a:p>
          <a:p>
            <a:pPr>
              <a:buFont typeface="Arial" pitchFamily="34" charset="0"/>
              <a:buChar char="•"/>
            </a:pPr>
            <a:r>
              <a:rPr sz="1700" smtClean="0"/>
              <a:t> Substituindo           na segunda equação obtemos                                            .</a:t>
            </a:r>
          </a:p>
          <a:p>
            <a:pPr>
              <a:buFont typeface="Arial" pitchFamily="34" charset="0"/>
              <a:buChar char="•"/>
            </a:pPr>
            <a:r>
              <a:rPr sz="1700" smtClean="0"/>
              <a:t> Substituindo os valores  encontrados de </a:t>
            </a:r>
            <a:r>
              <a:rPr sz="1700" i="1" smtClean="0"/>
              <a:t>y</a:t>
            </a:r>
            <a:r>
              <a:rPr sz="1700" smtClean="0"/>
              <a:t> e </a:t>
            </a:r>
            <a:r>
              <a:rPr sz="1700" i="1" smtClean="0"/>
              <a:t>z</a:t>
            </a:r>
            <a:r>
              <a:rPr sz="1700" smtClean="0"/>
              <a:t> na primeira equação obtemos                                                  .</a:t>
            </a:r>
          </a:p>
          <a:p>
            <a:pPr>
              <a:buFont typeface="Arial" pitchFamily="34" charset="0"/>
              <a:buChar char="•"/>
            </a:pPr>
            <a:r>
              <a:rPr sz="1700" smtClean="0"/>
              <a:t> Assim, uma </a:t>
            </a:r>
            <a:r>
              <a:rPr sz="1700" b="1" smtClean="0"/>
              <a:t>forma paramétrica</a:t>
            </a:r>
            <a:r>
              <a:rPr sz="1700" smtClean="0"/>
              <a:t> das infinitas soluções do sistema dado é </a:t>
            </a:r>
          </a:p>
          <a:p>
            <a:pPr>
              <a:buFont typeface="Arial" pitchFamily="34" charset="0"/>
              <a:buChar char="•"/>
            </a:pPr>
            <a:endParaRPr sz="1700"/>
          </a:p>
          <a:p>
            <a:pPr>
              <a:buFont typeface="Arial" pitchFamily="34" charset="0"/>
              <a:buChar char="•"/>
            </a:pPr>
            <a:r>
              <a:rPr sz="1700" smtClean="0"/>
              <a:t> Digamos, se </a:t>
            </a:r>
            <a:r>
              <a:rPr sz="1700" i="1" smtClean="0"/>
              <a:t>t=1</a:t>
            </a:r>
            <a:r>
              <a:rPr sz="1700" smtClean="0"/>
              <a:t>, a tripla ordenada </a:t>
            </a:r>
            <a:r>
              <a:rPr sz="1700" i="1" smtClean="0"/>
              <a:t>(x,y,z) = (2,1,1)</a:t>
            </a:r>
            <a:r>
              <a:rPr sz="1700" smtClean="0"/>
              <a:t> é uma solução do sistema linear dado (verifique).</a:t>
            </a:r>
          </a:p>
          <a:p>
            <a:pPr>
              <a:buFont typeface="Arial" pitchFamily="34" charset="0"/>
              <a:buChar char="•"/>
            </a:pPr>
            <a:r>
              <a:rPr sz="1700"/>
              <a:t> S</a:t>
            </a:r>
            <a:r>
              <a:rPr sz="1700" smtClean="0"/>
              <a:t>e </a:t>
            </a:r>
            <a:r>
              <a:rPr sz="1700" i="1"/>
              <a:t>t</a:t>
            </a:r>
            <a:r>
              <a:rPr sz="1700" i="1" smtClean="0"/>
              <a:t>=-1</a:t>
            </a:r>
            <a:r>
              <a:rPr sz="1700" smtClean="0"/>
              <a:t>, </a:t>
            </a:r>
            <a:r>
              <a:rPr sz="1700"/>
              <a:t>a tripla ordenada </a:t>
            </a:r>
            <a:r>
              <a:rPr sz="1700" i="1"/>
              <a:t>(x,y,z) = </a:t>
            </a:r>
            <a:r>
              <a:rPr sz="1700" i="1" smtClean="0"/>
              <a:t>(3,-2,-1)</a:t>
            </a:r>
            <a:r>
              <a:rPr sz="1700" smtClean="0"/>
              <a:t> </a:t>
            </a:r>
            <a:r>
              <a:rPr sz="1700"/>
              <a:t>é uma solução do sistema linear dado (verifique</a:t>
            </a:r>
            <a:r>
              <a:rPr sz="170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sz="1700" smtClean="0"/>
              <a:t>Para cada valor numérico do parâmetro </a:t>
            </a:r>
            <a:r>
              <a:rPr sz="1700" i="1" smtClean="0"/>
              <a:t>t</a:t>
            </a:r>
            <a:r>
              <a:rPr sz="1700" smtClean="0"/>
              <a:t>, a forma paramétrica fornece uma das infinitas soluções do sistema linear dado.</a:t>
            </a:r>
            <a:endParaRPr lang="pt-BR" sz="1700" dirty="0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498396" y="1393371"/>
          <a:ext cx="4791618" cy="1132115"/>
        </p:xfrm>
        <a:graphic>
          <a:graphicData uri="http://schemas.openxmlformats.org/presentationml/2006/ole">
            <p:oleObj spid="_x0000_s48133" name="Equação" r:id="rId3" imgW="3454200" imgH="711000" progId="Equation.3">
              <p:embed/>
            </p:oleObj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7170285" y="4165600"/>
          <a:ext cx="2144712" cy="587375"/>
        </p:xfrm>
        <a:graphic>
          <a:graphicData uri="http://schemas.openxmlformats.org/presentationml/2006/ole">
            <p:oleObj spid="_x0000_s48134" name="Equação" r:id="rId4" imgW="1574640" imgH="431640" progId="Equation.3">
              <p:embed/>
            </p:oleObj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6748463" y="2647270"/>
          <a:ext cx="431800" cy="207962"/>
        </p:xfrm>
        <a:graphic>
          <a:graphicData uri="http://schemas.openxmlformats.org/presentationml/2006/ole">
            <p:oleObj spid="_x0000_s48135" name="Equação" r:id="rId5" imgW="317160" imgH="152280" progId="Equation.3">
              <p:embed/>
            </p:oleObj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927906" y="3310157"/>
          <a:ext cx="431800" cy="207963"/>
        </p:xfrm>
        <a:graphic>
          <a:graphicData uri="http://schemas.openxmlformats.org/presentationml/2006/ole">
            <p:oleObj spid="_x0000_s48136" name="Equação" r:id="rId6" imgW="317160" imgH="152280" progId="Equation.3">
              <p:embed/>
            </p:oleObj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5132616" y="3137808"/>
          <a:ext cx="2020888" cy="538163"/>
        </p:xfrm>
        <a:graphic>
          <a:graphicData uri="http://schemas.openxmlformats.org/presentationml/2006/ole">
            <p:oleObj spid="_x0000_s48137" name="Equação" r:id="rId7" imgW="1485720" imgH="393480" progId="Equation.3">
              <p:embed/>
            </p:oleObj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7466466" y="3505648"/>
          <a:ext cx="2349500" cy="538163"/>
        </p:xfrm>
        <a:graphic>
          <a:graphicData uri="http://schemas.openxmlformats.org/presentationml/2006/ole">
            <p:oleObj spid="_x0000_s48138" name="Equação" r:id="rId8" imgW="1726920" imgH="39348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ESTUDAR...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mtClean="0"/>
              <a:t>Agora é estudar no livro texto e praticar com os exercícios propostos em nosso planejamento de aulas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820</Words>
  <Application>Microsoft Office PowerPoint</Application>
  <PresentationFormat>Personalizar</PresentationFormat>
  <Paragraphs>86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9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Equação</vt:lpstr>
      <vt:lpstr>Método de Gauss</vt:lpstr>
      <vt:lpstr>Matriz Aumentada</vt:lpstr>
      <vt:lpstr>Sistemas Equivalentes</vt:lpstr>
      <vt:lpstr>Método de Gauss</vt:lpstr>
      <vt:lpstr>Método de Gauss – Solução única</vt:lpstr>
      <vt:lpstr>Método de Gauss – Sem Solução</vt:lpstr>
      <vt:lpstr>Método de Gauss – Infinitas Soluções</vt:lpstr>
      <vt:lpstr>Método de Gauss – Infinitas Soluções</vt:lpstr>
      <vt:lpstr>ESTUDAR...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Fabiano</cp:lastModifiedBy>
  <cp:revision>191</cp:revision>
  <dcterms:created xsi:type="dcterms:W3CDTF">2017-04-26T13:22:32Z</dcterms:created>
  <dcterms:modified xsi:type="dcterms:W3CDTF">2018-05-21T20:48:32Z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