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56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theme/theme10.xml" ContentType="application/vnd.openxmlformats-officedocument.theme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Default Extension="bin" ContentType="application/vnd.openxmlformats-officedocument.oleObject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Masters/slideMaster9.xml" ContentType="application/vnd.openxmlformats-officedocument.presentationml.slideMaster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57.xml" ContentType="application/vnd.openxmlformats-officedocument.presentationml.tags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heme/theme7.xml" ContentType="application/vnd.openxmlformats-officedocument.theme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Layouts/slideLayout8.xml" ContentType="application/vnd.openxmlformats-officedocument.presentationml.slideLayout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wmf" ContentType="image/x-wmf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heme/theme8.xml" ContentType="application/vnd.openxmlformats-officedocument.theme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Layouts/slideLayout9.xml" ContentType="application/vnd.openxmlformats-officedocument.presentationml.slideLayout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slideMasters/slideMaster7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heme/theme9.xml" ContentType="application/vnd.openxmlformats-officedocument.theme+xml"/>
  <Override PartName="/ppt/tags/tag155.xml" ContentType="application/vnd.openxmlformats-officedocument.presentationml.tags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17"/>
  </p:handoutMasterIdLst>
  <p:sldIdLst>
    <p:sldId id="256" r:id="rId10"/>
    <p:sldId id="274" r:id="rId11"/>
    <p:sldId id="275" r:id="rId12"/>
    <p:sldId id="267" r:id="rId13"/>
    <p:sldId id="270" r:id="rId14"/>
    <p:sldId id="272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53D"/>
    <a:srgbClr val="00A1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576" autoAdjust="0"/>
  </p:normalViewPr>
  <p:slideViewPr>
    <p:cSldViewPr snapToGrid="0" showGuides="1">
      <p:cViewPr>
        <p:scale>
          <a:sx n="66" d="100"/>
          <a:sy n="66" d="100"/>
        </p:scale>
        <p:origin x="-582" y="-174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pPr/>
              <a:t>22/05/2018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=""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 xmlns="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=""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7.png"/><Relationship Id="rId3" Type="http://schemas.openxmlformats.org/officeDocument/2006/relationships/tags" Target="../tags/tag17.xml"/><Relationship Id="rId21" Type="http://schemas.openxmlformats.org/officeDocument/2006/relationships/image" Target="../media/image3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6.png"/><Relationship Id="rId33" Type="http://schemas.openxmlformats.org/officeDocument/2006/relationships/image" Target="../media/image12.png"/><Relationship Id="rId2" Type="http://schemas.openxmlformats.org/officeDocument/2006/relationships/theme" Target="../theme/theme2.xml"/><Relationship Id="rId16" Type="http://schemas.openxmlformats.org/officeDocument/2006/relationships/tags" Target="../tags/tag30.xml"/><Relationship Id="rId20" Type="http://schemas.openxmlformats.org/officeDocument/2006/relationships/image" Target="../media/image2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image" Target="../media/image40.png"/><Relationship Id="rId3" Type="http://schemas.openxmlformats.org/officeDocument/2006/relationships/tags" Target="../tags/tag66.xml"/><Relationship Id="rId21" Type="http://schemas.openxmlformats.org/officeDocument/2006/relationships/image" Target="../media/image35.png"/><Relationship Id="rId34" Type="http://schemas.openxmlformats.org/officeDocument/2006/relationships/image" Target="../media/image46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image" Target="../media/image39.png"/><Relationship Id="rId33" Type="http://schemas.openxmlformats.org/officeDocument/2006/relationships/image" Target="../media/image45.png"/><Relationship Id="rId2" Type="http://schemas.openxmlformats.org/officeDocument/2006/relationships/theme" Target="../theme/theme5.xml"/><Relationship Id="rId16" Type="http://schemas.openxmlformats.org/officeDocument/2006/relationships/tags" Target="../tags/tag79.xml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38.png"/><Relationship Id="rId32" Type="http://schemas.openxmlformats.org/officeDocument/2006/relationships/image" Target="../media/image31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image" Target="../media/image3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7" y="2950028"/>
            <a:ext cx="8251377" cy="894261"/>
          </a:xfrm>
        </p:spPr>
        <p:txBody>
          <a:bodyPr anchor="ctr"/>
          <a:lstStyle/>
          <a:p>
            <a:r>
              <a:rPr lang="pt-BR" dirty="0" smtClean="0"/>
              <a:t>Método de Gauss-Jordan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smtClean="0"/>
              <a:t>Prof. Fabiano José dos Santos</a:t>
            </a:r>
            <a:endParaRPr lang="pt-BR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="" xmlns:p14="http://schemas.microsoft.com/office/powerpoint/2010/main" val="2922788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Matriz Escalonada </a:t>
            </a:r>
            <a:r>
              <a:rPr lang="pt-BR" dirty="0" smtClean="0"/>
              <a:t>Reduzida - </a:t>
            </a:r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1" y="1364343"/>
            <a:ext cx="10559147" cy="4884057"/>
          </a:xfrm>
        </p:spPr>
        <p:txBody>
          <a:bodyPr anchor="ctr"/>
          <a:lstStyle/>
          <a:p>
            <a:r>
              <a:rPr sz="2400" i="1" smtClean="0"/>
              <a:t>Dizemos que uma </a:t>
            </a:r>
            <a:r>
              <a:rPr sz="2400" i="1"/>
              <a:t>matriz está na </a:t>
            </a:r>
            <a:r>
              <a:rPr sz="2400" b="1" i="1"/>
              <a:t>forma escalonada </a:t>
            </a:r>
            <a:r>
              <a:rPr sz="2400" b="1" i="1" smtClean="0"/>
              <a:t>reduzida por </a:t>
            </a:r>
            <a:r>
              <a:rPr sz="2400" b="1" i="1"/>
              <a:t>linhas</a:t>
            </a:r>
            <a:r>
              <a:rPr sz="2400" i="1"/>
              <a:t> se</a:t>
            </a:r>
            <a:r>
              <a:rPr sz="2400" i="1" smtClean="0"/>
              <a:t>:</a:t>
            </a:r>
          </a:p>
          <a:p>
            <a:endParaRPr sz="1000" i="1"/>
          </a:p>
          <a:p>
            <a:pPr lvl="0">
              <a:buNone/>
            </a:pPr>
            <a:r>
              <a:rPr sz="2200" i="1" smtClean="0">
                <a:solidFill>
                  <a:srgbClr val="00353D"/>
                </a:solidFill>
              </a:rPr>
              <a:t>	</a:t>
            </a:r>
            <a:r>
              <a:rPr sz="2400" i="1" smtClean="0">
                <a:solidFill>
                  <a:srgbClr val="00353D"/>
                </a:solidFill>
              </a:rPr>
              <a:t>(i) o </a:t>
            </a:r>
            <a:r>
              <a:rPr sz="2400" i="1">
                <a:solidFill>
                  <a:srgbClr val="00353D"/>
                </a:solidFill>
              </a:rPr>
              <a:t>primeiro coeficiente não nulo de cada linha, chamado </a:t>
            </a:r>
            <a:r>
              <a:rPr sz="2400" b="1" i="1">
                <a:solidFill>
                  <a:srgbClr val="00353D"/>
                </a:solidFill>
              </a:rPr>
              <a:t>pivô </a:t>
            </a:r>
            <a:r>
              <a:rPr sz="2400" i="1" smtClean="0">
                <a:solidFill>
                  <a:srgbClr val="00353D"/>
                </a:solidFill>
              </a:rPr>
              <a:t>ou</a:t>
            </a:r>
            <a:r>
              <a:rPr sz="2400" b="1" i="1" smtClean="0">
                <a:solidFill>
                  <a:srgbClr val="00353D"/>
                </a:solidFill>
              </a:rPr>
              <a:t> líder</a:t>
            </a:r>
            <a:r>
              <a:rPr sz="2400" i="1">
                <a:solidFill>
                  <a:srgbClr val="00353D"/>
                </a:solidFill>
              </a:rPr>
              <a:t>, está </a:t>
            </a:r>
            <a:r>
              <a:rPr sz="2400" i="1" smtClean="0">
                <a:solidFill>
                  <a:srgbClr val="00353D"/>
                </a:solidFill>
              </a:rPr>
              <a:t>em uma coluna à direita das colunas dos pivôs das linhas anteriores;</a:t>
            </a:r>
            <a:endParaRPr sz="2400">
              <a:solidFill>
                <a:srgbClr val="00353D"/>
              </a:solidFill>
            </a:endParaRPr>
          </a:p>
          <a:p>
            <a:pPr lvl="0"/>
            <a:endParaRPr sz="1000" i="1" smtClean="0">
              <a:solidFill>
                <a:srgbClr val="00353D"/>
              </a:solidFill>
            </a:endParaRPr>
          </a:p>
          <a:p>
            <a:pPr lvl="0">
              <a:buNone/>
            </a:pPr>
            <a:r>
              <a:rPr sz="2200" i="1">
                <a:solidFill>
                  <a:srgbClr val="00353D"/>
                </a:solidFill>
              </a:rPr>
              <a:t>	</a:t>
            </a:r>
            <a:r>
              <a:rPr sz="2400" i="1" smtClean="0">
                <a:solidFill>
                  <a:srgbClr val="00353D"/>
                </a:solidFill>
              </a:rPr>
              <a:t>(ii) as </a:t>
            </a:r>
            <a:r>
              <a:rPr sz="2400" i="1">
                <a:solidFill>
                  <a:srgbClr val="00353D"/>
                </a:solidFill>
              </a:rPr>
              <a:t>linhas nulas (linhas cujos coeficientes são todos nulos), se existirem, estão abaixo das </a:t>
            </a:r>
            <a:r>
              <a:rPr sz="2400" i="1" smtClean="0">
                <a:solidFill>
                  <a:srgbClr val="00353D"/>
                </a:solidFill>
              </a:rPr>
              <a:t>linhas não nulas (linhas nas quais pelo menos um coeficiente é não nulo</a:t>
            </a:r>
            <a:r>
              <a:rPr sz="2400" i="1" smtClean="0">
                <a:solidFill>
                  <a:srgbClr val="00353D"/>
                </a:solidFill>
              </a:rPr>
              <a:t>);</a:t>
            </a:r>
          </a:p>
          <a:p>
            <a:pPr lvl="0">
              <a:buNone/>
            </a:pPr>
            <a:endParaRPr sz="1000" i="1">
              <a:solidFill>
                <a:srgbClr val="00353D"/>
              </a:solidFill>
            </a:endParaRPr>
          </a:p>
          <a:p>
            <a:pPr lvl="0" indent="4763">
              <a:buAutoNum type="romanLcParenBoth" startAt="3"/>
            </a:pPr>
            <a:r>
              <a:rPr lang="pt-BR" sz="2400" i="1" dirty="0" smtClean="0">
                <a:solidFill>
                  <a:srgbClr val="00353D"/>
                </a:solidFill>
              </a:rPr>
              <a:t> o</a:t>
            </a:r>
            <a:r>
              <a:rPr sz="2400" i="1" smtClean="0">
                <a:solidFill>
                  <a:srgbClr val="00353D"/>
                </a:solidFill>
              </a:rPr>
              <a:t> pivô é o único coeficiente não nulo de sua coluna; e</a:t>
            </a:r>
          </a:p>
          <a:p>
            <a:pPr lvl="0" indent="4763">
              <a:buAutoNum type="romanLcParenBoth" startAt="3"/>
            </a:pPr>
            <a:endParaRPr sz="1000" i="1" smtClean="0">
              <a:solidFill>
                <a:srgbClr val="00353D"/>
              </a:solidFill>
            </a:endParaRPr>
          </a:p>
          <a:p>
            <a:pPr lvl="0" indent="4763">
              <a:buAutoNum type="romanLcParenBoth" startAt="3"/>
            </a:pPr>
            <a:r>
              <a:rPr sz="2400" i="1">
                <a:solidFill>
                  <a:srgbClr val="00353D"/>
                </a:solidFill>
              </a:rPr>
              <a:t> </a:t>
            </a:r>
            <a:r>
              <a:rPr sz="2400" i="1" smtClean="0">
                <a:solidFill>
                  <a:srgbClr val="00353D"/>
                </a:solidFill>
              </a:rPr>
              <a:t>todo pivô vale 1.</a:t>
            </a:r>
            <a:endParaRPr lang="pt-BR" sz="2400" i="1" dirty="0" smtClean="0">
              <a:solidFill>
                <a:srgbClr val="00353D"/>
              </a:solidFill>
            </a:endParaRP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="" xmlns:p14="http://schemas.microsoft.com/office/powerpoint/2010/main" val="1281342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Matriz Escalonada </a:t>
            </a:r>
            <a:r>
              <a:rPr lang="pt-BR" dirty="0" smtClean="0"/>
              <a:t>Reduzida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08" y="870858"/>
            <a:ext cx="10972805" cy="5377544"/>
          </a:xfrm>
        </p:spPr>
        <p:txBody>
          <a:bodyPr/>
          <a:lstStyle/>
          <a:p>
            <a:endParaRPr sz="2400" smtClean="0"/>
          </a:p>
          <a:p>
            <a:endParaRPr sz="2400"/>
          </a:p>
          <a:p>
            <a:endParaRPr sz="2400" smtClean="0"/>
          </a:p>
          <a:p>
            <a:endParaRPr sz="2400"/>
          </a:p>
          <a:p>
            <a:endParaRPr sz="2400" smtClean="0"/>
          </a:p>
          <a:p>
            <a:r>
              <a:rPr sz="2000" smtClean="0"/>
              <a:t>Exemplos de matrizes na forma escalonada reduzida</a:t>
            </a:r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r>
              <a:rPr sz="2000" smtClean="0"/>
              <a:t>Obter a forma escalonada reduzida da matriz dada:</a:t>
            </a:r>
          </a:p>
          <a:p>
            <a:endParaRPr sz="2000" smtClean="0"/>
          </a:p>
          <a:p>
            <a:endParaRPr sz="2000" smtClean="0"/>
          </a:p>
          <a:p>
            <a:endParaRPr sz="2000"/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r>
              <a:rPr sz="2000" b="1" smtClean="0"/>
              <a:t>Observação: a forma escalonada reduzida de uma matriz é única.</a:t>
            </a:r>
          </a:p>
          <a:p>
            <a:endParaRPr sz="2000" b="1"/>
          </a:p>
          <a:p>
            <a:endParaRPr sz="2000" smtClean="0"/>
          </a:p>
          <a:p>
            <a:pPr>
              <a:buNone/>
            </a:pPr>
            <a:endParaRPr sz="2000" smtClean="0"/>
          </a:p>
          <a:p>
            <a:pPr>
              <a:buNone/>
            </a:pPr>
            <a:endParaRPr sz="2400"/>
          </a:p>
          <a:p>
            <a:endParaRPr sz="240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1909990" y="1392465"/>
          <a:ext cx="1738246" cy="1060449"/>
        </p:xfrm>
        <a:graphic>
          <a:graphicData uri="http://schemas.openxmlformats.org/presentationml/2006/ole">
            <p:oleObj spid="_x0000_s49154" name="Equação" r:id="rId3" imgW="1168200" imgH="711000" progId="Equation.3">
              <p:embed/>
            </p:oleObj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516440" y="1384072"/>
          <a:ext cx="1730016" cy="1054328"/>
        </p:xfrm>
        <a:graphic>
          <a:graphicData uri="http://schemas.openxmlformats.org/presentationml/2006/ole">
            <p:oleObj spid="_x0000_s49155" name="Equação" r:id="rId4" imgW="1168200" imgH="711000" progId="Equation.3">
              <p:embed/>
            </p:oleObj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7040334" y="1277258"/>
          <a:ext cx="2054477" cy="1357086"/>
        </p:xfrm>
        <a:graphic>
          <a:graphicData uri="http://schemas.openxmlformats.org/presentationml/2006/ole">
            <p:oleObj spid="_x0000_s49156" name="Equação" r:id="rId5" imgW="1384200" imgH="914400" progId="Equation.3">
              <p:embed/>
            </p:oleObj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264331" y="3095172"/>
          <a:ext cx="8808583" cy="1320058"/>
        </p:xfrm>
        <a:graphic>
          <a:graphicData uri="http://schemas.openxmlformats.org/presentationml/2006/ole">
            <p:oleObj spid="_x0000_s49159" name="Equação" r:id="rId6" imgW="4457520" imgH="596880" progId="Equation.3">
              <p:embed/>
            </p:oleObj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434876" y="4603752"/>
          <a:ext cx="8304211" cy="1374819"/>
        </p:xfrm>
        <a:graphic>
          <a:graphicData uri="http://schemas.openxmlformats.org/presentationml/2006/ole">
            <p:oleObj spid="_x0000_s49160" name="Equação" r:id="rId7" imgW="4203360" imgH="62208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 de </a:t>
            </a:r>
            <a:r>
              <a:rPr lang="pt-BR" dirty="0" smtClean="0"/>
              <a:t>Gauss-Jordan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38" y="1117600"/>
            <a:ext cx="11027233" cy="5130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2000" smtClean="0"/>
              <a:t> </a:t>
            </a:r>
            <a:r>
              <a:rPr sz="1800" smtClean="0"/>
              <a:t>O Método de </a:t>
            </a:r>
            <a:r>
              <a:rPr sz="1800" smtClean="0"/>
              <a:t>Gauss-Jordan é </a:t>
            </a:r>
            <a:r>
              <a:rPr sz="1800" smtClean="0"/>
              <a:t>utilizado para a discussão de Sistemas Lineares e consiste do seguinte algoritmo:</a:t>
            </a:r>
          </a:p>
          <a:p>
            <a:pPr>
              <a:buFont typeface="Arial" pitchFamily="34" charset="0"/>
              <a:buChar char="•"/>
            </a:pPr>
            <a:endParaRPr sz="1000" smtClean="0"/>
          </a:p>
          <a:p>
            <a:pPr algn="ctr"/>
            <a:r>
              <a:rPr sz="1800" b="1" smtClean="0"/>
              <a:t>Sistema Linear </a:t>
            </a:r>
            <a:r>
              <a:rPr lang="pt-BR" sz="1800" b="1" dirty="0" smtClean="0"/>
              <a:t>→ Matriz </a:t>
            </a:r>
            <a:r>
              <a:rPr sz="1800" b="1"/>
              <a:t>Aumentada → </a:t>
            </a:r>
            <a:r>
              <a:rPr sz="1800" b="1" smtClean="0"/>
              <a:t>Forma </a:t>
            </a:r>
            <a:r>
              <a:rPr sz="1800" b="1" smtClean="0"/>
              <a:t>Escalonada Reduzida </a:t>
            </a:r>
            <a:r>
              <a:rPr sz="1800" b="1"/>
              <a:t>→ </a:t>
            </a:r>
            <a:r>
              <a:rPr sz="1800" b="1" smtClean="0"/>
              <a:t>Sistema Equivalente</a:t>
            </a:r>
          </a:p>
          <a:p>
            <a:pPr algn="ctr"/>
            <a:endParaRPr sz="1000" b="1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No Método de </a:t>
            </a:r>
            <a:r>
              <a:rPr sz="1800" smtClean="0"/>
              <a:t>Gauss-Jordan, </a:t>
            </a:r>
            <a:r>
              <a:rPr sz="1800" smtClean="0"/>
              <a:t>a aplicação das operações elementares para se obter </a:t>
            </a:r>
            <a:r>
              <a:rPr sz="1800" smtClean="0"/>
              <a:t>a </a:t>
            </a:r>
            <a:r>
              <a:rPr sz="1800" smtClean="0"/>
              <a:t>forma </a:t>
            </a:r>
            <a:r>
              <a:rPr sz="1800" smtClean="0"/>
              <a:t>escalonada reduzida </a:t>
            </a:r>
            <a:r>
              <a:rPr sz="1800" smtClean="0"/>
              <a:t>da matriz aumentada do sistema, e assim possibilitar uma substituição retroativa, não altera sua(s) solução(ões).</a:t>
            </a:r>
          </a:p>
          <a:p>
            <a:pPr>
              <a:buFont typeface="Arial" pitchFamily="34" charset="0"/>
              <a:buChar char="•"/>
            </a:pPr>
            <a:r>
              <a:rPr sz="1800" smtClean="0"/>
              <a:t> O sistema </a:t>
            </a:r>
            <a:r>
              <a:rPr sz="1800" smtClean="0"/>
              <a:t>escalonado reduzido, </a:t>
            </a:r>
            <a:r>
              <a:rPr sz="1800" smtClean="0"/>
              <a:t>equivalente ao sistema dado, será:</a:t>
            </a:r>
          </a:p>
          <a:p>
            <a:pPr>
              <a:buFont typeface="Arial" pitchFamily="34" charset="0"/>
              <a:buChar char="•"/>
            </a:pPr>
            <a:endParaRPr sz="1000" smtClean="0"/>
          </a:p>
          <a:p>
            <a:pPr marL="358775">
              <a:buFont typeface="Wingdings" pitchFamily="2" charset="2"/>
              <a:buChar char="Ø"/>
            </a:pPr>
            <a:r>
              <a:rPr sz="1800" smtClean="0"/>
              <a:t> </a:t>
            </a:r>
            <a:r>
              <a:rPr sz="1800" b="1" smtClean="0"/>
              <a:t>Possível Determinado (solução única)</a:t>
            </a:r>
            <a:r>
              <a:rPr sz="1800" smtClean="0"/>
              <a:t>: se a forma escalonada apresenta número de equações (todas válidas) igual ao número de variáveis.</a:t>
            </a:r>
          </a:p>
          <a:p>
            <a:pPr marL="358775">
              <a:buFont typeface="Wingdings" pitchFamily="2" charset="2"/>
              <a:buChar char="Ø"/>
            </a:pPr>
            <a:r>
              <a:rPr sz="1800" b="1" smtClean="0"/>
              <a:t>Impossível (sem solução)</a:t>
            </a:r>
            <a:r>
              <a:rPr sz="1800" smtClean="0"/>
              <a:t>: a forma escalonada apresenta pelo menos uma equação inválida</a:t>
            </a:r>
          </a:p>
          <a:p>
            <a:pPr marL="358775">
              <a:buFont typeface="Wingdings" pitchFamily="2" charset="2"/>
              <a:buChar char="Ø"/>
            </a:pPr>
            <a:endParaRPr sz="1800"/>
          </a:p>
          <a:p>
            <a:pPr marL="358775">
              <a:buFont typeface="Wingdings" pitchFamily="2" charset="2"/>
              <a:buChar char="Ø"/>
            </a:pPr>
            <a:r>
              <a:rPr sz="1800" b="1" smtClean="0"/>
              <a:t>Possível Indeterminado (infinitas soluções)</a:t>
            </a:r>
            <a:r>
              <a:rPr sz="1800" smtClean="0"/>
              <a:t>: se a forma escalonada apresenta número de equações (todas válidas) menor que o número de variáveis.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176812" y="5069344"/>
          <a:ext cx="5600701" cy="409800"/>
        </p:xfrm>
        <a:graphic>
          <a:graphicData uri="http://schemas.openxmlformats.org/presentationml/2006/ole">
            <p:oleObj spid="_x0000_s43013" name="Equação" r:id="rId3" imgW="2819160" imgH="2286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0"/>
            <a:ext cx="11217371" cy="1197429"/>
          </a:xfrm>
        </p:spPr>
        <p:txBody>
          <a:bodyPr/>
          <a:lstStyle/>
          <a:p>
            <a:r>
              <a:rPr lang="pt-BR" dirty="0" smtClean="0"/>
              <a:t>Método de </a:t>
            </a:r>
            <a:r>
              <a:rPr lang="pt-BR" dirty="0" smtClean="0"/>
              <a:t>Gauss-Jordan </a:t>
            </a:r>
            <a:r>
              <a:rPr lang="pt-BR" dirty="0" smtClean="0"/>
              <a:t>– Solução única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40" y="1248229"/>
            <a:ext cx="10802260" cy="500017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1800" smtClean="0"/>
              <a:t> </a:t>
            </a:r>
            <a:r>
              <a:rPr sz="1800" smtClean="0"/>
              <a:t> Considere </a:t>
            </a:r>
            <a:r>
              <a:rPr sz="1800" smtClean="0"/>
              <a:t>o sistema linear e sua respectiva matriz aumentada:</a:t>
            </a:r>
          </a:p>
          <a:p>
            <a:pPr>
              <a:buFont typeface="Arial" pitchFamily="34" charset="0"/>
              <a:buChar char="•"/>
            </a:pPr>
            <a:endParaRPr sz="180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 Inicialmente </a:t>
            </a:r>
            <a:r>
              <a:rPr sz="1800" smtClean="0"/>
              <a:t>obtemos a forma escalonada </a:t>
            </a:r>
            <a:r>
              <a:rPr sz="1800" smtClean="0"/>
              <a:t>reduzida da </a:t>
            </a:r>
            <a:r>
              <a:rPr sz="1800" smtClean="0"/>
              <a:t>matriz aumentada:</a:t>
            </a:r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Neste caso (matriz escalonada reduzida com número de equações igual ao número de variáveis) a solução única do sistema é lida diretamente da coluna de termos independentes da matriz aumentada.</a:t>
            </a:r>
            <a:endParaRPr sz="1800" smtClean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523344" y="1756001"/>
          <a:ext cx="1767114" cy="952497"/>
        </p:xfrm>
        <a:graphic>
          <a:graphicData uri="http://schemas.openxmlformats.org/presentationml/2006/ole">
            <p:oleObj spid="_x0000_s45058" name="Equação" r:id="rId3" imgW="1320480" imgH="7110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582002" y="1764623"/>
          <a:ext cx="1511991" cy="931408"/>
        </p:xfrm>
        <a:graphic>
          <a:graphicData uri="http://schemas.openxmlformats.org/presentationml/2006/ole">
            <p:oleObj spid="_x0000_s45059" name="Equação" r:id="rId4" imgW="1155600" imgH="711000" progId="Equation.3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43681" y="2970440"/>
          <a:ext cx="10441684" cy="991960"/>
        </p:xfrm>
        <a:graphic>
          <a:graphicData uri="http://schemas.openxmlformats.org/presentationml/2006/ole">
            <p:oleObj spid="_x0000_s45060" name="Equação" r:id="rId5" imgW="6286320" imgH="59688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7939995" y="4334329"/>
          <a:ext cx="747712" cy="798513"/>
        </p:xfrm>
        <a:graphic>
          <a:graphicData uri="http://schemas.openxmlformats.org/presentationml/2006/ole">
            <p:oleObj spid="_x0000_s45061" name="Equação" r:id="rId6" imgW="558720" imgH="596880" progId="Equation.3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738868" y="4289425"/>
          <a:ext cx="6145894" cy="892175"/>
        </p:xfrm>
        <a:graphic>
          <a:graphicData uri="http://schemas.openxmlformats.org/presentationml/2006/ole">
            <p:oleObj spid="_x0000_s45062" name="Equação" r:id="rId7" imgW="4114800" imgH="59688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30" y="0"/>
            <a:ext cx="11406056" cy="1197429"/>
          </a:xfrm>
        </p:spPr>
        <p:txBody>
          <a:bodyPr/>
          <a:lstStyle/>
          <a:p>
            <a:r>
              <a:rPr lang="pt-BR" sz="4400" dirty="0" smtClean="0"/>
              <a:t>Método de </a:t>
            </a:r>
            <a:r>
              <a:rPr lang="pt-BR" sz="4400" dirty="0" smtClean="0"/>
              <a:t>Gauss-Jordan </a:t>
            </a:r>
            <a:r>
              <a:rPr lang="pt-BR" sz="4400" dirty="0" smtClean="0"/>
              <a:t>– Infinitas Soluções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40" y="1117600"/>
            <a:ext cx="10254346" cy="5130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1800" smtClean="0"/>
              <a:t> Considere o sistema linear e sua respectiva matriz aumentada:</a:t>
            </a:r>
          </a:p>
          <a:p>
            <a:pPr>
              <a:buFont typeface="Arial" pitchFamily="34" charset="0"/>
              <a:buChar char="•"/>
            </a:pPr>
            <a:endParaRPr sz="180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Inicialmente obtemos a forma escalonada da matriz aumentada:</a:t>
            </a:r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A seguir escrevemos o sistema equivalente </a:t>
            </a:r>
            <a:r>
              <a:rPr sz="1800" smtClean="0"/>
              <a:t>escalonado reduzido</a:t>
            </a: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 Como no sistema </a:t>
            </a:r>
            <a:r>
              <a:rPr sz="1800" smtClean="0"/>
              <a:t>escalonado reduzido </a:t>
            </a:r>
            <a:r>
              <a:rPr sz="1800" smtClean="0"/>
              <a:t>o </a:t>
            </a:r>
            <a:r>
              <a:rPr sz="1800"/>
              <a:t>número de equações é </a:t>
            </a:r>
            <a:r>
              <a:rPr sz="1800" smtClean="0"/>
              <a:t>menor que o </a:t>
            </a:r>
            <a:r>
              <a:rPr sz="1800"/>
              <a:t>número de variáveis, temos </a:t>
            </a:r>
            <a:r>
              <a:rPr sz="1800" smtClean="0"/>
              <a:t>infinitas </a:t>
            </a:r>
            <a:r>
              <a:rPr sz="1800" smtClean="0"/>
              <a:t>soluções. Com </a:t>
            </a:r>
            <a:r>
              <a:rPr sz="1800" i="1" smtClean="0"/>
              <a:t>z = t</a:t>
            </a:r>
            <a:r>
              <a:rPr sz="1800" smtClean="0"/>
              <a:t> (variável livre) obtemos a forma paramétrica das infinitas soluções:</a:t>
            </a:r>
          </a:p>
          <a:p>
            <a:pPr>
              <a:buFont typeface="Arial" pitchFamily="34" charset="0"/>
              <a:buChar char="•"/>
            </a:pPr>
            <a:endParaRPr lang="pt-BR" sz="1800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582081" y="1454829"/>
          <a:ext cx="1633537" cy="952500"/>
        </p:xfrm>
        <a:graphic>
          <a:graphicData uri="http://schemas.openxmlformats.org/presentationml/2006/ole">
            <p:oleObj spid="_x0000_s47106" name="Equação" r:id="rId3" imgW="1218960" imgH="7110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566128" y="1462769"/>
          <a:ext cx="1397000" cy="931863"/>
        </p:xfrm>
        <a:graphic>
          <a:graphicData uri="http://schemas.openxmlformats.org/presentationml/2006/ole">
            <p:oleObj spid="_x0000_s47107" name="Equação" r:id="rId4" imgW="1066680" imgH="711000" progId="Equation.3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696232" y="2784249"/>
          <a:ext cx="10135891" cy="1033008"/>
        </p:xfrm>
        <a:graphic>
          <a:graphicData uri="http://schemas.openxmlformats.org/presentationml/2006/ole">
            <p:oleObj spid="_x0000_s47108" name="Equação" r:id="rId5" imgW="6121080" imgH="62208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945970" y="4365399"/>
          <a:ext cx="2209750" cy="801687"/>
        </p:xfrm>
        <a:graphic>
          <a:graphicData uri="http://schemas.openxmlformats.org/presentationml/2006/ole">
            <p:oleObj spid="_x0000_s47109" name="Equação" r:id="rId6" imgW="1155600" imgH="419040" progId="Equation.3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862966" y="5892800"/>
          <a:ext cx="2144712" cy="587375"/>
        </p:xfrm>
        <a:graphic>
          <a:graphicData uri="http://schemas.openxmlformats.org/presentationml/2006/ole">
            <p:oleObj spid="_x0000_s47110" name="Equação" r:id="rId7" imgW="1574640" imgH="43164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ESTUDAR...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mtClean="0"/>
              <a:t>Agora é estudar no livro texto e praticar com os exercícios propostos em nosso planejamento de aulas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365</Words>
  <Application>Microsoft Office PowerPoint</Application>
  <PresentationFormat>Personalizar</PresentationFormat>
  <Paragraphs>74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9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Equação</vt:lpstr>
      <vt:lpstr>Microsoft Equation 3.0</vt:lpstr>
      <vt:lpstr>Método de Gauss-Jordan</vt:lpstr>
      <vt:lpstr>Matriz Escalonada Reduzida - Definição</vt:lpstr>
      <vt:lpstr>Matriz Escalonada Reduzida</vt:lpstr>
      <vt:lpstr>Método de Gauss-Jordan</vt:lpstr>
      <vt:lpstr>Método de Gauss-Jordan – Solução única</vt:lpstr>
      <vt:lpstr>Método de Gauss-Jordan – Infinitas Soluções</vt:lpstr>
      <vt:lpstr>ESTUDAR...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Fabiano</cp:lastModifiedBy>
  <cp:revision>212</cp:revision>
  <dcterms:created xsi:type="dcterms:W3CDTF">2017-04-26T13:22:32Z</dcterms:created>
  <dcterms:modified xsi:type="dcterms:W3CDTF">2018-05-22T19:51:34Z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