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70CED-9160-4484-A133-56ED77193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0BAA3-83D7-4B13-8BA8-5F0D8EF6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1A852-3326-41D4-A4CB-3C457A25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7A7D6-4320-4983-995F-BDFC1B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77AFE-5CDB-4B90-924A-2E59F1D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5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8C7BC-273B-4B12-B32F-06C7631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0CCC1E-B680-4548-8630-D7226E977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0A5AA0-62DF-4487-AE37-30BD6D8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43F0B-1F97-4215-A974-C12614C3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12FA3-A631-42BE-9FBA-C9E351D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E7045-2F37-4CC4-BF15-5B3A1CF3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04859B-A5C4-4B08-8726-4260E2A4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3BA95-33C8-46E0-B785-DE99D4C0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BE7AD-F71E-42EF-A14B-B0636156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BEBA1-96DB-48A2-A8D6-A46EE8BA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C2ED9-A73E-4456-AF2F-E86530F5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E4470-9BD4-4367-8AA3-757E5514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45026-F340-4EC8-8CBF-C5EF5902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CF23A-11B0-489D-8F58-261E865D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45CFF-4ACF-4D60-AF3E-80AE16E0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BE335-B878-422F-9EA3-D28C081A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FE75D4-2631-4E59-8AAC-A115667A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4A1F3-E760-4E1F-AC31-2103BABA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5C4AC-0704-49A3-B2FF-4E029237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1ACBF-1682-4975-9991-6DA73D2A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3D8BD-3082-4D88-98FA-3AB805DE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B5F77-41A6-48E7-AA35-C10FBE4C1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A30DCD-764A-4616-80F0-E454F5CC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F20C4-8E23-437E-A26C-1950A6D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2C65A0-DDA4-45D0-8567-05878219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EDA25-0D9B-42C3-9AD6-E26E525B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14BED-EF67-4C79-9153-7F162288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47B49-B996-43B2-9E70-5630BF7E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91681E-D584-4BB8-B56F-4A027E6E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4E94F5-0CE1-42E6-9EEA-45A95860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3D3FD-19A4-4387-B9B9-99BEE0219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35D411-7E6B-4AD0-9599-E9BA17DA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B1018D-2683-4293-A155-4487CABB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B9733E-C05F-42CC-BA4B-299D2A7F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9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711B5-2C0E-437D-8208-68713174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29C5F4-E12A-4887-8AE8-EE73B801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02C96E-9665-4806-AB01-F9A59E06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D05AC-2C52-467B-923C-7E9DF7D7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3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26FC7C-3DB0-4FFD-B0C7-4CCE43E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14A69E-96DB-45AA-8B8E-669CEFD7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2F1D61-ED4C-445E-B0E2-6D90B48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CDB3F-8E3F-4532-86A6-476445B5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1D9C9-D4DC-458A-B343-6BCA5C97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C321B1-E0AA-4CCD-80CD-6CD9EE7D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C207DA-B8D9-4885-AB9E-72FCBA7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511C1-A9E6-4BE5-A47D-DCF55937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6E2F2-8D70-4A2B-A5B1-64E04C5E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8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FA39-3733-4993-A385-A42C4C6F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F22CA4-6C96-4BDD-A1AC-1D989C679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4434A9-D5A2-4194-96A4-E5ED96D2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7C742-A91F-4E77-8434-03EC534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E030AC-6282-4519-BB7E-E44F1065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CCB1F9-EB12-44EE-8AFC-DC590356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F0FB6A-03EB-4990-AFC9-6B65BE04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B1C94-A4BC-4859-950C-BA6E6C3E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F6F3B-DAED-4B4F-9715-2E8B6719D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90A1-8283-4B1C-A515-A585E2BDA667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F906C-BE65-4D3F-9AE0-608079AD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763E3-FFA2-4578-BE0A-EB4BDB99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1B2F-A87E-4971-A4FB-D9745CFF5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camideipu.blogspot.com.br/2011/09/deusa-sol-no-mito-xintoista.html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://culturajapao.com.br/curiosidades/lenda-de-amaterasu-omikami-deusa-so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usesehomens.com.br/religioes/orientais/item/121-xintoismo-e-a-religiosidade-japonesa" TargetMode="External"/><Relationship Id="rId5" Type="http://schemas.openxmlformats.org/officeDocument/2006/relationships/hyperlink" Target="https://www.significados.com.br/xintoismo/" TargetMode="External"/><Relationship Id="rId4" Type="http://schemas.openxmlformats.org/officeDocument/2006/relationships/hyperlink" Target="http://www.infoescola.com/religiao/xintois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D02B2B7-F927-452B-BBA9-EA6DABDCBD66}"/>
              </a:ext>
            </a:extLst>
          </p:cNvPr>
          <p:cNvSpPr/>
          <p:nvPr/>
        </p:nvSpPr>
        <p:spPr>
          <a:xfrm>
            <a:off x="181231" y="68377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b="0" i="0" dirty="0">
              <a:solidFill>
                <a:srgbClr val="000000"/>
              </a:solidFill>
              <a:effectLst/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A tradição do 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/>
              </a:rPr>
              <a:t>xintoísmo 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foi criada antes do budismo e ganhou força no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Japão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no século VI. 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É difícil assinalar com precisão uma data em que o xintoísmo original surgiu.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Com o advento do cultivo do arroz em terra irrigada, “a agricultura de terra irrigada necessitava de comunidades bem organizadas e estáveis”, explica a Enciclopédia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aleway"/>
              </a:rPr>
              <a:t>Kodansha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 do Japão, “e os rituais agrícolas — que mais tarde desempenharam um papel tão importante no xintoísmo — se desenvolveram”.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99EACA-CCE0-45D5-98D0-D21DB5E4498F}"/>
              </a:ext>
            </a:extLst>
          </p:cNvPr>
          <p:cNvSpPr/>
          <p:nvPr/>
        </p:nvSpPr>
        <p:spPr>
          <a:xfrm>
            <a:off x="6277232" y="3995678"/>
            <a:ext cx="55111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Essas primitivas pessoas conceberam e reverenciavam muitos deuses da natureza. 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Além dessa reverência, o medo de almas que partiram levou a rituais para apaziguá-las.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No Japão, a religião permaneceu oficial de 1868 a 1946. Com a derrota japonesa na Segunda Guerra Mundial, o imperador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aleway"/>
              </a:rPr>
              <a:t>Hirohito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 passou a defender a liberdade religiosa para todos os japoneses.</a:t>
            </a:r>
            <a:endParaRPr lang="pt-BR" b="1" dirty="0"/>
          </a:p>
        </p:txBody>
      </p:sp>
      <p:pic>
        <p:nvPicPr>
          <p:cNvPr id="8" name="Picture 2" descr="http://www.ishindo.org.br/wp-content/uploads/2014/08/3323289_torii_at_sunset-600.jpg">
            <a:extLst>
              <a:ext uri="{FF2B5EF4-FFF2-40B4-BE49-F238E27FC236}">
                <a16:creationId xmlns:a16="http://schemas.microsoft.com/office/drawing/2014/main" id="{2C2ADA7A-1824-45CD-B4D6-E13B2BE64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31" y="341015"/>
            <a:ext cx="4967414" cy="346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44CBA3-743A-4928-B8EE-5A0B9310974D}"/>
              </a:ext>
            </a:extLst>
          </p:cNvPr>
          <p:cNvSpPr/>
          <p:nvPr/>
        </p:nvSpPr>
        <p:spPr>
          <a:xfrm>
            <a:off x="181231" y="289971"/>
            <a:ext cx="214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0" i="0" dirty="0">
                <a:solidFill>
                  <a:srgbClr val="FF0000"/>
                </a:solidFill>
                <a:effectLst/>
                <a:latin typeface="Raleway"/>
              </a:rPr>
              <a:t>História</a:t>
            </a:r>
            <a:endParaRPr lang="pt-B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1.bp.blogspot.com/-sI151xoinj8/VeAA1ldEjmI/AAAAAAAAAeA/w9Z9ryKJkk4/s1600/shinto_silhouette_by_ixheartxwar-d4fkpsu.jpg">
            <a:extLst>
              <a:ext uri="{FF2B5EF4-FFF2-40B4-BE49-F238E27FC236}">
                <a16:creationId xmlns:a16="http://schemas.microsoft.com/office/drawing/2014/main" id="{19FDE31C-EF01-4F69-9056-9C94041E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173" y="0"/>
            <a:ext cx="3630827" cy="36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3674B2-697A-4BFC-A6FC-C0D4255EB17F}"/>
              </a:ext>
            </a:extLst>
          </p:cNvPr>
          <p:cNvSpPr/>
          <p:nvPr/>
        </p:nvSpPr>
        <p:spPr>
          <a:xfrm>
            <a:off x="168875" y="798872"/>
            <a:ext cx="80586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0" i="0" dirty="0">
              <a:solidFill>
                <a:srgbClr val="000000"/>
              </a:solidFill>
              <a:effectLst/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A palavra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aleway"/>
              </a:rPr>
              <a:t>Shinto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 (“Caminho dos Deuses”) foi formada pela combinação de dois kanjis: “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aleway"/>
              </a:rPr>
              <a:t>shin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” (神), que significa “deuses” ou “espíritos” (derivado da palavra chinesa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aleway"/>
              </a:rPr>
              <a:t>shen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); e “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aleway"/>
              </a:rPr>
              <a:t>tō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” (道), ou “do”, que significa “estudo” ou “caminho filosófico” (derivado da palavra chinesa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Raleway"/>
              </a:rPr>
              <a:t>tao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Série de 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tradições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unificadas (Afiliação múltipla) 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panteísta, ou seja, acredita que todos os elementos são Deus 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N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ão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 há doutrinas ou ensinamentos específicos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O xintoísmo é uma religião baseada no respeito e culto da natureza, sendo considerada uma grande aliada e imprescindível para a existência da vida na Terra. </a:t>
            </a:r>
            <a:endParaRPr lang="en-US" dirty="0">
              <a:solidFill>
                <a:srgbClr val="000000"/>
              </a:solidFill>
              <a:latin typeface="Raleway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 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- </a:t>
            </a:r>
            <a:r>
              <a:rPr lang="pt-BR" b="1" dirty="0" err="1">
                <a:solidFill>
                  <a:srgbClr val="FF0000"/>
                </a:solidFill>
                <a:latin typeface="Raleway"/>
              </a:rPr>
              <a:t>Musubi</a:t>
            </a:r>
            <a:r>
              <a:rPr lang="pt-BR" b="1" dirty="0">
                <a:solidFill>
                  <a:srgbClr val="FF0000"/>
                </a:solidFill>
                <a:latin typeface="Raleway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-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Raleway"/>
              </a:rPr>
              <a:t>Makoto</a:t>
            </a:r>
            <a:r>
              <a:rPr lang="pt-BR" b="1" i="0" dirty="0">
                <a:solidFill>
                  <a:srgbClr val="FF0000"/>
                </a:solidFill>
                <a:effectLst/>
                <a:latin typeface="Raleway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 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- </a:t>
            </a:r>
            <a:r>
              <a:rPr lang="pt-BR" b="1" dirty="0" err="1">
                <a:solidFill>
                  <a:srgbClr val="FF0000"/>
                </a:solidFill>
                <a:latin typeface="Raleway"/>
              </a:rPr>
              <a:t>Tsunagari</a:t>
            </a:r>
            <a:r>
              <a:rPr lang="pt-BR" b="1" dirty="0">
                <a:solidFill>
                  <a:srgbClr val="FF0000"/>
                </a:solidFill>
                <a:latin typeface="Raleway"/>
              </a:rPr>
              <a:t>;</a:t>
            </a:r>
            <a:endParaRPr lang="pt-BR" b="1" i="0" dirty="0">
              <a:solidFill>
                <a:srgbClr val="FF0000"/>
              </a:solidFill>
              <a:effectLst/>
              <a:latin typeface="Raleway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5195BF-1BC2-4C57-80D0-8964543FF8A9}"/>
              </a:ext>
            </a:extLst>
          </p:cNvPr>
          <p:cNvSpPr/>
          <p:nvPr/>
        </p:nvSpPr>
        <p:spPr>
          <a:xfrm>
            <a:off x="414148" y="321818"/>
            <a:ext cx="166103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Raleway"/>
              </a:rPr>
              <a:t>X</a:t>
            </a:r>
            <a:r>
              <a:rPr lang="pt-BR" sz="2500" b="1" i="0" dirty="0">
                <a:solidFill>
                  <a:srgbClr val="FF0000"/>
                </a:solidFill>
                <a:effectLst/>
                <a:latin typeface="Raleway"/>
              </a:rPr>
              <a:t>intoísmo</a:t>
            </a:r>
            <a:endParaRPr lang="pt-BR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0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C54EFB-A452-4B5B-B0F6-0BB4731459DC}"/>
              </a:ext>
            </a:extLst>
          </p:cNvPr>
          <p:cNvSpPr/>
          <p:nvPr/>
        </p:nvSpPr>
        <p:spPr>
          <a:xfrm>
            <a:off x="440723" y="449132"/>
            <a:ext cx="667676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Raleway"/>
              </a:rPr>
              <a:t>A </a:t>
            </a:r>
            <a:r>
              <a:rPr lang="pt-BR" sz="2500" b="1" dirty="0">
                <a:solidFill>
                  <a:srgbClr val="FF0000"/>
                </a:solidFill>
                <a:latin typeface="Raleway"/>
              </a:rPr>
              <a:t>criação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O céu e a Terra eram apenas uma massa uniforme e macia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O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s Deuses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Izanagi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e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obtiveram a missão da criação das ilhas, para ajuda-los foi entregue ao casal “A lança sagrada” </a:t>
            </a:r>
            <a:r>
              <a:rPr lang="pt-BR" dirty="0">
                <a:solidFill>
                  <a:srgbClr val="FF0000"/>
                </a:solidFill>
                <a:latin typeface="Raleway"/>
              </a:rPr>
              <a:t>Ame-no-</a:t>
            </a:r>
            <a:r>
              <a:rPr lang="pt-BR" dirty="0" err="1">
                <a:solidFill>
                  <a:srgbClr val="FF0000"/>
                </a:solidFill>
                <a:latin typeface="Raleway"/>
              </a:rPr>
              <a:t>nuhoko</a:t>
            </a:r>
            <a:endParaRPr lang="pt-BR" dirty="0">
              <a:solidFill>
                <a:srgbClr val="FF0000"/>
              </a:solidFill>
              <a:latin typeface="Raleway"/>
            </a:endParaRP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 err="1">
                <a:solidFill>
                  <a:srgbClr val="000000"/>
                </a:solidFill>
                <a:latin typeface="Raleway"/>
              </a:rPr>
              <a:t>Izanagi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e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estavam postos na ponte flutuante do céu e, com a lança em punhos, agitaram o oceano, as gotas que caíram de volta para a água formaram a primeira terra firme.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 err="1">
                <a:solidFill>
                  <a:srgbClr val="000000"/>
                </a:solidFill>
                <a:latin typeface="Raleway"/>
              </a:rPr>
              <a:t>Após</a:t>
            </a:r>
            <a:r>
              <a:rPr lang="en-US" dirty="0">
                <a:solidFill>
                  <a:srgbClr val="000000"/>
                </a:solidFill>
                <a:latin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</a:rPr>
              <a:t>isso</a:t>
            </a:r>
            <a:r>
              <a:rPr lang="en-US" dirty="0">
                <a:solidFill>
                  <a:srgbClr val="000000"/>
                </a:solidFill>
                <a:latin typeface="Raleway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Izanagi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e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foram até a ilha decidiram se casar e acasalar, para trazerem novas gerações e novas terras. Os primeiros filhos nasceram deformados </a:t>
            </a:r>
            <a:r>
              <a:rPr lang="pt-BR" dirty="0">
                <a:solidFill>
                  <a:srgbClr val="FF0000"/>
                </a:solidFill>
                <a:latin typeface="Raleway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Raleway"/>
              </a:rPr>
              <a:t>Hiruko</a:t>
            </a:r>
            <a:r>
              <a:rPr lang="pt-BR" dirty="0">
                <a:solidFill>
                  <a:srgbClr val="FF0000"/>
                </a:solidFill>
                <a:latin typeface="Raleway"/>
              </a:rPr>
              <a:t> e </a:t>
            </a:r>
            <a:r>
              <a:rPr lang="pt-BR" dirty="0" err="1">
                <a:solidFill>
                  <a:srgbClr val="FF0000"/>
                </a:solidFill>
                <a:latin typeface="Raleway"/>
              </a:rPr>
              <a:t>Awashima</a:t>
            </a:r>
            <a:r>
              <a:rPr lang="pt-BR" dirty="0">
                <a:solidFill>
                  <a:srgbClr val="FF0000"/>
                </a:solidFill>
                <a:latin typeface="Raleway"/>
              </a:rPr>
              <a:t>)</a:t>
            </a:r>
          </a:p>
          <a:p>
            <a:endParaRPr lang="en-US" dirty="0">
              <a:latin typeface="Raleway"/>
            </a:endParaRPr>
          </a:p>
          <a:p>
            <a:r>
              <a:rPr lang="pt-BR" dirty="0">
                <a:latin typeface="Raleway"/>
              </a:rPr>
              <a:t>Então </a:t>
            </a:r>
            <a:r>
              <a:rPr lang="pt-BR" dirty="0" err="1">
                <a:latin typeface="Raleway"/>
              </a:rPr>
              <a:t>Izanagi</a:t>
            </a:r>
            <a:r>
              <a:rPr lang="pt-BR" dirty="0">
                <a:latin typeface="Raleway"/>
              </a:rPr>
              <a:t> e </a:t>
            </a:r>
            <a:r>
              <a:rPr lang="pt-BR" dirty="0" err="1">
                <a:latin typeface="Raleway"/>
              </a:rPr>
              <a:t>Izanami</a:t>
            </a:r>
            <a:r>
              <a:rPr lang="pt-BR" dirty="0">
                <a:latin typeface="Raleway"/>
              </a:rPr>
              <a:t> decidiram se casar novamente e seu casamento foi um sucesso. Criaram muitos Deuses, Deusas para representar </a:t>
            </a:r>
            <a:r>
              <a:rPr lang="pt-BR" dirty="0">
                <a:solidFill>
                  <a:srgbClr val="0070C0"/>
                </a:solidFill>
                <a:latin typeface="Raleway"/>
              </a:rPr>
              <a:t>montanhas, vales, cachoeiras, rios, ventos, entre outros.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B3B1B4-8FEC-47A6-9298-F42C9CC8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73" y="0"/>
            <a:ext cx="408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41AA673-C8FE-4F60-91FB-95B35F798B28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4C24E6-4755-4284-8E50-7D0584B25139}"/>
              </a:ext>
            </a:extLst>
          </p:cNvPr>
          <p:cNvSpPr/>
          <p:nvPr/>
        </p:nvSpPr>
        <p:spPr>
          <a:xfrm>
            <a:off x="407775" y="778476"/>
            <a:ext cx="77476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morreu ao dar à luz ao </a:t>
            </a:r>
            <a:r>
              <a:rPr lang="pt-BR" dirty="0" err="1">
                <a:solidFill>
                  <a:srgbClr val="FF0000"/>
                </a:solidFill>
                <a:latin typeface="Raleway"/>
              </a:rPr>
              <a:t>Kagutsuchi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(encarnação de fogo). Perdido em raiva,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Izanagi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matou </a:t>
            </a:r>
            <a:r>
              <a:rPr lang="pt-BR" dirty="0" err="1">
                <a:solidFill>
                  <a:srgbClr val="FF0000"/>
                </a:solidFill>
                <a:latin typeface="Raleway"/>
              </a:rPr>
              <a:t>Kagutsuchi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. Sua morte também criou dezenas de divindades.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pt-BR" dirty="0" err="1">
                <a:solidFill>
                  <a:srgbClr val="000000"/>
                </a:solidFill>
                <a:latin typeface="Raleway"/>
              </a:rPr>
              <a:t>Izanagi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inconformado com a morte de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empreendeu uma viagem a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Yomi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ou "a terra sombria dos mortos.” , porém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já havia comido o fruto dos mortos.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Raleway"/>
              </a:rPr>
              <a:t>A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o voltar,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Izanagi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se sentiu imundo por causa do contato com os mortos, decidiu tomar um banho para se purificar. Assim surgiu inúmeros Deuses, tanto do bem como do mal(saíram de suas roupas descartadas)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b="1" dirty="0">
                <a:solidFill>
                  <a:srgbClr val="FF0000"/>
                </a:solidFill>
                <a:latin typeface="Raleway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Raleway"/>
              </a:rPr>
              <a:t>Nascimento da nobre Trindade</a:t>
            </a:r>
          </a:p>
          <a:p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pt-BR" b="1" u="sng" dirty="0">
                <a:solidFill>
                  <a:srgbClr val="0070C0"/>
                </a:solidFill>
                <a:latin typeface="Raleway"/>
              </a:rPr>
              <a:t>Amaterasu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(Deusa do sol) a partir de seu olho esquerdo</a:t>
            </a:r>
          </a:p>
          <a:p>
            <a:r>
              <a:rPr lang="pt-BR" b="1" u="sng" dirty="0" err="1">
                <a:solidFill>
                  <a:srgbClr val="0070C0"/>
                </a:solidFill>
                <a:latin typeface="Raleway"/>
              </a:rPr>
              <a:t>Tsukuyomi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(Deus lua) de seu olho direito e</a:t>
            </a:r>
          </a:p>
          <a:p>
            <a:r>
              <a:rPr lang="pt-BR" b="1" u="sng" dirty="0" err="1">
                <a:solidFill>
                  <a:srgbClr val="0070C0"/>
                </a:solidFill>
                <a:latin typeface="Raleway"/>
              </a:rPr>
              <a:t>Susanoo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(Deus dos Oceanos) do seu nariz – Que fui expulso pelo seu pai ao querer se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encontar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com sua mãe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Izanami</a:t>
            </a:r>
            <a:endParaRPr lang="pt-BR" dirty="0">
              <a:solidFill>
                <a:srgbClr val="000000"/>
              </a:solidFill>
              <a:latin typeface="Raleway"/>
            </a:endParaRPr>
          </a:p>
          <a:p>
            <a:endParaRPr lang="pt-BR" dirty="0"/>
          </a:p>
        </p:txBody>
      </p:sp>
      <p:pic>
        <p:nvPicPr>
          <p:cNvPr id="7170" name="Picture 2" descr="http://www.espace4.com/wp-content/uploads/2014/01/tsuba-fer-soten-izanami-izanagi-pont-legende-creation-japon-japonaise-archipel-garde-sabre-samourai-or.jpg">
            <a:extLst>
              <a:ext uri="{FF2B5EF4-FFF2-40B4-BE49-F238E27FC236}">
                <a16:creationId xmlns:a16="http://schemas.microsoft.com/office/drawing/2014/main" id="{63344A4B-164C-4ECD-B721-5418893B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022" y="2136850"/>
            <a:ext cx="3594924" cy="26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A27800-F8F6-47E3-B5F9-632EDE7130AE}"/>
              </a:ext>
            </a:extLst>
          </p:cNvPr>
          <p:cNvSpPr/>
          <p:nvPr/>
        </p:nvSpPr>
        <p:spPr>
          <a:xfrm>
            <a:off x="534789" y="212121"/>
            <a:ext cx="39004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>
                <a:solidFill>
                  <a:srgbClr val="FF0000"/>
                </a:solidFill>
                <a:latin typeface="Arial" panose="020B0604020202020204" pitchFamily="34" charset="0"/>
              </a:rPr>
              <a:t>Amaterasu </a:t>
            </a:r>
            <a:r>
              <a:rPr lang="pt-BR" sz="3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Omikami</a:t>
            </a:r>
            <a:endParaRPr lang="pt-BR" sz="30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BE41402-8604-4848-A9D9-7E1BD105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29" y="766119"/>
            <a:ext cx="4216371" cy="60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17E4A38-97DA-4F67-9AD7-786D2FB112F2}"/>
              </a:ext>
            </a:extLst>
          </p:cNvPr>
          <p:cNvSpPr/>
          <p:nvPr/>
        </p:nvSpPr>
        <p:spPr>
          <a:xfrm>
            <a:off x="181340" y="1134403"/>
            <a:ext cx="74496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Raleway"/>
              </a:rPr>
              <a:t>O mito de Amaterasu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Omikami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tem seu ponto central no meio do inverno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 err="1">
                <a:solidFill>
                  <a:srgbClr val="000000"/>
                </a:solidFill>
                <a:latin typeface="Raleway"/>
              </a:rPr>
              <a:t>Susano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wo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pisoteou seus campos de arroz e destruiu seus santuários. Com isso, a deusa se retirou para a </a:t>
            </a:r>
            <a:r>
              <a:rPr lang="pt-BR" dirty="0" err="1">
                <a:solidFill>
                  <a:srgbClr val="000000"/>
                </a:solidFill>
                <a:latin typeface="Raleway"/>
              </a:rPr>
              <a:t>Heavenly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Cave, selando-a com uma grande rocha que só ela conseguiu se mover.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Isso cortou os mundos, os kami implorou que ela saísse da caverna, porque todos os kami, como todos os outros seres, dependem da Luz da Deusa Suprema.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>
                <a:solidFill>
                  <a:srgbClr val="000000"/>
                </a:solidFill>
                <a:latin typeface="Raleway"/>
              </a:rPr>
              <a:t>O glorioso ressurgimento da Deusa do Sol da Caverna Celestial é o mesmo Evento de Inverno que é lembrado pelos cristãos como o nascimento de Cristo. A próxima (ou retorno) da Luz para o mundo escurecido.</a:t>
            </a:r>
          </a:p>
          <a:p>
            <a:endParaRPr lang="pt-BR" dirty="0">
              <a:solidFill>
                <a:srgbClr val="000000"/>
              </a:solidFill>
              <a:latin typeface="Raleway"/>
            </a:endParaRPr>
          </a:p>
          <a:p>
            <a:r>
              <a:rPr lang="pt-BR" dirty="0" err="1">
                <a:solidFill>
                  <a:srgbClr val="000000"/>
                </a:solidFill>
                <a:latin typeface="Raleway"/>
              </a:rPr>
              <a:t>Susano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 foi banido do céu, mas ainda existe na terra. A tempestade, ou a desarmonia, faz parte da existência terrena. Mas a Luz do Sol também brilha sobre a Terra.</a:t>
            </a:r>
          </a:p>
        </p:txBody>
      </p:sp>
    </p:spTree>
    <p:extLst>
      <p:ext uri="{BB962C8B-B14F-4D97-AF65-F5344CB8AC3E}">
        <p14:creationId xmlns:p14="http://schemas.microsoft.com/office/powerpoint/2010/main" val="56187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ulturajapao.com.br/wp-content/uploads/2015/01/Cultura-Jap%C3%A3o-Amaterasu-Naruto.png">
            <a:extLst>
              <a:ext uri="{FF2B5EF4-FFF2-40B4-BE49-F238E27FC236}">
                <a16:creationId xmlns:a16="http://schemas.microsoft.com/office/drawing/2014/main" id="{1A7FE3D3-741E-452A-A6D5-63921B39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7" y="1705232"/>
            <a:ext cx="5233427" cy="44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ulturajapao.com.br/wp-content/uploads/2015/01/Cultura-Jap%C3%A3o-Amaterasu-Okami.png">
            <a:extLst>
              <a:ext uri="{FF2B5EF4-FFF2-40B4-BE49-F238E27FC236}">
                <a16:creationId xmlns:a16="http://schemas.microsoft.com/office/drawing/2014/main" id="{773F4107-E284-430C-9F03-EB629699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44" y="1700731"/>
            <a:ext cx="5238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ulturajapao.com.br/wp-content/uploads/2015/01/Cultura-Jap%C3%A3o-Amaterasu-Persona-4.png">
            <a:extLst>
              <a:ext uri="{FF2B5EF4-FFF2-40B4-BE49-F238E27FC236}">
                <a16:creationId xmlns:a16="http://schemas.microsoft.com/office/drawing/2014/main" id="{E7B267F6-1053-414C-A6CA-1A7C1423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3" y="1609853"/>
            <a:ext cx="5238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ulturajapao.com.br/wp-content/uploads/2015/01/Cultura-Jap%C3%A3o-Amaterasu-Fairy-Tail.png">
            <a:extLst>
              <a:ext uri="{FF2B5EF4-FFF2-40B4-BE49-F238E27FC236}">
                <a16:creationId xmlns:a16="http://schemas.microsoft.com/office/drawing/2014/main" id="{D31C8B11-5F81-42A2-BC2B-7FB752E6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97" y="1609853"/>
            <a:ext cx="5238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9E2EF-AC03-458F-9B20-0A8A0535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ell MT" panose="02020503060305020303" pitchFamily="18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A5FCF-6916-4971-A8F7-A108C060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2187"/>
            <a:ext cx="10515600" cy="4351338"/>
          </a:xfrm>
        </p:spPr>
        <p:txBody>
          <a:bodyPr/>
          <a:lstStyle/>
          <a:p>
            <a:r>
              <a:rPr lang="pt-BR" sz="2400" dirty="0">
                <a:hlinkClick r:id="rId2"/>
              </a:rPr>
              <a:t>http://culturajapao.com.br/curiosidades/lenda-de-amaterasu-omikami-deusa-sol/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http://ecamideipu.blogspot.com.br/2011/09/deusa-sol-no-mito-xintoista.html</a:t>
            </a:r>
            <a:endParaRPr lang="pt-BR" sz="2400" dirty="0"/>
          </a:p>
          <a:p>
            <a:r>
              <a:rPr lang="pt-BR" sz="2400" dirty="0">
                <a:hlinkClick r:id="rId4"/>
              </a:rPr>
              <a:t>http://www.infoescola.com/religiao/xintoismo/</a:t>
            </a:r>
            <a:endParaRPr lang="pt-BR" sz="2400" dirty="0"/>
          </a:p>
          <a:p>
            <a:r>
              <a:rPr lang="pt-BR" sz="2400" dirty="0">
                <a:hlinkClick r:id="rId5"/>
              </a:rPr>
              <a:t>https://www.significados.com.br/xintoismo/</a:t>
            </a:r>
            <a:endParaRPr lang="pt-BR" sz="2400" dirty="0"/>
          </a:p>
          <a:p>
            <a:r>
              <a:rPr lang="pt-BR" sz="2400" dirty="0">
                <a:hlinkClick r:id="rId6"/>
              </a:rPr>
              <a:t>http://deusesehomens.com.br/religioes/orientais/item/121-xintoismo-e-a-religiosidade-japonesa</a:t>
            </a:r>
            <a:endParaRPr lang="pt-BR" sz="2400" dirty="0"/>
          </a:p>
          <a:p>
            <a:endParaRPr lang="pt-BR" dirty="0"/>
          </a:p>
        </p:txBody>
      </p:sp>
      <p:pic>
        <p:nvPicPr>
          <p:cNvPr id="6146" name="Picture 2" descr="https://upload.wikimedia.org/wikipedia/commons/thumb/a/a4/Kobayashi_Izanami_and_izanagi.jpg/200px-Kobayashi_Izanami_and_izanagi.jpg">
            <a:extLst>
              <a:ext uri="{FF2B5EF4-FFF2-40B4-BE49-F238E27FC236}">
                <a16:creationId xmlns:a16="http://schemas.microsoft.com/office/drawing/2014/main" id="{C03C45E3-76FE-4501-83A0-9599915A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832" y="0"/>
            <a:ext cx="1905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0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678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inherit</vt:lpstr>
      <vt:lpstr>Raleway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Luiz</cp:lastModifiedBy>
  <cp:revision>17</cp:revision>
  <dcterms:created xsi:type="dcterms:W3CDTF">2017-09-28T16:05:23Z</dcterms:created>
  <dcterms:modified xsi:type="dcterms:W3CDTF">2017-09-28T19:05:25Z</dcterms:modified>
</cp:coreProperties>
</file>