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028"/>
    <a:srgbClr val="2A1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9E95-998C-4201-A361-B3CCD35C15EC}" type="datetimeFigureOut">
              <a:rPr lang="pt-BR" smtClean="0"/>
              <a:pPr/>
              <a:t>14/01/2018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BE2D-4F2E-47D0-B4B6-89B47C7786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pocanegocios.globo.com/Informacao/Visao/noticia/2012/08/o-cabeca-do-goog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com.br/url?sa=i&amp;rct=j&amp;q=&amp;esrc=s&amp;frm=1&amp;source=images&amp;cd=&amp;cad=rja&amp;uact=8&amp;ved=0CAcQjRw&amp;url=http://www.josebaldaia.com/intuinovare/2012/05/&amp;ei=o6_TVIXhNe_jsASCj4KIBA&amp;bvm=bv.85464276,d.cWc&amp;psig=AFQjCNFh0H_0nmkNiu8ZihqUWUFn327e-Q&amp;ust=142324551650411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google.com.br/url?sa=i&amp;rct=j&amp;q=&amp;esrc=s&amp;source=images&amp;cd=&amp;cad=rja&amp;uact=8&amp;ved=0CAcQjRxqFQoTCJjUndSslMcCFZP2gAodISQAaw&amp;url=http://www.oficinadanet.com.br/post/13498-quais-as-diferencas-entre-as-geracoes-x-y-e-z-e-como-administrar-os-conflitos&amp;ei=Z0TDVdiEK5PtgwShyIDYBg&amp;bvm=bv.99556055,d.eXY&amp;psig=AFQjCNGXJKXNXRo9Qtqy_XwE5YvdrUXGPg&amp;ust=14389465763816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g1.globo.com/minas-gerais/noticia/2015/07/programa-minas-digital-pretende-gerar-r-1-bi-em-10-anos-diz-govern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money.com.br/blogs/start-se-investimento-anjo-e-startups/post/3763846/google-investiu-bilhao-startups-201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josdobrasil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tartupsebraeminas.com.br/r-170-milhoes-ja-foram-investidos-nas-startups-brasileiras-em-201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357750" y="0"/>
            <a:ext cx="15705337" cy="685800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28" name="AutoShape 4" descr="Resultado de imagem para Startu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571604" y="1357298"/>
            <a:ext cx="6000792" cy="4286280"/>
          </a:xfrm>
          <a:prstGeom prst="rect">
            <a:avLst/>
          </a:prstGeom>
          <a:solidFill>
            <a:srgbClr val="2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57356" y="1785926"/>
            <a:ext cx="5357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  <a:cs typeface="Times New Roman" pitchFamily="18" charset="0"/>
              </a:rPr>
              <a:t>Empreendedorismo e Startups: o novo jeito de fazer negócios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285984" y="5143512"/>
            <a:ext cx="4714908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214546" y="5214950"/>
            <a:ext cx="485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sz="20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Prof. </a:t>
            </a:r>
            <a:r>
              <a:rPr lang="pt-BR" altLang="pt-BR" sz="20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Adm</a:t>
            </a:r>
            <a:r>
              <a:rPr lang="pt-BR" altLang="pt-BR" sz="20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. João Carlos Oliveira Caetano</a:t>
            </a:r>
          </a:p>
          <a:p>
            <a:pPr algn="ctr"/>
            <a:r>
              <a:rPr lang="pt-BR" altLang="pt-BR" sz="20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CRA/MG </a:t>
            </a:r>
            <a:r>
              <a:rPr lang="pt-BR" sz="20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01-028256/D</a:t>
            </a:r>
            <a:endParaRPr lang="pt-BR" altLang="pt-BR" sz="2000" dirty="0">
              <a:solidFill>
                <a:schemeClr val="bg1">
                  <a:lumMod val="8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4297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183"/>
              </p:ext>
            </p:extLst>
          </p:nvPr>
        </p:nvGraphicFramePr>
        <p:xfrm>
          <a:off x="428596" y="428604"/>
          <a:ext cx="8352927" cy="590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37158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Incubadora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Aceleradora</a:t>
                      </a:r>
                      <a:endParaRPr lang="pt-BR" dirty="0"/>
                    </a:p>
                  </a:txBody>
                  <a:tcPr/>
                </a:tc>
              </a:tr>
              <a:tr h="180193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Modelo de negócio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Sem</a:t>
                      </a:r>
                      <a:r>
                        <a:rPr lang="pt-BR" sz="1400" baseline="0" dirty="0" smtClean="0"/>
                        <a:t> fins lucrativos, mantida por outras instituições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Com fins lucrativos,</a:t>
                      </a:r>
                      <a:r>
                        <a:rPr lang="pt-BR" sz="1400" baseline="0" dirty="0" smtClean="0"/>
                        <a:t> mantida por investidores privados que esperam ganhar dinheiro com o retorno da venda das ações das empresas apoiadas</a:t>
                      </a:r>
                      <a:endParaRPr lang="pt-BR" sz="1400" dirty="0"/>
                    </a:p>
                  </a:txBody>
                  <a:tcPr/>
                </a:tc>
              </a:tr>
              <a:tr h="732992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Oferta</a:t>
                      </a:r>
                      <a:r>
                        <a:rPr lang="pt-BR" sz="1400" baseline="0" dirty="0" smtClean="0"/>
                        <a:t> de Serviços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Focada em infraestrutura e espaço físico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Focada na gestão do negócio,</a:t>
                      </a:r>
                      <a:r>
                        <a:rPr lang="pt-BR" sz="1400" baseline="0" dirty="0" smtClean="0"/>
                        <a:t> </a:t>
                      </a:r>
                      <a:r>
                        <a:rPr lang="pt-BR" sz="1400" baseline="0" dirty="0" err="1" smtClean="0"/>
                        <a:t>mentoria</a:t>
                      </a:r>
                      <a:r>
                        <a:rPr lang="pt-BR" sz="1400" baseline="0" dirty="0" smtClean="0"/>
                        <a:t> e networking</a:t>
                      </a:r>
                      <a:endParaRPr lang="pt-BR" sz="1400" dirty="0"/>
                    </a:p>
                  </a:txBody>
                  <a:tcPr/>
                </a:tc>
              </a:tr>
              <a:tr h="37158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Tempo de apoio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 a 3 anos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 a 6 anos</a:t>
                      </a:r>
                      <a:endParaRPr lang="pt-BR" sz="1400" dirty="0"/>
                    </a:p>
                  </a:txBody>
                  <a:tcPr/>
                </a:tc>
              </a:tr>
              <a:tr h="94678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Investimento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 investe capital no negócio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Investe</a:t>
                      </a:r>
                      <a:r>
                        <a:rPr lang="pt-BR" sz="1400" baseline="0" dirty="0" smtClean="0"/>
                        <a:t> capital inicial no negócio, de R$ 20 mil a R$ 100 mil, em geral</a:t>
                      </a:r>
                      <a:endParaRPr lang="pt-BR" sz="1400" dirty="0"/>
                    </a:p>
                  </a:txBody>
                  <a:tcPr/>
                </a:tc>
              </a:tr>
              <a:tr h="116057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Contrapartidas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Pagamento</a:t>
                      </a:r>
                      <a:r>
                        <a:rPr lang="pt-BR" sz="1400" baseline="0" dirty="0" smtClean="0"/>
                        <a:t> de taxas, geralmente subsidiadas, pela empresa incubada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Cessão de um percentual de participação acionária da empresa para a aceleradora</a:t>
                      </a:r>
                      <a:endParaRPr lang="pt-BR" sz="1400" dirty="0"/>
                    </a:p>
                  </a:txBody>
                  <a:tcPr/>
                </a:tc>
              </a:tr>
              <a:tr h="519203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Processo Seletivo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Normalmente, com pouca competição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Muito concorrido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500098" y="0"/>
            <a:ext cx="10001320" cy="7072338"/>
          </a:xfrm>
          <a:prstGeom prst="rect">
            <a:avLst/>
          </a:prstGeom>
          <a:solidFill>
            <a:srgbClr val="2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A1E26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720" y="357166"/>
            <a:ext cx="8501122" cy="15001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1472" y="571480"/>
            <a:ext cx="7858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60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Definição para Startup: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78746"/>
              </p:ext>
            </p:extLst>
          </p:nvPr>
        </p:nvGraphicFramePr>
        <p:xfrm>
          <a:off x="285720" y="2643182"/>
          <a:ext cx="8429652" cy="307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26"/>
                <a:gridCol w="4214826"/>
              </a:tblGrid>
              <a:tr h="456709"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Larry Page/Sergei Brin</a:t>
                      </a:r>
                      <a:r>
                        <a:rPr lang="pt-BR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6709">
                <a:tc>
                  <a:txBody>
                    <a:bodyPr/>
                    <a:lstStyle/>
                    <a:p>
                      <a:r>
                        <a:rPr lang="pt-BR" dirty="0" smtClean="0"/>
                        <a:t>Apple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Steve</a:t>
                      </a:r>
                      <a:r>
                        <a:rPr lang="pt-BR" baseline="0" dirty="0" smtClean="0"/>
                        <a:t> Jobs/Steve </a:t>
                      </a:r>
                      <a:r>
                        <a:rPr lang="pt-BR" baseline="0" dirty="0" err="1" smtClean="0"/>
                        <a:t>Wozniak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670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Youtube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Chad</a:t>
                      </a:r>
                      <a:r>
                        <a:rPr lang="pt-BR" dirty="0" smtClean="0"/>
                        <a:t> Hurley/Steve Chen/</a:t>
                      </a:r>
                      <a:r>
                        <a:rPr lang="pt-BR" dirty="0" err="1" smtClean="0"/>
                        <a:t>Jawed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Karim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88291">
                <a:tc>
                  <a:txBody>
                    <a:bodyPr/>
                    <a:lstStyle/>
                    <a:p>
                      <a:r>
                        <a:rPr lang="pt-BR" dirty="0" smtClean="0"/>
                        <a:t>Peixe Urbano/O</a:t>
                      </a:r>
                      <a:r>
                        <a:rPr lang="pt-BR" baseline="0" dirty="0" smtClean="0"/>
                        <a:t> Entregador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Jùlio</a:t>
                      </a:r>
                      <a:r>
                        <a:rPr lang="pt-BR" dirty="0" smtClean="0"/>
                        <a:t> Vasconcelos/ Emerson Andrade /Alex </a:t>
                      </a:r>
                      <a:r>
                        <a:rPr lang="pt-BR" dirty="0" err="1" smtClean="0"/>
                        <a:t>Tobor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670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Easy</a:t>
                      </a:r>
                      <a:r>
                        <a:rPr lang="pt-BR" dirty="0" smtClean="0"/>
                        <a:t> Taxi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Tallis</a:t>
                      </a:r>
                      <a:r>
                        <a:rPr lang="pt-BR" baseline="0" dirty="0" smtClean="0"/>
                        <a:t> Gomes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5670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Ioasys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effectLst/>
                        </a:rPr>
                        <a:t>Walter Galvão Neto/Gilson Vilela Junior</a:t>
                      </a:r>
                      <a:endParaRPr lang="pt-B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072338"/>
          </a:xfrm>
          <a:prstGeom prst="rect">
            <a:avLst/>
          </a:prstGeom>
          <a:solidFill>
            <a:srgbClr val="2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500166" y="1500174"/>
            <a:ext cx="6572296" cy="47149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428860" y="714356"/>
            <a:ext cx="4857784" cy="14287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619672" y="642918"/>
            <a:ext cx="580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Então... Como as aceleradoras desenvolvem as Startups?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785918" y="2285992"/>
            <a:ext cx="58579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Motivação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Dor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Polimento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Projetos: SCRUM (exemplo)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Plano de 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Franklin Gothic Medium" pitchFamily="34" charset="0"/>
              </a:rPr>
              <a:t>Financeiro</a:t>
            </a:r>
            <a:endParaRPr lang="pt-BR" sz="2800" dirty="0"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20" y="5732868"/>
            <a:ext cx="2000232" cy="1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6" y="5732868"/>
            <a:ext cx="2000232" cy="1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2" y="5732868"/>
            <a:ext cx="2000232" cy="1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5732868"/>
            <a:ext cx="2000232" cy="1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encrypted-tbn0.gstatic.com/images?q=tbn:ANd9GcQmfw8tzsNJ6S4fwzy_qJmwlXTrMKw6E2VjajxbK37TZuFpVb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36" y="5732868"/>
            <a:ext cx="2000232" cy="11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643042" y="285728"/>
            <a:ext cx="5857916" cy="1000132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00298" y="214290"/>
            <a:ext cx="4357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Spin-off: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71472" y="1357298"/>
            <a:ext cx="785818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b="1" dirty="0" err="1" smtClean="0">
                <a:solidFill>
                  <a:srgbClr val="2A1E26"/>
                </a:solidFill>
                <a:latin typeface="Franklin Gothic Medium" pitchFamily="34" charset="0"/>
              </a:rPr>
              <a:t>Derivagem</a:t>
            </a: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, termo utilizado para designar aquilo que foi </a:t>
            </a:r>
            <a:r>
              <a:rPr lang="pt-BR" sz="2400" b="1" dirty="0" smtClean="0">
                <a:solidFill>
                  <a:srgbClr val="2A1E26"/>
                </a:solidFill>
                <a:latin typeface="Franklin Gothic Medium" pitchFamily="34" charset="0"/>
              </a:rPr>
              <a:t>derivado de algo</a:t>
            </a: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 já desenvolvido ou pesquisado anteriormente. É utilizado em diversas áreas, como em negócios, na mídia, em tecnologia, etc.</a:t>
            </a: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Em tecnologia, ocorre </a:t>
            </a:r>
            <a:r>
              <a:rPr lang="pt-BR" sz="2400" i="1" dirty="0" smtClean="0">
                <a:solidFill>
                  <a:srgbClr val="2A1E26"/>
                </a:solidFill>
                <a:latin typeface="Franklin Gothic Medium" pitchFamily="34" charset="0"/>
              </a:rPr>
              <a:t>spin-off</a:t>
            </a: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 quando uma tecnologia resulta no desdobramento de outras já existentes.</a:t>
            </a: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Em negócios, o termo </a:t>
            </a:r>
            <a:r>
              <a:rPr lang="pt-BR" sz="2400" i="1" dirty="0" smtClean="0">
                <a:solidFill>
                  <a:srgbClr val="2A1E26"/>
                </a:solidFill>
                <a:latin typeface="Franklin Gothic Medium" pitchFamily="34" charset="0"/>
              </a:rPr>
              <a:t>spin-off</a:t>
            </a:r>
            <a:r>
              <a:rPr 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 é utilizado para designar o processo de cisão entre empresas e o surgimento de uma nova empresa a partir de um grupo que já existe.</a:t>
            </a:r>
            <a:r>
              <a:rPr lang="pt-BR" sz="2000" dirty="0" smtClean="0"/>
              <a:t> </a:t>
            </a: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A1E26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14480" y="285728"/>
            <a:ext cx="5857916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85918" y="428604"/>
            <a:ext cx="600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40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Conceito de </a:t>
            </a:r>
            <a:r>
              <a:rPr lang="pt-BR" sz="4000" b="1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Lean</a:t>
            </a:r>
            <a:r>
              <a:rPr lang="pt-BR" sz="40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Startup: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iângulo isósceles 7"/>
          <p:cNvSpPr/>
          <p:nvPr/>
        </p:nvSpPr>
        <p:spPr>
          <a:xfrm rot="10800000">
            <a:off x="-642976" y="6429392"/>
            <a:ext cx="10501387" cy="423903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0" y="1285860"/>
            <a:ext cx="892975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Pode ser traduzido como "enxuto" – é bastante conhecido na gestão e indústria tradicional, e envolve a identificação e eliminação sistemática de desperdícios.  (Eric Ries)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Combinação de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ideias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marketing, tecnologia e gestão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Usa a estratégia de atuar localmente em cada item de desperdício de tempo, custo ou recursos, para chegar a uma qualidade maior e um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time-to-market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mais rápido.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Método estudado: Build -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Measure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-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Learn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(Construir - Medir - Aprender), 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desenvolvimento de clientes segundo ensinado por Steve </a:t>
            </a:r>
            <a:r>
              <a:rPr 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Blank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métodos ágeis de desenvolvimento de produtos e uma interação constante com os usuários para testar diferentes hipóteses de como o produto se encaixa no mercado.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78697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71472" y="214290"/>
            <a:ext cx="7286676" cy="107157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0" y="428604"/>
            <a:ext cx="628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 Mínimo Viável: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500034" y="1500174"/>
            <a:ext cx="86439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err="1" smtClean="0">
                <a:solidFill>
                  <a:srgbClr val="2A1E26"/>
                </a:solidFill>
                <a:latin typeface="Franklin Gothic Medium" pitchFamily="34" charset="0"/>
              </a:rPr>
              <a:t>Minimum</a:t>
            </a:r>
            <a:r>
              <a:rPr lang="pt-BR" sz="2200" b="1" dirty="0" smtClean="0">
                <a:solidFill>
                  <a:srgbClr val="2A1E26"/>
                </a:solidFill>
                <a:latin typeface="Franklin Gothic Medium" pitchFamily="34" charset="0"/>
              </a:rPr>
              <a:t>:</a:t>
            </a:r>
            <a:r>
              <a:rPr 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 o menor tamanho possível, que possa ser entregue no menor tempo possível.</a:t>
            </a:r>
          </a:p>
          <a:p>
            <a:endParaRPr lang="pt-BR" sz="2200" b="1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r>
              <a:rPr lang="pt-BR" sz="2200" b="1" dirty="0" err="1" smtClean="0">
                <a:solidFill>
                  <a:srgbClr val="2A1E26"/>
                </a:solidFill>
                <a:latin typeface="Franklin Gothic Medium" pitchFamily="34" charset="0"/>
              </a:rPr>
              <a:t>Viable</a:t>
            </a:r>
            <a:r>
              <a:rPr lang="pt-BR" sz="2200" b="1" dirty="0" smtClean="0">
                <a:solidFill>
                  <a:srgbClr val="2A1E26"/>
                </a:solidFill>
                <a:latin typeface="Franklin Gothic Medium" pitchFamily="34" charset="0"/>
              </a:rPr>
              <a:t>:</a:t>
            </a:r>
            <a:r>
              <a:rPr 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 uma proposição de valor importante o suficiente para que seu principal cliente adote esse produto, se possível gerando receita.</a:t>
            </a:r>
          </a:p>
          <a:p>
            <a:endParaRPr lang="pt-BR" sz="2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r>
              <a:rPr lang="pt-BR" sz="2200" b="1" dirty="0" err="1" smtClean="0">
                <a:solidFill>
                  <a:srgbClr val="2A1E26"/>
                </a:solidFill>
                <a:latin typeface="Franklin Gothic Medium" pitchFamily="34" charset="0"/>
              </a:rPr>
              <a:t>Product</a:t>
            </a:r>
            <a:r>
              <a:rPr lang="pt-BR" sz="2200" b="1" dirty="0" smtClean="0">
                <a:solidFill>
                  <a:srgbClr val="2A1E26"/>
                </a:solidFill>
                <a:latin typeface="Franklin Gothic Medium" pitchFamily="34" charset="0"/>
              </a:rPr>
              <a:t>:</a:t>
            </a:r>
            <a:r>
              <a:rPr 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 funcionalidades encaixadas em uma entrega que se assemelhe a um produto coeso e útil.</a:t>
            </a:r>
          </a:p>
          <a:p>
            <a:endParaRPr lang="pt-BR" sz="2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r>
              <a:rPr 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Importante: quem considera que o MVP é somente uma entrega com as funcionalidades mais simples, o menor produto possível ou uma versão criada em poucos dias, somente entendeu o conceito de "mínimo".</a:t>
            </a:r>
          </a:p>
          <a:p>
            <a:pPr marL="366713" lvl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-285784" y="6072206"/>
            <a:ext cx="10429948" cy="107157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214810" y="0"/>
            <a:ext cx="492919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design thinking para empresas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54" y="714356"/>
            <a:ext cx="4786346" cy="5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42844" y="214290"/>
            <a:ext cx="371477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Design </a:t>
            </a:r>
            <a:r>
              <a:rPr lang="pt-BR" sz="3200" b="1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Thinking</a:t>
            </a:r>
            <a:endParaRPr lang="pt-BR" sz="32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0" y="928670"/>
            <a:ext cx="4071966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Design </a:t>
            </a:r>
            <a:r>
              <a:rPr 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Thinking</a:t>
            </a: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uma metodologia ou processo de inovação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resultado desejado é a satisfação do cliente (Interno ou Externo).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 grande vantagem é de ser um processo rápido e barato para gerar inovação de valor.</a:t>
            </a:r>
          </a:p>
          <a:p>
            <a:pPr marL="366713" lvl="1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endParaRPr lang="pt-BR" altLang="pt-BR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366713" lvl="1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</a:pPr>
            <a:r>
              <a:rPr lang="pt-BR" alt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                </a:t>
            </a:r>
            <a:r>
              <a:rPr lang="pt-BR" altLang="pt-BR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BASEIA-SE EM: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Identificar a oportunidade de inovação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 a oportunidade de inovação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Testar a oportunidade de inovação</a:t>
            </a:r>
          </a:p>
          <a:p>
            <a:pPr marL="709613" lvl="1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Planejar/implementar a oportunidade de inovação</a:t>
            </a:r>
            <a:endParaRPr lang="pt-BR" altLang="pt-BR" sz="20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28794" y="357166"/>
            <a:ext cx="4786346" cy="769441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4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Bolha da Internet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14480" y="3643314"/>
            <a:ext cx="5786478" cy="300039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Resultado de imagem para business to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3857628"/>
            <a:ext cx="5072066" cy="25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28728" y="1428736"/>
            <a:ext cx="8358214" cy="1886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B2B – Business To Business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B2C – Business To </a:t>
            </a:r>
            <a:r>
              <a:rPr lang="pt-BR" altLang="pt-BR" sz="2200" dirty="0" err="1" smtClean="0">
                <a:solidFill>
                  <a:srgbClr val="2A1E26"/>
                </a:solidFill>
                <a:latin typeface="Franklin Gothic Medium" pitchFamily="34" charset="0"/>
              </a:rPr>
              <a:t>Consumer</a:t>
            </a:r>
            <a:endParaRPr lang="pt-BR" altLang="pt-BR" sz="2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B2E – Business To </a:t>
            </a:r>
            <a:r>
              <a:rPr lang="pt-BR" altLang="pt-BR" sz="2200" dirty="0" err="1" smtClean="0">
                <a:solidFill>
                  <a:srgbClr val="2A1E26"/>
                </a:solidFill>
                <a:latin typeface="Franklin Gothic Medium" pitchFamily="34" charset="0"/>
              </a:rPr>
              <a:t>Employee</a:t>
            </a:r>
            <a:endParaRPr lang="pt-BR" altLang="pt-BR" sz="2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B2M – Business To Management (</a:t>
            </a:r>
            <a:r>
              <a:rPr lang="pt-BR" altLang="pt-BR" sz="2200" dirty="0" err="1" smtClean="0">
                <a:solidFill>
                  <a:srgbClr val="2A1E26"/>
                </a:solidFill>
                <a:latin typeface="Franklin Gothic Medium" pitchFamily="34" charset="0"/>
              </a:rPr>
              <a:t>E-Gov</a:t>
            </a: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C2M – </a:t>
            </a:r>
            <a:r>
              <a:rPr lang="pt-BR" altLang="pt-BR" sz="2200" dirty="0" err="1" smtClean="0">
                <a:solidFill>
                  <a:srgbClr val="2A1E26"/>
                </a:solidFill>
                <a:latin typeface="Franklin Gothic Medium" pitchFamily="34" charset="0"/>
              </a:rPr>
              <a:t>Consumer</a:t>
            </a:r>
            <a:r>
              <a:rPr lang="pt-BR" altLang="pt-BR" sz="2200" dirty="0" smtClean="0">
                <a:solidFill>
                  <a:srgbClr val="2A1E26"/>
                </a:solidFill>
                <a:latin typeface="Franklin Gothic Medium" pitchFamily="34" charset="0"/>
              </a:rPr>
              <a:t> To Management (</a:t>
            </a:r>
            <a:r>
              <a:rPr lang="pt-BR" altLang="pt-BR" sz="2200" dirty="0" err="1" smtClean="0">
                <a:solidFill>
                  <a:srgbClr val="2A1E26"/>
                </a:solidFill>
                <a:latin typeface="Franklin Gothic Medium" pitchFamily="34" charset="0"/>
              </a:rPr>
              <a:t>E-Gov</a:t>
            </a:r>
            <a:r>
              <a:rPr lang="pt-BR" altLang="pt-BR" sz="2200" dirty="0" smtClean="0">
                <a:solidFill>
                  <a:srgbClr val="2A1E26"/>
                </a:solidFill>
                <a:latin typeface="Century Gothic" pitchFamily="34" charset="0"/>
              </a:rPr>
              <a:t>)</a:t>
            </a:r>
            <a:endParaRPr lang="pt-BR" altLang="pt-BR" sz="2200" dirty="0">
              <a:solidFill>
                <a:srgbClr val="2A1E26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4414" y="285728"/>
            <a:ext cx="6715172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357166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pt-BR" sz="5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 - Definição</a:t>
            </a:r>
            <a:endParaRPr lang="pt-BR" sz="5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625" y="0"/>
            <a:ext cx="1086375" cy="92867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928662" y="2214554"/>
            <a:ext cx="7286676" cy="3714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357290" y="2428868"/>
            <a:ext cx="6072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A1E26"/>
              </a:buClr>
              <a:buFont typeface="Wingdings" pitchFamily="2" charset="2"/>
              <a:buChar char="§"/>
            </a:pPr>
            <a:r>
              <a:rPr lang="pt-PT" alt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inovação</a:t>
            </a:r>
            <a:r>
              <a:rPr lang="pt-PT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ato de inovar; introdução de qualquer novidade no governo, na administração, nas ciências, nas artes; novidade; renovação.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28662" y="500042"/>
            <a:ext cx="7358114" cy="70788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altLang="pt-BR" sz="4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 e empreendedorismo</a:t>
            </a:r>
            <a:endParaRPr lang="pt-BR" sz="40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158" y="1643050"/>
            <a:ext cx="4643470" cy="4745915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PT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Capacidade de empreender, seja num negócio existente, numa instituição de serviço público ou numa nova empresa lançada por um indivíduo. </a:t>
            </a:r>
          </a:p>
          <a:p>
            <a:pPr algn="just">
              <a:lnSpc>
                <a:spcPct val="90000"/>
              </a:lnSpc>
            </a:pPr>
            <a:r>
              <a:rPr lang="pt-PT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São os meios pelos quais o empresário cria novos recursos produtores de riqueza ou dota recursos existentes de melhor potencial de criação de riqueza.</a:t>
            </a:r>
          </a:p>
          <a:p>
            <a:pPr algn="just">
              <a:lnSpc>
                <a:spcPct val="90000"/>
              </a:lnSpc>
            </a:pPr>
            <a:r>
              <a:rPr lang="pt-PT" altLang="pt-BR" sz="24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					</a:t>
            </a:r>
          </a:p>
          <a:p>
            <a:pPr algn="just">
              <a:lnSpc>
                <a:spcPct val="90000"/>
              </a:lnSpc>
            </a:pPr>
            <a:r>
              <a:rPr lang="pt-PT" altLang="pt-BR" sz="24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				</a:t>
            </a:r>
            <a:r>
              <a:rPr lang="pt-PT" altLang="pt-BR" sz="2400" i="1" dirty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pt-PT" altLang="pt-BR" sz="2400" i="1" dirty="0" smtClean="0">
                <a:solidFill>
                  <a:schemeClr val="bg1">
                    <a:lumMod val="95000"/>
                  </a:schemeClr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                   </a:t>
            </a:r>
            <a:r>
              <a:rPr lang="pt-PT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Peter Drucker</a:t>
            </a:r>
            <a:endParaRPr lang="pt-PT" altLang="pt-BR" sz="24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2" name="AutoShape 2" descr="Resultado de imagem para peter dru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643050"/>
            <a:ext cx="3813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357166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49853" t="52408" r="45534" b="27539"/>
          <a:stretch>
            <a:fillRect/>
          </a:stretch>
        </p:blipFill>
        <p:spPr bwMode="auto">
          <a:xfrm>
            <a:off x="785786" y="3357562"/>
            <a:ext cx="64294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714612" y="485776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857288" y="4929198"/>
            <a:ext cx="4786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2A1E26"/>
                </a:solidFill>
                <a:latin typeface="Franklin Gothic Demi Cond" pitchFamily="34" charset="0"/>
              </a:rPr>
              <a:t>STARTUPS</a:t>
            </a:r>
            <a:endParaRPr lang="pt-BR" sz="4800" b="1" dirty="0">
              <a:solidFill>
                <a:srgbClr val="2A1E26"/>
              </a:solidFill>
              <a:latin typeface="Franklin Gothic Demi Cond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57488" y="3286124"/>
            <a:ext cx="614366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Significa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começar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….</a:t>
            </a:r>
          </a:p>
          <a:p>
            <a:pPr lvl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A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popularidade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Empreendedorismo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;</a:t>
            </a:r>
          </a:p>
          <a:p>
            <a:pPr lvl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Desejo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 do ser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humano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trabalhador</a:t>
            </a: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; </a:t>
            </a:r>
          </a:p>
          <a:p>
            <a:pPr lvl="1">
              <a:spcBef>
                <a:spcPct val="20000"/>
              </a:spcBef>
              <a:buClr>
                <a:srgbClr val="2A1E26"/>
              </a:buClr>
              <a:buSzPct val="76000"/>
              <a:buFont typeface="Arial" pitchFamily="34" charset="0"/>
              <a:buChar char="•"/>
            </a:pP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  <a:hlinkClick r:id="rId3"/>
              </a:rPr>
              <a:t>http://epocanegocios.globo.com/Informacao/Visao/noticia/2012/08/o-cabeca-do-google.html</a:t>
            </a:r>
            <a:endParaRPr lang="en-US" altLang="pt-BR" sz="24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rgbClr val="2A1E26"/>
                </a:solidFill>
                <a:latin typeface="Franklin Gothic Medium" pitchFamily="34" charset="0"/>
              </a:rPr>
              <a:t>Startup </a:t>
            </a:r>
            <a:r>
              <a:rPr lang="en-US" altLang="pt-BR" sz="2400" dirty="0" err="1" smtClean="0">
                <a:solidFill>
                  <a:srgbClr val="2A1E26"/>
                </a:solidFill>
                <a:latin typeface="Franklin Gothic Medium" pitchFamily="34" charset="0"/>
              </a:rPr>
              <a:t>brasil</a:t>
            </a:r>
            <a:endParaRPr lang="en-US" altLang="pt-BR" sz="2400" dirty="0">
              <a:solidFill>
                <a:srgbClr val="2A1E26"/>
              </a:solidFill>
              <a:latin typeface="Franklin Gothic Medium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643042" y="3786190"/>
            <a:ext cx="642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solidFill>
                  <a:srgbClr val="2A1E26"/>
                </a:solidFill>
                <a:latin typeface="Franklin Gothic Demi Cond" pitchFamily="34" charset="0"/>
              </a:rPr>
              <a:t>:</a:t>
            </a:r>
            <a:endParaRPr lang="pt-BR" sz="9600" b="1" dirty="0">
              <a:solidFill>
                <a:srgbClr val="2A1E26"/>
              </a:solidFill>
              <a:latin typeface="Franklin Gothic Demi Cond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-285784" y="6286520"/>
            <a:ext cx="9644130" cy="1357322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428660" y="857232"/>
            <a:ext cx="9786974" cy="228601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 descr="Resultado de imagem para startu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7" b="17173"/>
          <a:stretch>
            <a:fillRect/>
          </a:stretch>
        </p:blipFill>
        <p:spPr bwMode="auto">
          <a:xfrm>
            <a:off x="-214346" y="0"/>
            <a:ext cx="9358346" cy="307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428596" y="3643314"/>
            <a:ext cx="642942" cy="14287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071538" y="4929198"/>
            <a:ext cx="642942" cy="80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285784" y="0"/>
            <a:ext cx="96441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85786" y="357166"/>
            <a:ext cx="685804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altLang="pt-BR" sz="4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Fases da Inovação</a:t>
            </a:r>
            <a:endParaRPr lang="pt-BR" sz="4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85786" y="1928802"/>
            <a:ext cx="6858048" cy="8679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65760" indent="-256032">
              <a:lnSpc>
                <a:spcPct val="90000"/>
              </a:lnSpc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/>
            </a:pPr>
            <a:r>
              <a:rPr lang="pt-PT" altLang="pt-BR" sz="28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A inovação, com propósito, análise de oportunidades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5786" y="3571876"/>
            <a:ext cx="6858048" cy="4801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65760" indent="-256032" algn="just">
              <a:lnSpc>
                <a:spcPct val="90000"/>
              </a:lnSpc>
              <a:buClr>
                <a:schemeClr val="bg1">
                  <a:lumMod val="95000"/>
                </a:schemeClr>
              </a:buClr>
              <a:buFont typeface="Wingdings" pitchFamily="2" charset="2"/>
              <a:buChar char="§"/>
              <a:defRPr/>
            </a:pPr>
            <a:r>
              <a:rPr lang="pt-PT" altLang="pt-BR" sz="28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A inovação é conceitual e por percepção.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714348" y="4857760"/>
            <a:ext cx="6858048" cy="8679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65760" indent="-256032" algn="just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pt-PT" altLang="pt-BR" sz="28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A inovação, para ser efetiva, tem de ser simples e dirigida, clara e direta.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357290" y="1285860"/>
            <a:ext cx="6429420" cy="4214842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57356" y="1428736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Fontes de Inovação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43042" y="2285992"/>
            <a:ext cx="6000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A maioria das inovações resulta de uma busca consciente e intencional de oportunidades de inovação, que apenas se encontram em algumas situações.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500166" y="1000108"/>
            <a:ext cx="6286544" cy="48577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071670" y="1071546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Fontes de Inovação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71604" y="1928802"/>
            <a:ext cx="6143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altLang="pt-BR" sz="3200" b="1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Oportunidades de inovação dentro de uma empresa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/>
            <a:endParaRPr lang="pt-PT" altLang="pt-BR" sz="3200" dirty="0" smtClean="0">
              <a:solidFill>
                <a:schemeClr val="bg1">
                  <a:lumMod val="9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Ocorrências inesperadas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Necessidades de processo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cs typeface="Times New Roman" panose="02020603050405020304" pitchFamily="18" charset="0"/>
              </a:rPr>
              <a:t>Alterações do setor e do mercado</a:t>
            </a:r>
            <a:endParaRPr lang="pt-BR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8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14414" y="1071546"/>
            <a:ext cx="6572296" cy="4857784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14414" y="1142984"/>
            <a:ext cx="664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pt-BR" sz="4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Fontes de Inovação 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785918" y="2071678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1785918" y="2143116"/>
            <a:ext cx="5357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altLang="pt-BR" sz="32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Oportunidades de inovação fora de uma empresa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/>
            <a:endParaRPr lang="pt-PT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Alterações demográficas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Mudanças de percepção</a:t>
            </a: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pt-PT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cs typeface="Times New Roman" panose="02020603050405020304" pitchFamily="18" charset="0"/>
              </a:rPr>
              <a:t>Novo conhecimento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7143800" cy="1060472"/>
          </a:xfr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</a:rPr>
              <a:t>Inovação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</a:rPr>
              <a:t> de Eficiência – (</a:t>
            </a:r>
            <a:r>
              <a:rPr lang="pt-BR" sz="4000" dirty="0" err="1" smtClean="0">
                <a:solidFill>
                  <a:schemeClr val="bg1">
                    <a:lumMod val="95000"/>
                  </a:schemeClr>
                </a:solidFill>
              </a:rPr>
              <a:t>Christensen</a:t>
            </a:r>
            <a:r>
              <a:rPr lang="pt-BR" sz="40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são as que visam a redução de custos através da eficiência operacional. Elas tem como </a:t>
            </a:r>
            <a:r>
              <a:rPr lang="pt-BR" altLang="pt-BR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consequência</a:t>
            </a:r>
            <a:r>
              <a:rPr lang="pt-BR" alt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eliminação de empregos e o aumento do caixa livre. As inovações de eficiência dão retorno rápido de 3 meses a 2 anos, não tem muito risco e o mercado já existe. As empresas fazem isso repetidamente em diferentes ciclos, especialmente porque as empresas são avaliadas por isso (indicadores financeiros).</a:t>
            </a:r>
          </a:p>
          <a:p>
            <a:endParaRPr lang="pt-BR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900" y="1"/>
            <a:ext cx="1000099" cy="817203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571612"/>
            <a:ext cx="9144000" cy="4214818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571480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 Sustentada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7224" y="2071678"/>
            <a:ext cx="7715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são aquelas que visam aperfeiçoar os produtos para pelo menos manter as margens e competitividade. Elas mantém a economia funcionando, porém normalmente não geram crescimento ou empregos. Servem para manter o padrão de vendas.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500174"/>
            <a:ext cx="9144000" cy="4071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00166" y="428604"/>
            <a:ext cx="628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 </a:t>
            </a:r>
            <a:r>
              <a:rPr lang="pt-BR" sz="4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Disruptiva</a:t>
            </a:r>
            <a:endParaRPr lang="pt-BR" sz="4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8" y="0"/>
            <a:ext cx="1223962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71472" y="1714488"/>
            <a:ext cx="814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essas são as que transformam produtos caros em acessíveis. </a:t>
            </a:r>
          </a:p>
          <a:p>
            <a:pPr>
              <a:buFont typeface="Arial" pitchFamily="34" charset="0"/>
              <a:buChar char="•"/>
            </a:pPr>
            <a:endParaRPr lang="pt-BR" alt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Exemplo do Japão onde foram feitas várias inovações </a:t>
            </a:r>
            <a:r>
              <a:rPr lang="pt-BR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disruptivas</a:t>
            </a:r>
            <a:r>
              <a:rPr lang="pt-BR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como os carros Toyota, motos Honda, impressora Canon ou rádios portáteis Sony. Depois na década de 90 as empresas japonesas começaram a focar em inovação de eficiência</a:t>
            </a:r>
            <a:r>
              <a:rPr lang="pt-BR" altLang="pt-BR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35004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3500438"/>
            <a:ext cx="9358314" cy="3357562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12" descr="Resultado de imagem para plano de nego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929066"/>
            <a:ext cx="5433890" cy="276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57224" y="214290"/>
            <a:ext cx="7358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>
                <a:solidFill>
                  <a:srgbClr val="2A1E26"/>
                </a:solidFill>
                <a:latin typeface="Franklin Gothic Medium" pitchFamily="34" charset="0"/>
              </a:rPr>
              <a:t>Formatação do Negócio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14546" y="1428736"/>
            <a:ext cx="6215106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rgbClr val="2A1E26"/>
                </a:solidFill>
                <a:latin typeface="Franklin Gothic Medium" pitchFamily="34" charset="0"/>
              </a:rPr>
              <a:t>Modelo</a:t>
            </a:r>
            <a:r>
              <a:rPr lang="en-US" altLang="pt-BR" sz="32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3200" dirty="0" err="1" smtClean="0">
                <a:solidFill>
                  <a:srgbClr val="2A1E26"/>
                </a:solidFill>
                <a:latin typeface="Franklin Gothic Medium" pitchFamily="34" charset="0"/>
              </a:rPr>
              <a:t>negócio</a:t>
            </a:r>
            <a:endParaRPr lang="en-US" altLang="pt-BR" sz="3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smtClean="0">
                <a:solidFill>
                  <a:srgbClr val="2A1E26"/>
                </a:solidFill>
                <a:latin typeface="Franklin Gothic Medium" pitchFamily="34" charset="0"/>
              </a:rPr>
              <a:t>Plano de </a:t>
            </a:r>
            <a:r>
              <a:rPr lang="en-US" altLang="pt-BR" sz="3200" dirty="0" err="1" smtClean="0">
                <a:solidFill>
                  <a:srgbClr val="2A1E26"/>
                </a:solidFill>
                <a:latin typeface="Franklin Gothic Medium" pitchFamily="34" charset="0"/>
              </a:rPr>
              <a:t>negócio</a:t>
            </a:r>
            <a:endParaRPr lang="en-US" altLang="pt-BR" sz="3200" dirty="0" smtClean="0">
              <a:solidFill>
                <a:srgbClr val="2A1E26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5072066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357686" y="0"/>
            <a:ext cx="478631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Atraem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interesses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das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indústrias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convencionais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Risco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/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recompensa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perfil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escalabilidade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. (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custos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mais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baixos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na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implantação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maior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risco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maior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potencial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retorno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sobre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o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investimento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.)</a:t>
            </a: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Exemplo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: Steve Chen,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trabalhou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no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Facebook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por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algumas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semanas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.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Saiu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montou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sua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própria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startup: YouTube.</a:t>
            </a:r>
          </a:p>
          <a:p>
            <a:pPr lvl="1"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Bolha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da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internet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nos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anos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1990: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grande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número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de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empresas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de internet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vendendo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a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tecnologia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para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fornecer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acesso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à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mesma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outras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pessoas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usando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a internet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para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a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prestação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2000" dirty="0" err="1" smtClean="0">
                <a:solidFill>
                  <a:srgbClr val="2A1E26"/>
                </a:solidFill>
                <a:latin typeface="Franklin Gothic Medium" pitchFamily="34" charset="0"/>
              </a:rPr>
              <a:t>serviços</a:t>
            </a:r>
            <a:r>
              <a:rPr lang="en-US" altLang="pt-BR" sz="2000" dirty="0" smtClean="0">
                <a:solidFill>
                  <a:srgbClr val="2A1E26"/>
                </a:solidFill>
                <a:latin typeface="Franklin Gothic Medium" pitchFamily="34" charset="0"/>
              </a:rPr>
              <a:t>.</a:t>
            </a:r>
          </a:p>
        </p:txBody>
      </p:sp>
      <p:pic>
        <p:nvPicPr>
          <p:cNvPr id="6" name="Picture 13" descr="http://www.josebaldaia.com/intuinovare/wp-content/uploads/2012/05/context-col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214554"/>
            <a:ext cx="3786182" cy="37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4282" y="642918"/>
            <a:ext cx="378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Histórico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4714884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4429132"/>
            <a:ext cx="9144000" cy="24288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4" descr="http://www.oficinadanet.com.br/imagens/post/13498/tabelageracoes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4572008"/>
            <a:ext cx="8104533" cy="208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643042" y="64291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795442" y="79531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00232" y="285728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Curiosidades: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-357222" y="1071546"/>
            <a:ext cx="9501222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Startups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apenas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Como é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cenário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incertezas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startup?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funciona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startup? Ex.: Google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franquias</a:t>
            </a:r>
            <a:endParaRPr lang="en-US" altLang="pt-BR" sz="24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vale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startup? É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baseado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/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inovadora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É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importante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obter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proteção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sobre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propriedade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intelectual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patente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faz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parte? (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Baby Boomers, X, Y e Z)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358346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28662" y="1071546"/>
            <a:ext cx="7358114" cy="478634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00166" y="500042"/>
            <a:ext cx="6000792" cy="10156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Mercado </a:t>
            </a:r>
            <a:r>
              <a:rPr lang="pt-BR" sz="6000" b="1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Mobile</a:t>
            </a:r>
            <a:endParaRPr lang="pt-BR" sz="60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0100" y="1857364"/>
            <a:ext cx="7429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70 milhões de usuários de internet via </a:t>
            </a:r>
            <a:r>
              <a:rPr 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smartphone</a:t>
            </a:r>
            <a:endParaRPr lang="pt-BR" sz="3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pt-BR" sz="3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37% público de 10 a 24 anos</a:t>
            </a:r>
          </a:p>
          <a:p>
            <a:endParaRPr lang="pt-BR" sz="3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algn="ctr"/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3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Mobile</a:t>
            </a: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pt-BR" sz="3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Report</a:t>
            </a: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Nielsen ibope</a:t>
            </a:r>
          </a:p>
          <a:p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 rot="20393910">
            <a:off x="-2677247" y="4442818"/>
            <a:ext cx="6711752" cy="3901717"/>
          </a:xfrm>
          <a:prstGeom prst="triangle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214290"/>
            <a:ext cx="9501222" cy="250033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71472" y="357166"/>
            <a:ext cx="7715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Mercado de empresas de alta tecnologia no país: riscos e oportunidades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57224" y="3071810"/>
            <a:ext cx="7072362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Riscos</a:t>
            </a:r>
            <a:endParaRPr lang="en-US" altLang="pt-BR" sz="28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Oportunidades</a:t>
            </a:r>
            <a:endParaRPr lang="en-US" altLang="pt-BR" sz="28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Grandes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empreendimentos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: Google /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Facebook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/ Twitter …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9" name="Triângulo isósceles 8"/>
          <p:cNvSpPr/>
          <p:nvPr/>
        </p:nvSpPr>
        <p:spPr>
          <a:xfrm rot="1626969">
            <a:off x="4925204" y="4105456"/>
            <a:ext cx="6615365" cy="4926614"/>
          </a:xfrm>
          <a:prstGeom prst="triangle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85728"/>
            <a:ext cx="7429552" cy="9286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14282" y="428604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Estudos da Goldman Sachs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-285784" y="1324177"/>
            <a:ext cx="9429784" cy="553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americana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multinacional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Trabalha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fusões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aquisições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consultoria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gestão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ativos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corretagem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dentre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outros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Comparação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indevida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 EUA,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Alemanha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Japão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mais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registram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patentes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mundo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Comparação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devida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 BRICs (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Rússia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Índia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Chiha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 –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emergentes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potencial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crescimento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futuro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Inclusive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potencial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superar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Itália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França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Alemanha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até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2040.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Comprovadamente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sustentabilidade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crescimento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desenolvimento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um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país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dependem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muito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mais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capacidade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usar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ser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inovador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00100" y="1500174"/>
            <a:ext cx="7215238" cy="4572032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00232" y="714356"/>
            <a:ext cx="5286412" cy="13573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214546" y="714356"/>
            <a:ext cx="500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8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TIC´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 e computação como parte integrantes de nossas vidas: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071538" y="2285992"/>
            <a:ext cx="71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Comércio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eletrônico</a:t>
            </a:r>
            <a:endParaRPr lang="en-US" alt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Internet banking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Redes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relacionamento</a:t>
            </a:r>
            <a:endParaRPr lang="en-US" alt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Corriqueira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atividade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social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endParaRPr lang="en-US" alt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CONCEITO PÓS PC – Era dos tablets 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smartphones</a:t>
            </a:r>
            <a:endParaRPr lang="en-US" alt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85786" y="285728"/>
            <a:ext cx="6715172" cy="12144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28662" y="285728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As </a:t>
            </a:r>
            <a:r>
              <a:rPr lang="pt-BR" sz="3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Tics</a:t>
            </a: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as oportunidades de inovação e empreendedorismo: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14282" y="1928802"/>
            <a:ext cx="9644130" cy="382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Campo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fértil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empreendedorismo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Basta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um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computador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criatividade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muito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esforço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pessoal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Pouco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investimento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capital;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setor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TIC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cresce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dobro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expansão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PIB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a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arma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cada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vez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mais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decisiva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competição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espaços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nobres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economia</a:t>
            </a:r>
            <a:r>
              <a:rPr lang="en-US" altLang="pt-BR" sz="2800" b="1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000" dirty="0" smtClean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00232" y="3214686"/>
            <a:ext cx="5000660" cy="3429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características das start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98" y="3429000"/>
            <a:ext cx="4000528" cy="29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428596" y="285728"/>
            <a:ext cx="7500990" cy="1000108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00034" y="357166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4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Características das Startups</a:t>
            </a:r>
          </a:p>
        </p:txBody>
      </p:sp>
      <p:pic>
        <p:nvPicPr>
          <p:cNvPr id="1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571472" y="1500174"/>
            <a:ext cx="8072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bg1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Geralmente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mais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escaláveis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do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que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um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negócio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já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existente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, de forma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que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elas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podem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crescer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rapidamente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com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investimento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mínimo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de capital.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000100" y="428604"/>
            <a:ext cx="6572296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357290" y="714356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214414" y="428604"/>
            <a:ext cx="61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Tarefa inicial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57356" y="3714752"/>
            <a:ext cx="5214974" cy="29289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 descr="Resultado de imagem para pesquisa de merc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4000504"/>
            <a:ext cx="4572032" cy="25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28596" y="1714488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Realização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pesquisas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validar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avaliar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conceitos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além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oportunidades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estabelecer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nova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profunda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compreensão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sobre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conceitos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potencial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comercial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Resultado de imagem para financiamen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74" y="1214422"/>
            <a:ext cx="3437767" cy="23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357422" y="0"/>
            <a:ext cx="4214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7200" b="1" dirty="0" smtClean="0">
                <a:solidFill>
                  <a:srgbClr val="2A1E26"/>
                </a:solidFill>
                <a:latin typeface="Franklin Gothic Medium" pitchFamily="34" charset="0"/>
              </a:rPr>
              <a:t>Condição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7158" y="3663279"/>
            <a:ext cx="8786842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Facilidade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encontrar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várias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opções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para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seu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financiamento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no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intuito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sua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realização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Empresas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 de capital de </a:t>
            </a:r>
            <a:r>
              <a:rPr lang="en-US" altLang="pt-BR" sz="2800" dirty="0" err="1" smtClean="0">
                <a:solidFill>
                  <a:srgbClr val="2A1E26"/>
                </a:solidFill>
                <a:latin typeface="Franklin Gothic Medium" pitchFamily="34" charset="0"/>
              </a:rPr>
              <a:t>risco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  <a:cs typeface="Arial" panose="020B0604020202020204" pitchFamily="34" charset="0"/>
              </a:rPr>
              <a:t> </a:t>
            </a:r>
            <a:r>
              <a:rPr lang="en-US" alt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(</a:t>
            </a:r>
            <a:r>
              <a:rPr lang="pt-BR" sz="2800" dirty="0" smtClean="0">
                <a:solidFill>
                  <a:srgbClr val="2A1E26"/>
                </a:solidFill>
                <a:latin typeface="Franklin Gothic Medium" pitchFamily="34" charset="0"/>
              </a:rPr>
              <a:t>modalidade de investimento utilizada para apoiar negócios por meio da compra de uma participação acionária, geralmente minoritária, com objetivo de ter as ações valorizadas para posterior saída da operação)</a:t>
            </a:r>
            <a:endParaRPr lang="en-US" altLang="pt-BR" sz="2800" dirty="0">
              <a:solidFill>
                <a:srgbClr val="2A1E26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28662" y="214290"/>
            <a:ext cx="6858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Financiamentos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0" y="1357298"/>
            <a:ext cx="8929718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Bootstrapping: se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manter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receita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próprio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Venture Capital – Capital de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risco</a:t>
            </a:r>
            <a:endParaRPr lang="en-US" altLang="pt-BR" sz="2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Compra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adiantado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recebe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8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meses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depois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Bob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Wollheim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BNDES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Startups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mineiras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 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hlinkClick r:id="rId3"/>
              </a:rPr>
              <a:t>http://g1.globo.com/minas-gerais/noticia/2015/07/programa-minas-digital-pretende-gerar-r-1-bi-em-10-anos-diz-governo.html</a:t>
            </a:r>
            <a:endParaRPr lang="en-US" altLang="pt-BR" sz="2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Melhores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condições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micro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endParaRPr lang="en-US" altLang="pt-BR" sz="26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Crowdfunding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Investimento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colaborativo</a:t>
            </a:r>
            <a:endParaRPr lang="en-US" altLang="pt-BR" sz="26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28662" y="785794"/>
            <a:ext cx="7500990" cy="550072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214414" y="1000108"/>
            <a:ext cx="6500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Exemplo de Startups que captaram investimento de anjos: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071802" y="2928934"/>
            <a:ext cx="5500726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Broota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Timo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Kids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Cremme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Impact Hub</a:t>
            </a:r>
          </a:p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Mercode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http://www.abvcap.com.br/Download/Imagens/o2fxhf2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71480"/>
            <a:ext cx="7215238" cy="51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642910" y="6000768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Fonte: ABVCAP</a:t>
            </a:r>
            <a:endParaRPr lang="pt-BR" sz="2800" b="1" dirty="0">
              <a:solidFill>
                <a:schemeClr val="accent6">
                  <a:lumMod val="7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1000164" y="0"/>
            <a:ext cx="5357818" cy="70009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14810" y="0"/>
            <a:ext cx="5072098" cy="71437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500098" y="0"/>
            <a:ext cx="4857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rgbClr val="2A1E26"/>
                </a:solidFill>
                <a:latin typeface="Franklin Gothic Demi Cond" pitchFamily="34" charset="0"/>
              </a:rPr>
              <a:t>Modelos de negócios</a:t>
            </a:r>
          </a:p>
        </p:txBody>
      </p:sp>
      <p:pic>
        <p:nvPicPr>
          <p:cNvPr id="6" name="Picture 2" descr="Resultado de imagem para carrinho inteligente de supermerc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2" y="285728"/>
            <a:ext cx="4305380" cy="3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4.bp.blogspot.com/-CBvUGplyplU/VbMpOP78zWI/AAAAAAAAAXI/g5YUOp4DPTk/s400/header-virtual-fis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16" y="4572008"/>
            <a:ext cx="4768984" cy="189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-357222" y="2214554"/>
            <a:ext cx="4286280" cy="259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4000" dirty="0" err="1" smtClean="0">
                <a:solidFill>
                  <a:srgbClr val="2A1E26"/>
                </a:solidFill>
                <a:latin typeface="Franklin Gothic Medium" pitchFamily="34" charset="0"/>
              </a:rPr>
              <a:t>Convencionais</a:t>
            </a:r>
            <a:endParaRPr lang="en-US" altLang="pt-BR" sz="40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marL="366713" lvl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76000"/>
              <a:buFont typeface="Wingdings" pitchFamily="2" charset="2"/>
              <a:buChar char="§"/>
            </a:pPr>
            <a:endParaRPr lang="en-US" altLang="pt-BR" sz="40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4000" dirty="0" err="1">
                <a:solidFill>
                  <a:srgbClr val="2A1E26"/>
                </a:solidFill>
                <a:latin typeface="Franklin Gothic Medium" pitchFamily="34" charset="0"/>
              </a:rPr>
              <a:t>T</a:t>
            </a:r>
            <a:r>
              <a:rPr lang="en-US" altLang="pt-BR" sz="4000" dirty="0" err="1" smtClean="0">
                <a:solidFill>
                  <a:srgbClr val="2A1E26"/>
                </a:solidFill>
                <a:latin typeface="Franklin Gothic Medium" pitchFamily="34" charset="0"/>
              </a:rPr>
              <a:t>ecnológicos</a:t>
            </a:r>
            <a:endParaRPr lang="en-US" altLang="pt-BR" sz="40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 lvl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76000"/>
              <a:buFont typeface="Wingdings 2" pitchFamily="18" charset="2"/>
              <a:buChar char="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85852" y="285728"/>
            <a:ext cx="6000792" cy="1015663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Condição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7126" y="1357298"/>
            <a:ext cx="8786874" cy="532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100" dirty="0" err="1" smtClean="0">
                <a:solidFill>
                  <a:srgbClr val="2A1E26"/>
                </a:solidFill>
                <a:latin typeface="Franklin Gothic Medium" pitchFamily="34" charset="0"/>
              </a:rPr>
              <a:t>Anjos</a:t>
            </a:r>
            <a:r>
              <a:rPr lang="en-US" alt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 (</a:t>
            </a: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O Investimento-Anjo é o investimento efetuado por pessoas físicas com seu capital próprio* em empresas nascentes com alto potencial de crescimento (as startups) apresentando as seguintes características:</a:t>
            </a:r>
            <a:b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</a:b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1. É efetuado por profissionais (empresários, executivos e profissionais liberais) experientes, que agregam valor para o empreendedor com seus conhecimentos, experiência e rede de relacionamentos além dos recursos financeiros, por isto é conhecido como </a:t>
            </a:r>
            <a:r>
              <a:rPr lang="pt-BR" sz="2100" dirty="0" err="1" smtClean="0">
                <a:solidFill>
                  <a:srgbClr val="2A1E26"/>
                </a:solidFill>
                <a:latin typeface="Franklin Gothic Medium" pitchFamily="34" charset="0"/>
              </a:rPr>
              <a:t>smart-money</a:t>
            </a: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.</a:t>
            </a:r>
            <a:b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</a:b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2. Tem normalmente uma participação minoritária no negócio.</a:t>
            </a:r>
            <a:b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</a:b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3. Não tem posição executiva na empresa, mas </a:t>
            </a:r>
            <a:r>
              <a:rPr lang="pt-BR" sz="2100" dirty="0" err="1" smtClean="0">
                <a:solidFill>
                  <a:srgbClr val="2A1E26"/>
                </a:solidFill>
                <a:latin typeface="Franklin Gothic Medium" pitchFamily="34" charset="0"/>
              </a:rPr>
              <a:t>apoiam</a:t>
            </a: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 o empreendedor atuando como um mentor/conselheiro</a:t>
            </a:r>
          </a:p>
          <a:p>
            <a:pPr>
              <a:spcBef>
                <a:spcPct val="20000"/>
              </a:spcBef>
              <a:buClr>
                <a:schemeClr val="bg1">
                  <a:lumMod val="9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pt-BR" sz="2100" dirty="0" smtClean="0">
                <a:solidFill>
                  <a:srgbClr val="2A1E26"/>
                </a:solidFill>
                <a:latin typeface="Franklin Gothic Medium" pitchFamily="34" charset="0"/>
              </a:rPr>
              <a:t>O investimento-anjo em uma empresa é normalmente feito por um grupo de 2 a 5 investidores, tanto para diluição de riscos como para o compartilhamento da dedicação, sendo definido 1 ou 2 como investidores-líderes para cada negócio, para agilizar o processo de investimento. O investimento total por empresa é em média entre R$ 200 mil a R$ 500 mil, podendo chegar até R$ 1 milhão</a:t>
            </a:r>
            <a:endParaRPr lang="en-US" altLang="pt-BR" sz="2100" dirty="0">
              <a:solidFill>
                <a:srgbClr val="2A1E26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85852" y="285728"/>
            <a:ext cx="6000792" cy="1015663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Condição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42910" y="1928802"/>
            <a:ext cx="8072494" cy="436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pt-BR" sz="3200" dirty="0" smtClean="0">
                <a:solidFill>
                  <a:srgbClr val="2A1E26"/>
                </a:solidFill>
                <a:latin typeface="Franklin Gothic Medium" pitchFamily="34" charset="0"/>
              </a:rPr>
              <a:t>Google investiu R$ 1,2 bilhão em startups em 2014 - </a:t>
            </a:r>
            <a:r>
              <a:rPr lang="pt-BR" sz="3200" dirty="0" err="1" smtClean="0">
                <a:solidFill>
                  <a:srgbClr val="2A1E26"/>
                </a:solidFill>
                <a:latin typeface="Franklin Gothic Medium" pitchFamily="34" charset="0"/>
              </a:rPr>
              <a:t>InfoMoney</a:t>
            </a:r>
            <a:r>
              <a:rPr lang="pt-BR" sz="3200" dirty="0" smtClean="0">
                <a:solidFill>
                  <a:srgbClr val="2A1E26"/>
                </a:solidFill>
                <a:latin typeface="Franklin Gothic Medium" pitchFamily="34" charset="0"/>
              </a:rPr>
              <a:t> </a:t>
            </a:r>
            <a:br>
              <a:rPr lang="pt-BR" sz="3200" dirty="0" smtClean="0">
                <a:solidFill>
                  <a:srgbClr val="2A1E26"/>
                </a:solidFill>
                <a:latin typeface="Franklin Gothic Medium" pitchFamily="34" charset="0"/>
              </a:rPr>
            </a:br>
            <a:endParaRPr lang="pt-BR" sz="3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§"/>
            </a:pPr>
            <a:r>
              <a:rPr lang="pt-BR" sz="3200" dirty="0" smtClean="0">
                <a:solidFill>
                  <a:srgbClr val="2A1E26"/>
                </a:solidFill>
                <a:latin typeface="Franklin Gothic Medium" pitchFamily="34" charset="0"/>
              </a:rPr>
              <a:t>Veja mais em: </a:t>
            </a:r>
            <a:r>
              <a:rPr lang="pt-BR" sz="3200" dirty="0" smtClean="0">
                <a:solidFill>
                  <a:srgbClr val="2A1E26"/>
                </a:solidFill>
                <a:latin typeface="Franklin Gothic Medium" pitchFamily="34" charset="0"/>
                <a:hlinkClick r:id="rId3"/>
              </a:rPr>
              <a:t>http://www.infomoney.com.br/blogs/start-se-investimento-anjo-e-startups/post/3763846/google-investiu-bilhao-startups-2014</a:t>
            </a:r>
            <a:endParaRPr lang="pt-BR" sz="3200" dirty="0" smtClean="0">
              <a:solidFill>
                <a:srgbClr val="2A1E26"/>
              </a:solidFill>
              <a:latin typeface="Franklin Gothic Medium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-571536" y="285728"/>
            <a:ext cx="9429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6000" b="1" dirty="0" smtClean="0">
                <a:solidFill>
                  <a:srgbClr val="2A1E26"/>
                </a:solidFill>
                <a:latin typeface="Franklin Gothic Medium" pitchFamily="34" charset="0"/>
              </a:rPr>
              <a:t>Algumas informações: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0529" y="1785926"/>
            <a:ext cx="8453471" cy="5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69850" indent="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4400" dirty="0">
                <a:solidFill>
                  <a:schemeClr val="tx2"/>
                </a:solidFill>
                <a:latin typeface="Franklin Gothic Medium" pitchFamily="34" charset="0"/>
                <a:hlinkClick r:id="rId3"/>
              </a:rPr>
              <a:t>http://www.anjosdobrasil.net</a:t>
            </a:r>
            <a:r>
              <a:rPr lang="en-US" altLang="pt-BR" sz="2400" dirty="0" smtClean="0">
                <a:solidFill>
                  <a:schemeClr val="tx2"/>
                </a:solidFill>
                <a:latin typeface="Century Gothic" pitchFamily="34" charset="0"/>
                <a:hlinkClick r:id="rId3"/>
              </a:rPr>
              <a:t>/</a:t>
            </a: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28596" y="357166"/>
            <a:ext cx="7129463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4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É rentável? Pode dar certo?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58" y="1714488"/>
            <a:ext cx="8286807" cy="44291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Boa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capital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inicial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humano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financeiro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plano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36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planilhas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financeiras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Geralmente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começa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duas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pessoas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;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45%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duram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apenas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6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meses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maioria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precisa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3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quer</a:t>
            </a:r>
            <a:r>
              <a:rPr lang="en-US" altLang="pt-BR" sz="3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um mentor.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endParaRPr lang="en-US" altLang="pt-BR" sz="36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endParaRPr lang="en-US" altLang="pt-BR" sz="36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28596" y="357166"/>
            <a:ext cx="7129463" cy="92333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Obstáculos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7158" y="1714488"/>
            <a:ext cx="8596347" cy="4643437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  <a:extLst/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Acesso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capital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Iniciar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contatos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potenciais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Procurar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encontrar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certos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Medir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seriedade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dos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Custo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no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processo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busca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Custos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impostos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Gestão</a:t>
            </a:r>
            <a:r>
              <a:rPr lang="en-US" altLang="pt-BR" sz="3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3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endParaRPr lang="en-US" altLang="pt-BR" sz="32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500034" y="285728"/>
            <a:ext cx="667565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54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Curiosidade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58" y="1500174"/>
            <a:ext cx="8501122" cy="5072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xtLst/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Fundacity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Report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</a:t>
            </a:r>
            <a:endParaRPr lang="en-US" altLang="pt-BR" sz="24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170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milhões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já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foram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startups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brasileiras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2015 (200 startups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brasileiras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beneficiadas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capital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privado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80,6% (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anjos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familly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offices,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investidores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corporativos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Investimento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parcialmente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governamental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17,9%</a:t>
            </a: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Exclusivamente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governamental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1,5%</a:t>
            </a: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Áreas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devem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atrair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investimentos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educação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saúde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internet das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coisas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big data analytics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aplicações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móveis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endParaRPr lang="en-US" altLang="pt-BR" sz="24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hlinkClick r:id="rId3"/>
              </a:rPr>
              <a:t>http://startupsebraeminas.com.br/r-170-milhoes-ja-foram-investidos-nas-startups-brasileiras-em-2015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  <a:hlinkClick r:id="rId3"/>
              </a:rPr>
              <a:t>/</a:t>
            </a:r>
            <a:endParaRPr lang="en-US" altLang="pt-BR" sz="24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357166"/>
            <a:ext cx="35004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Perfil do Empreendedor - Startup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0430" y="571480"/>
            <a:ext cx="5245110" cy="5988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SUPER GAROTO: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sabe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tudo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computador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física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Enquanto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mantém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WEB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funcionando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tem tempo para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brincar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PS3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andar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bicicleta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aí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CEO BICHO GRILO: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começou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um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tratar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necessidade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social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ambiental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Luta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pelas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baleias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qualquer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coisa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exija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um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campeão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CÉREBRO SEM BANHO: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teria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tempo para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tomar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banho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barbear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compilando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bancos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dados?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  <a:endParaRPr lang="en-US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357166"/>
            <a:ext cx="35004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Perfil do Empreendedor - Startup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00430" y="428604"/>
            <a:ext cx="4929222" cy="592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MAMÃE “TRABALHA EM CASA”: é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afiliada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Google com um blog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sobre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as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mães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loja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on-line.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 SEM CALÇAS: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reuniões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acontecem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através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Skype,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só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verão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cintura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cima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usar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calças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 DE PIJAMAS: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enquanto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resto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mundo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veste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terno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está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casa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vestindo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pijamas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mandando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6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propostas</a:t>
            </a:r>
            <a:r>
              <a:rPr lang="en-US" altLang="pt-BR" sz="2600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.</a:t>
            </a:r>
            <a:endParaRPr lang="en-US" altLang="pt-BR" sz="26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0" y="357166"/>
            <a:ext cx="35004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Perfil do Empreendedor - Startup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868" y="428604"/>
            <a:ext cx="500066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TECNÓFILO: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Mais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impressionante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paixão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pelo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necessidade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gadget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momento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primeiro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seus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amigos.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TRABALHAR MUITO, FESTEJAR MAIS: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importa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trabalha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comprensando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festas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Hora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trabalho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hora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trabalho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Hora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festejar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hora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festejar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muito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!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FALADOR: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tem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contados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enorme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sempre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eventos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à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procura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novas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importa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se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ideia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for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  <a:endParaRPr lang="en-US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0" y="357166"/>
            <a:ext cx="35004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Perfil do Empreendedor - Startup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43306" y="785794"/>
            <a:ext cx="3697261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A1E26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VOCÊ É SUA COMPANHIA: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veste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companhia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também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fala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escreve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come,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dorme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tudo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que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faz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menciona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sua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companhia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  <a:endParaRPr lang="en-US" alt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358346" cy="6858000"/>
          </a:xfrm>
          <a:prstGeom prst="rect">
            <a:avLst/>
          </a:prstGeom>
          <a:solidFill>
            <a:srgbClr val="2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085606" y="584449"/>
            <a:ext cx="685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Startup</a:t>
            </a:r>
          </a:p>
        </p:txBody>
      </p:sp>
      <p:pic>
        <p:nvPicPr>
          <p:cNvPr id="6" name="Picture 2" descr="Resultado de imagem para banco 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000240"/>
            <a:ext cx="7023699" cy="37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0" y="5965025"/>
            <a:ext cx="9429784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-1143032"/>
            <a:ext cx="9429784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214422"/>
            <a:ext cx="9144000" cy="5643578"/>
          </a:xfrm>
          <a:prstGeom prst="rect">
            <a:avLst/>
          </a:prstGeom>
          <a:solidFill>
            <a:srgbClr val="2A1E26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14282" y="214290"/>
            <a:ext cx="81781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Principais marcos históricos de estímulo ao empreendedorismo a partir da década de 1980:</a:t>
            </a: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14282" y="1714488"/>
            <a:ext cx="8643966" cy="278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1984: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Implantação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primeiro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estatuto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Microempresa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(lei n. 7256, de 27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novembro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1984)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Inclusão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micro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Constituição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Federal de 1988,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proporcionou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garantia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tratamento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diferenciado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Criação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Sebrae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–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Serviço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Brasielrio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Apoio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às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Micro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Empesas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1990,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partir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transoformação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Cebrae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Centro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Brasileiro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Assistência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Gerencial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à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tinha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sido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implantado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1972.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Criação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linhas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especiais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crédito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no BNDES, CEF e BB;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214422"/>
            <a:ext cx="9144000" cy="5643578"/>
          </a:xfrm>
          <a:prstGeom prst="rect">
            <a:avLst/>
          </a:prstGeom>
          <a:solidFill>
            <a:srgbClr val="2A1E26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14282" y="214290"/>
            <a:ext cx="817813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Principais marcos históricos de estímulo ao empreendedorismo a partir da década de 1980: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7158" y="1785926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81760" y="1299555"/>
            <a:ext cx="8962240" cy="555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Outros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programas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nos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anos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1990: PROGER,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Programa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Brasil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capacitação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apoio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financeiro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sesibilização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população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sobre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importância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MPEs.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1996: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Instituição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Sistema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Integrado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Pagamento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impostos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Contribuições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Microempresas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Porte. – Simples (lei .317, de 5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dezembro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1996)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Implantação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Estatuto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Microempresa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da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porte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(lei 9841, de 5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outubro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1999.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Estabelecimento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Fórum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Permanente das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Microempresas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Porte,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demonstrando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relevância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micro 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pequenaqs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para 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evolução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economia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nacional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2006: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Aprovação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Lei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Geral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Pequenas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14 de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dezembro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2006 (Lei </a:t>
            </a:r>
            <a:r>
              <a:rPr lang="en-US" altLang="pt-BR" sz="2400" dirty="0" err="1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complementar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123/2006)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214290"/>
            <a:ext cx="335755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32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 que o empreendedor de tecnologia precisa conhecer os fundamentos de gestão e modelagem de negócios?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804" y="714356"/>
            <a:ext cx="5572196" cy="556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NAKAGAWA, 2008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questiona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vanguarda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requer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obtenção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tecnlogias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sofisticadas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derivadas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avanços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científicos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recetes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Comercializar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e/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serviços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curto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ciclo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vida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e/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serviços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exigem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evolução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adaptativa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já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asociados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ciclo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vida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Lidar com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riscos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incertezas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tecnológicas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vez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há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algumas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variáveis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mercado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da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da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competição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desconhecidas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Investir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inovação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constantemente</a:t>
            </a:r>
            <a:r>
              <a:rPr lang="en-US" alt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2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0" y="214290"/>
            <a:ext cx="335755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32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 que o empreendedor de tecnologia precisa conhecer os fundamentos de gestão e modelagem de negócios?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28992" y="428604"/>
            <a:ext cx="5429256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Depender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alianças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estratégicas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pois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complexidade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no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distribuição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dos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serviços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inovadores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demanda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parcerias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estratégicas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outras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Gerenciar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colaboradores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(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funcionários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profissionais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parceiras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 com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alta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qualificação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ténica-científica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já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o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, a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fabricação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a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comercialização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dos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demandam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funcionários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ótima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formação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acadêmica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boa parte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engenheiros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cientistas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Fazer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investimentos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expressivos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pesquisa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competitivo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mundialmente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vez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competirá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com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outros </a:t>
            </a:r>
            <a:r>
              <a:rPr lang="en-US" altLang="pt-BR" sz="20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países</a:t>
            </a:r>
            <a:r>
              <a:rPr lang="en-US" altLang="pt-BR" sz="20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 NÃO ESTIVER PREPARADO PARA ESSES DESAFIOS, JÁ ESTÁ ENGOLINDO ÁGUA.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endParaRPr lang="en-US" altLang="pt-BR" sz="2400" dirty="0" smtClean="0">
              <a:solidFill>
                <a:schemeClr val="tx2"/>
              </a:solidFill>
              <a:latin typeface="Century Gothic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endParaRPr lang="en-US" altLang="pt-BR" sz="2400" dirty="0">
              <a:solidFill>
                <a:schemeClr val="tx2"/>
              </a:solidFill>
              <a:latin typeface="Century Gothic" pitchFamily="34" charset="0"/>
            </a:endParaRPr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214" y="-43360"/>
            <a:ext cx="785786" cy="642082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214422"/>
            <a:ext cx="9144000" cy="5643578"/>
          </a:xfrm>
          <a:prstGeom prst="rect">
            <a:avLst/>
          </a:prstGeom>
          <a:solidFill>
            <a:srgbClr val="2A1E26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28596" y="0"/>
            <a:ext cx="72152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que é um Business </a:t>
            </a:r>
            <a:r>
              <a:rPr lang="pt-BR" sz="3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</a:t>
            </a:r>
            <a:r>
              <a:rPr lang="pt-BR" sz="3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? Precisou ou não de um?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37" y="0"/>
            <a:ext cx="1223963" cy="100012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dist="119334" dir="1510411" algn="tl" rotWithShape="0">
              <a:srgbClr val="FFFFF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596" y="1714488"/>
            <a:ext cx="850109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década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2000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todos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pensavam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ficar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milionários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criando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um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b="1" i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pontocom</a:t>
            </a:r>
            <a:r>
              <a:rPr lang="en-US" altLang="pt-BR" sz="2400" i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tentavam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entender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que era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tal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business plan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Starmedia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Hotmail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ICQ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tinham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2010,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se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tornou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onipresente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todos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cursos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empreendedorismo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incubadoras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iniciativas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apoio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Corrente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crescendo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empreendedores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especialistas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questionam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para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nascentes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99,9% dos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empresários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tinham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esse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documento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                                       (Fonte: NAKAGAWA, 2011)</a:t>
            </a:r>
            <a:endParaRPr lang="en-US" altLang="pt-BR" sz="2400" i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64305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smtClean="0">
                <a:latin typeface="Franklin Gothic Medium" pitchFamily="34" charset="0"/>
              </a:rPr>
              <a:t>As diferenças entre as Ferramentas</a:t>
            </a:r>
          </a:p>
          <a:p>
            <a:r>
              <a:rPr lang="pt-BR" sz="2400" dirty="0" smtClean="0">
                <a:latin typeface="Franklin Gothic Medium" pitchFamily="34" charset="0"/>
              </a:rPr>
              <a:t>Logicamente, já deu para perceber que são ferramentas diferentes em muitos aspectos, mas similares em outras. Vamos resumir essa comparação do quadro abaixo:</a:t>
            </a:r>
            <a:endParaRPr lang="pt-BR" sz="2400" dirty="0">
              <a:latin typeface="Franklin Gothic Medium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1643050"/>
            <a:ext cx="9144000" cy="5214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http://www.administradores.com.br/_assets/files/2013/10/Comparativ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071678"/>
            <a:ext cx="8683696" cy="403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42918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89025" y="860425"/>
            <a:ext cx="7129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Business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</a:t>
            </a: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Genaration</a:t>
            </a:r>
            <a:endParaRPr lang="pt-BR" sz="4000" b="1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928802"/>
            <a:ext cx="91440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fácil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descrição</a:t>
            </a:r>
            <a:r>
              <a:rPr lang="en-US" alt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compreensão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;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“CANVAS”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foi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aplicado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testado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todo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mundo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já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foi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utilizado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por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organizações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IBM, Ericsson, Deloitte, Public Works e 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Governo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Canadá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Baseado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nove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componentes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básicos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que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mostram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lógica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ocmo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uma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organização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pretende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gerar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valor.</a:t>
            </a:r>
          </a:p>
          <a:p>
            <a:pPr marL="412750" indent="-342900" ea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modelo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é um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esquema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para a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estratégia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implentada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através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estruturas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organizacionais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dos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processos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sistemas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endParaRPr lang="en-US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69850" indent="0" eaLnBrk="1" hangingPunct="1">
              <a:spcBef>
                <a:spcPct val="20000"/>
              </a:spcBef>
              <a:buClr>
                <a:schemeClr val="accent1"/>
              </a:buClr>
              <a:buSzPct val="76000"/>
            </a:pP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                               Fonte: </a:t>
            </a:r>
            <a:r>
              <a:rPr lang="en-US" altLang="pt-BR" sz="24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Osterwalder</a:t>
            </a:r>
            <a:r>
              <a:rPr lang="en-US" alt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2011</a:t>
            </a:r>
            <a:endParaRPr lang="en-US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42918"/>
            <a:ext cx="9144000" cy="1214422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089025" y="860425"/>
            <a:ext cx="7129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Business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</a:t>
            </a: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Genaration</a:t>
            </a:r>
            <a:endParaRPr lang="pt-BR" sz="4000" b="1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928802"/>
            <a:ext cx="885828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 iniciativa mais recente, bem recebida pelos empreendedores, é a síntese de funções da empresa em um único quadro, resultado de estudos e experimentações realizadas por Alex </a:t>
            </a:r>
            <a:r>
              <a:rPr 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Osterwalder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Yves </a:t>
            </a:r>
            <a:r>
              <a:rPr lang="pt-BR" sz="22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Pigneur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 </a:t>
            </a:r>
          </a:p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2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objetivo 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é o empreendedor criar modelos de negócios utilizando o Quadro como um guia de hipóteses a serem validadas. O Quadro é um espaço livre para imaginar o futuro negócio, com criatividade, permitindo-se pensar inovações que possam criar uma Proposta de Valor única. </a:t>
            </a:r>
          </a:p>
          <a:p>
            <a:pPr marL="412750" indent="-342900">
              <a:buFont typeface="Arial" panose="020B0604020202020204" pitchFamily="34" charset="0"/>
              <a:buChar char="•"/>
            </a:pP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Desse mapa visual do negócio, o empresário é convidado a validar essas hipóteses junto aos clientes. Só depois das incertezas reduzidas com a validação das hipóteses é que se define o Modelo de Negócios, que será o insumo para o planejamento e execução.</a:t>
            </a:r>
            <a:endParaRPr lang="en-US" altLang="pt-BR" sz="22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642918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089025" y="860425"/>
            <a:ext cx="7129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Business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Model</a:t>
            </a:r>
            <a:r>
              <a:rPr lang="pt-BR" sz="40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pt-BR" sz="40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Genaration</a:t>
            </a:r>
            <a:endParaRPr lang="pt-BR" sz="4000" b="1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158" y="1928803"/>
            <a:ext cx="8572560" cy="442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Desenhar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Modelo de Negócios precede a elaboração do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plano de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negócios. É por meio da análise e reflexão sobre ele que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será possível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perceber se a ideia original terá validade, se todas as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partes se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encaixam formando verdadeiramente um sistema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endParaRPr lang="pt-BR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marL="41275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plano de negócios descreve a forma como o negócio será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construído, com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etapas, prazos, planilhas de custos, receitas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etc. Se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 Modelo de Negócios for alterado, o plano de negócios deverá 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ser alterado 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também. As duas ferramentas devem manter-se vivas e conectadas</a:t>
            </a:r>
            <a:r>
              <a:rPr lang="pt-BR" sz="24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endParaRPr lang="pt-BR" altLang="pt-BR" sz="24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algn="r"/>
            <a:r>
              <a:rPr lang="pt-BR" altLang="pt-BR" sz="24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Sebrae</a:t>
            </a:r>
            <a:endParaRPr lang="en-US" altLang="pt-BR" sz="24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00100" y="785794"/>
            <a:ext cx="7358114" cy="52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089025" y="860425"/>
            <a:ext cx="7129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8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CANVAS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1538" y="1785926"/>
            <a:ext cx="7096149" cy="93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12750" indent="-342900" eaLnBrk="1" hangingPunct="1">
              <a:spcBef>
                <a:spcPct val="20000"/>
              </a:spcBef>
              <a:buClr>
                <a:srgbClr val="2C2028"/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QUATRO ÁREAS PRINCIPAIS: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clientes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oferta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infraestrutura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viabilidade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financeira</a:t>
            </a:r>
            <a:r>
              <a:rPr lang="en-US" alt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</a:p>
          <a:p>
            <a:pPr marL="412750" indent="-342900" eaLnBrk="1" hangingPunct="1">
              <a:spcBef>
                <a:spcPct val="20000"/>
              </a:spcBef>
              <a:buClr>
                <a:srgbClr val="2C2028"/>
              </a:buClr>
              <a:buSzPct val="76000"/>
              <a:buFont typeface="Wingdings" pitchFamily="2" charset="2"/>
              <a:buChar char="§"/>
            </a:pPr>
            <a:endParaRPr lang="en-US" alt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214346" y="0"/>
            <a:ext cx="9358346" cy="7072338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sz="8800" b="1" dirty="0">
              <a:solidFill>
                <a:srgbClr val="2A1E26"/>
              </a:solidFill>
              <a:latin typeface="Franklin Gothic Medium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00166" y="785794"/>
            <a:ext cx="6000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8800" b="1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Startup</a:t>
            </a:r>
          </a:p>
        </p:txBody>
      </p:sp>
      <p:pic>
        <p:nvPicPr>
          <p:cNvPr id="6" name="Picture 4" descr="https://upload.wikimedia.org/wikipedia/commons/thumb/a/a9/Mcdonalds-90s-logo.svg/2000px-Mcdonalds-90s-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8" y="2500306"/>
            <a:ext cx="4290951" cy="328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ilima.files.wordpress.com/2010/03/ljca4ca755ca2wizzcca2j3mzpcawra5xqcau2vrtwcai3ww13cah9vndrca5d68xsca7h57nkcawf1khzca7zyuwpca5epm41cacol3zcca0wkg71cankyx4lcad9h7mecauupd9lcajhvf9ncaghfwt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8" y="2428868"/>
            <a:ext cx="3216721" cy="3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-357222" y="-785818"/>
            <a:ext cx="10072758" cy="1571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642974" y="6072182"/>
            <a:ext cx="10072758" cy="15716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2859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Modelo </a:t>
            </a:r>
            <a:r>
              <a:rPr kumimoji="0" lang="pt-BR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Canvas</a:t>
            </a:r>
            <a:endParaRPr kumimoji="0" lang="pt-BR" sz="5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3" y="2857496"/>
            <a:ext cx="7166965" cy="365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28596" y="13572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O modelo de negócio 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Canvas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 e composto por 9 blocos que juntos descrevem as principais partes de um negócio.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428660" y="0"/>
            <a:ext cx="43577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Segmentos de Clientes.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071546"/>
            <a:ext cx="350043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Segmento de clientes são divisões dos clientes de acordo com suas necessidades, costumes ou outro atributo em comum, de forma que possam melhor entender, alcançar  e servir esses clientes.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214950"/>
            <a:ext cx="3143240" cy="138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5214942" y="571480"/>
            <a:ext cx="3737640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Pessoas das classes C, D e </a:t>
            </a:r>
            <a:r>
              <a:rPr lang="pt-BR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precisam de crédito para comprar ou pessoas buscando preços baixos e facilidade de pagamento.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Homens ricos e apaixonados por carros.</a:t>
            </a:r>
            <a:endParaRPr lang="pt-BR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642918"/>
            <a:ext cx="1643074" cy="164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3643314"/>
            <a:ext cx="1593772" cy="17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285728"/>
            <a:ext cx="37147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Proposta de Valor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428736"/>
            <a:ext cx="3571868" cy="2928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A proposta de valor é como a empresa cria valor para um determinado seguimento de cliente e se diferencia da concorrência.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4714884"/>
            <a:ext cx="3121662" cy="145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214942" y="714356"/>
            <a:ext cx="3643338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Produtos inovadores com qualidade e design diferenciado e simples de serem usados.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Lanches rápidos, saudáveis e personalizáveis. 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071546"/>
            <a:ext cx="1550107" cy="15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4000504"/>
            <a:ext cx="1579156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285784" y="214290"/>
            <a:ext cx="4143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Canais de Distribuição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357298"/>
            <a:ext cx="3428992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São a forma como uma empresa comunica e entrega a sua proposta de valor para cada segmento de cliente. Basicamente envolve os canais de marketing e logístico das empresas.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5143512"/>
            <a:ext cx="2955476" cy="13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143472" y="1000108"/>
            <a:ext cx="4000528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Correios e operadores logísticos privados.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Site, SEO, Link patrocinado e publicidade online. 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142984"/>
            <a:ext cx="1466580" cy="118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3071810"/>
            <a:ext cx="1466580" cy="118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214346" y="0"/>
            <a:ext cx="4000496" cy="12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Relacionamento com Clientes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142984"/>
            <a:ext cx="3429024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Relacionamento com Clientes é a forma como a empresa interage com um segmento de cliente.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Motivações: </a:t>
            </a:r>
            <a:r>
              <a:rPr kumimoji="0" lang="pt-BR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Captura e Retenção de clientes / incremento de vendas / fortalecimento da marca.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5143512"/>
            <a:ext cx="3000364" cy="127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214942" y="642918"/>
            <a:ext cx="3571900" cy="442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Agencias, Agencias Van Gogh, atendimento por telefone, SAC, ouvidoria, redes sociais e internet banking.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214422"/>
            <a:ext cx="1674328" cy="17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357222" y="0"/>
            <a:ext cx="4143404" cy="171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Fluxo de Receitas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643050"/>
            <a:ext cx="327013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Descreve a forma de como uma empresa gera receita através de cada segmento de cliente.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4214818"/>
            <a:ext cx="3071802" cy="155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143504" y="1000108"/>
            <a:ext cx="4000496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Vendas de passagens aéreas, transporte de carga e reserva de carros e hotéis. 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Venda de revistas, licenciamento de produtos e venda de animações.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1428736"/>
            <a:ext cx="1816221" cy="142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3786190"/>
            <a:ext cx="1721159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214290"/>
            <a:ext cx="36433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Recursos Chaves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357298"/>
            <a:ext cx="3571868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São os principais recursos necessários para que uma empresa faça seu modelo de negócios funcionar.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786190"/>
            <a:ext cx="3000364" cy="154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214942" y="1500174"/>
            <a:ext cx="3666138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Base de usuários, equipe, servidores e plataformas.</a:t>
            </a:r>
          </a:p>
          <a:p>
            <a:pPr algn="just"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algn="just"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 algn="just"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Minas, equipamento e Know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-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how técnico.</a:t>
            </a:r>
          </a:p>
          <a:p>
            <a:pPr algn="just"/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2" y="1714488"/>
            <a:ext cx="1285884" cy="128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3" y="4071942"/>
            <a:ext cx="1541237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0" y="0"/>
            <a:ext cx="3819524" cy="1501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Atividades Chave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357298"/>
            <a:ext cx="3571868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São as atividades essenciais para que o modelo de negócios da empresa funcione corretamente.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643314"/>
            <a:ext cx="308267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143504" y="428604"/>
            <a:ext cx="3534092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Elaborar programas, produzir programas, vender programas, e buscar novos talentos.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Desenvolver novos chocolates, produzir novos chocolates, gestão das franquias, distribuição e venda.</a:t>
            </a:r>
          </a:p>
          <a:p>
            <a:pPr algn="just"/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5" y="1285860"/>
            <a:ext cx="1251247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4143380"/>
            <a:ext cx="1833576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285784" y="-214338"/>
            <a:ext cx="4391028" cy="2001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Rede de Parceiros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500174"/>
            <a:ext cx="3500430" cy="264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São empresas, instituições e/ou pessoas que são importante para o funcionamento do modelo de negócio.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4000504"/>
            <a:ext cx="3083740" cy="150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143472" y="1071546"/>
            <a:ext cx="4000528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Fornecedores de Franquia.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Facebook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Appstores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, comunidade dos jogos e lojas que vendem cartão pré-pago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zynga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214422"/>
            <a:ext cx="1420284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3357562"/>
            <a:ext cx="1500199" cy="157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350043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500430" y="0"/>
            <a:ext cx="564357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-214346" y="214290"/>
            <a:ext cx="4000496" cy="1358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  <a:ea typeface="+mj-ea"/>
                <a:cs typeface="+mj-cs"/>
              </a:rPr>
              <a:t>Estrutura de Custos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  <a:ea typeface="+mj-ea"/>
              <a:cs typeface="+mj-cs"/>
            </a:endParaRPr>
          </a:p>
        </p:txBody>
      </p:sp>
      <p:sp>
        <p:nvSpPr>
          <p:cNvPr id="7" name="Espaço Reservado para Conteúdo 1"/>
          <p:cNvSpPr txBox="1">
            <a:spLocks/>
          </p:cNvSpPr>
          <p:nvPr/>
        </p:nvSpPr>
        <p:spPr>
          <a:xfrm>
            <a:off x="0" y="1643050"/>
            <a:ext cx="3428992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Franklin Gothic Medium" pitchFamily="34" charset="0"/>
              </a:rPr>
              <a:t>A estrutura de custos envolve os principais custos decorrente da operação do modelo de negócios.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3714752"/>
            <a:ext cx="3096711" cy="141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519446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Fonte: </a:t>
            </a:r>
            <a:r>
              <a:rPr lang="pt-BR" sz="1600" b="1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Inatel</a:t>
            </a:r>
            <a:r>
              <a:rPr lang="pt-BR" sz="1600" b="1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Empreendedorismo</a:t>
            </a:r>
            <a:endParaRPr lang="pt-BR" sz="1600" b="1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5324156" y="500042"/>
            <a:ext cx="3819844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Infraestrutura de redes, lojas, funcionários, marketing e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call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center.</a:t>
            </a: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endParaRPr lang="pt-BR" sz="2800" dirty="0" smtClean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  <a:p>
            <a:pPr>
              <a:buClr>
                <a:srgbClr val="2C2028"/>
              </a:buClr>
              <a:buFont typeface="Wingdings" pitchFamily="2" charset="2"/>
              <a:buChar char="§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Aviões, manutenções de aviões, combustível, marketing, funcionários,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call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center e sistema de TI.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928670"/>
            <a:ext cx="1714512" cy="164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3714752"/>
            <a:ext cx="1844097" cy="10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428660" y="0"/>
            <a:ext cx="1021563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357222" y="1071546"/>
            <a:ext cx="60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7200" b="1" dirty="0">
                <a:solidFill>
                  <a:srgbClr val="2A1E26"/>
                </a:solidFill>
                <a:latin typeface="Franklin Gothic Medium" pitchFamily="34" charset="0"/>
              </a:rPr>
              <a:t>Startup</a:t>
            </a:r>
          </a:p>
        </p:txBody>
      </p:sp>
      <p:pic>
        <p:nvPicPr>
          <p:cNvPr id="6" name="Picture 4" descr="Resultado de imagem para coca co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2571744"/>
            <a:ext cx="3672408" cy="211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500694" y="1071546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err="1" smtClean="0">
                <a:solidFill>
                  <a:srgbClr val="2A1E26"/>
                </a:solidFill>
                <a:latin typeface="Franklin Gothic Medium" pitchFamily="34" charset="0"/>
              </a:rPr>
              <a:t>Stevia</a:t>
            </a:r>
            <a:endParaRPr lang="pt-BR" sz="7200" b="1" dirty="0">
              <a:solidFill>
                <a:srgbClr val="2A1E26"/>
              </a:solidFill>
              <a:latin typeface="Franklin Gothic Medium" pitchFamily="34" charset="0"/>
            </a:endParaRPr>
          </a:p>
        </p:txBody>
      </p:sp>
      <p:pic>
        <p:nvPicPr>
          <p:cNvPr id="8" name="Picture 6" descr="Resultado de imagem para coca cola stev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428868"/>
            <a:ext cx="3384376" cy="25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714412" y="0"/>
            <a:ext cx="11001452" cy="1071546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A1E26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-571536" y="5357826"/>
            <a:ext cx="11001452" cy="1500174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2A1E26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071538" y="214290"/>
            <a:ext cx="7129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800" b="1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Princípios da Inovação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4164"/>
              </p:ext>
            </p:extLst>
          </p:nvPr>
        </p:nvGraphicFramePr>
        <p:xfrm>
          <a:off x="500034" y="1071546"/>
          <a:ext cx="8215370" cy="5429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685"/>
                <a:gridCol w="4107685"/>
              </a:tblGrid>
              <a:tr h="4312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Fechada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Aberta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85072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As melhores pessoas trabalham para nós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Precisamos trabalhar com as melhores pessoas, estejam dentro ou fora da empresa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9885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Para lucrar com a P&amp;D</a:t>
                      </a:r>
                      <a:r>
                        <a:rPr lang="pt-BR" sz="1400" baseline="0" dirty="0" smtClean="0"/>
                        <a:t>, precisamos descobrir, desenvolver e vender por nós mesmos.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 P&amp;D externa pode criar valor significativo; a P&amp;D interna é necessária para adquirir alguma porção daquele valor.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5072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conduzirmos a maioria das melhores pesquisas em nosso setor,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Não precisamos originar</a:t>
                      </a:r>
                      <a:r>
                        <a:rPr lang="pt-BR" sz="1400" baseline="0" dirty="0" smtClean="0"/>
                        <a:t> a pesquisa para nos beneficiarmos dela.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50726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criarmos</a:t>
                      </a:r>
                      <a:r>
                        <a:rPr lang="pt-BR" sz="1400" baseline="0" dirty="0" smtClean="0"/>
                        <a:t> as melhores ideias na indústria,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Se fizermos o melhor uso de ideias internas e externas, venceremos.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46984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Devemos controlar nosso processo de inovação, de</a:t>
                      </a:r>
                      <a:r>
                        <a:rPr lang="pt-BR" sz="1400" baseline="0" dirty="0" smtClean="0"/>
                        <a:t> modo que os competidores não lucrem a partir de nossas ideias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Devemos lucrar com</a:t>
                      </a:r>
                      <a:r>
                        <a:rPr lang="pt-BR" sz="1400" baseline="0" dirty="0" smtClean="0"/>
                        <a:t> o uso de nossas inovações por outros, além de comprar a propriedade intelectual de outros sempre que isto apoiar nossos interesses.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03"/>
            <a:ext cx="9144000" cy="63150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http://image.slidesharecdn.com/e-serempreendedor-w1-121030-121030210201-phpapp02/95/oficina-eureca-canvas-ser-empreendedor-dia-1-30-638.jpg?cb=1351712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46" y="260648"/>
            <a:ext cx="7392040" cy="55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35156"/>
              </p:ext>
            </p:extLst>
          </p:nvPr>
        </p:nvGraphicFramePr>
        <p:xfrm>
          <a:off x="928662" y="6021288"/>
          <a:ext cx="72152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619"/>
                <a:gridCol w="3607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Lógica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Emoção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60"/>
            <a:ext cx="9112635" cy="448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643174" y="214290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IDÉIA INICIAL</a:t>
            </a:r>
            <a:endParaRPr lang="pt-BR" sz="4400" b="1" dirty="0">
              <a:solidFill>
                <a:schemeClr val="accent6">
                  <a:lumMod val="75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42984"/>
            <a:ext cx="9252520" cy="475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00034" y="214290"/>
            <a:ext cx="8358214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2C2028"/>
                </a:solidFill>
                <a:latin typeface="Franklin Gothic Medium" pitchFamily="34" charset="0"/>
              </a:rPr>
              <a:t>Após análise do consultor</a:t>
            </a:r>
            <a:endParaRPr lang="pt-BR" sz="4400" b="1" dirty="0">
              <a:solidFill>
                <a:srgbClr val="2C2028"/>
              </a:solidFill>
              <a:latin typeface="Franklin Gothic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84"/>
            <a:ext cx="9144000" cy="550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C2028"/>
          </a:solidFill>
          <a:ln>
            <a:solidFill>
              <a:srgbClr val="2C2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Único Canto Aparado 4"/>
          <p:cNvSpPr/>
          <p:nvPr/>
        </p:nvSpPr>
        <p:spPr>
          <a:xfrm>
            <a:off x="857224" y="2071678"/>
            <a:ext cx="7572428" cy="2286016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3545536">
            <a:off x="7698484" y="2139395"/>
            <a:ext cx="632296" cy="57777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928662" y="2571744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“O único lugar onde o sucesso vem antes do trabalho é no dicionário” 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                                         (Vidal </a:t>
            </a:r>
            <a:r>
              <a:rPr lang="pt-BR" sz="2800" dirty="0" err="1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Sassoon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Franklin Gothic Medium" pitchFamily="34" charset="0"/>
              </a:rPr>
              <a:t>)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8784454">
            <a:off x="-1338035" y="-561050"/>
            <a:ext cx="3542195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rot="2385796">
            <a:off x="7019512" y="-431073"/>
            <a:ext cx="3542195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2385796">
            <a:off x="-1410171" y="5498282"/>
            <a:ext cx="3542195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18784454">
            <a:off x="7091648" y="5368304"/>
            <a:ext cx="3542195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71437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14290"/>
            <a:ext cx="871540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2C2028"/>
                </a:solidFill>
                <a:latin typeface="Franklin Gothic Medium" pitchFamily="34" charset="0"/>
              </a:rPr>
              <a:t>REFERÊNCIAS BIBLIOGRÁFICAS:</a:t>
            </a:r>
          </a:p>
          <a:p>
            <a:endParaRPr lang="pt-BR" sz="2400" dirty="0">
              <a:solidFill>
                <a:srgbClr val="2C2028"/>
              </a:solidFill>
              <a:latin typeface="Franklin Gothic Medium" pitchFamily="34" charset="0"/>
            </a:endParaRPr>
          </a:p>
          <a:p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DORNELAS, José Carlos Assis. Empreendedorismo: transformando </a:t>
            </a:r>
            <a:r>
              <a:rPr lang="pt-BR" sz="2400" dirty="0" err="1">
                <a:solidFill>
                  <a:srgbClr val="2C2028"/>
                </a:solidFill>
                <a:latin typeface="Franklin Gothic Medium" pitchFamily="34" charset="0"/>
              </a:rPr>
              <a:t>idéias</a:t>
            </a:r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 em negócios. 5. ed. Rio de Janeiro (RJ): LTC, Empreende, 2014. </a:t>
            </a:r>
            <a:r>
              <a:rPr lang="pt-BR" sz="2400" dirty="0" err="1">
                <a:solidFill>
                  <a:srgbClr val="2C2028"/>
                </a:solidFill>
                <a:latin typeface="Franklin Gothic Medium" pitchFamily="34" charset="0"/>
              </a:rPr>
              <a:t>xv</a:t>
            </a:r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, 267 p. </a:t>
            </a:r>
          </a:p>
          <a:p>
            <a:endParaRPr lang="pt-BR" sz="2400" dirty="0" smtClean="0">
              <a:solidFill>
                <a:srgbClr val="2C2028"/>
              </a:solidFill>
              <a:latin typeface="Franklin Gothic Medium" pitchFamily="34" charset="0"/>
            </a:endParaRPr>
          </a:p>
          <a:p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GRANDO, Ney. Empreendedorismo inovador: como criar startups de tecnologia no Brasil/coordenador: Ney </a:t>
            </a:r>
            <a:r>
              <a:rPr lang="pt-BR" sz="2400" dirty="0" err="1">
                <a:solidFill>
                  <a:srgbClr val="2C2028"/>
                </a:solidFill>
                <a:latin typeface="Franklin Gothic Medium" pitchFamily="34" charset="0"/>
              </a:rPr>
              <a:t>Grando</a:t>
            </a:r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. São Paulo: Évora, 2012.</a:t>
            </a:r>
          </a:p>
          <a:p>
            <a:endParaRPr lang="pt-BR" sz="2400" dirty="0">
              <a:solidFill>
                <a:srgbClr val="2C2028"/>
              </a:solidFill>
              <a:latin typeface="Franklin Gothic Medium" pitchFamily="34" charset="0"/>
            </a:endParaRPr>
          </a:p>
          <a:p>
            <a:r>
              <a:rPr lang="pt-BR" sz="2400" dirty="0" smtClean="0">
                <a:solidFill>
                  <a:srgbClr val="2C2028"/>
                </a:solidFill>
                <a:latin typeface="Franklin Gothic Medium" pitchFamily="34" charset="0"/>
              </a:rPr>
              <a:t>JONATA, </a:t>
            </a:r>
            <a:r>
              <a:rPr lang="pt-BR" sz="2400" dirty="0" err="1" smtClean="0">
                <a:solidFill>
                  <a:srgbClr val="2C2028"/>
                </a:solidFill>
                <a:latin typeface="Franklin Gothic Medium" pitchFamily="34" charset="0"/>
              </a:rPr>
              <a:t>Dauton</a:t>
            </a:r>
            <a:r>
              <a:rPr lang="pt-BR" sz="2400" dirty="0" smtClean="0">
                <a:solidFill>
                  <a:srgbClr val="2C2028"/>
                </a:solidFill>
                <a:latin typeface="Franklin Gothic Medium" pitchFamily="34" charset="0"/>
              </a:rPr>
              <a:t>; FREITAS, Bruno. </a:t>
            </a:r>
            <a:r>
              <a:rPr lang="pt-BR" sz="2400" dirty="0" err="1" smtClean="0">
                <a:solidFill>
                  <a:srgbClr val="2C2028"/>
                </a:solidFill>
                <a:latin typeface="Franklin Gothic Medium" pitchFamily="34" charset="0"/>
              </a:rPr>
              <a:t>Start-Ups</a:t>
            </a:r>
            <a:r>
              <a:rPr lang="pt-BR" sz="2400" dirty="0" smtClean="0">
                <a:solidFill>
                  <a:srgbClr val="2C2028"/>
                </a:solidFill>
                <a:latin typeface="Franklin Gothic Medium" pitchFamily="34" charset="0"/>
              </a:rPr>
              <a:t> – Como Empresas Embrionárias Rumam a Caminhos Milionários. Rio de Janeiro. Nova Terra. 2012</a:t>
            </a:r>
          </a:p>
          <a:p>
            <a:endParaRPr lang="pt-BR" sz="2400" dirty="0">
              <a:solidFill>
                <a:srgbClr val="2C2028"/>
              </a:solidFill>
              <a:latin typeface="Franklin Gothic Medium" pitchFamily="34" charset="0"/>
            </a:endParaRPr>
          </a:p>
          <a:p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OSTERWALDER, Alexander; PIGNEUR, Yves. Business </a:t>
            </a:r>
            <a:r>
              <a:rPr lang="pt-BR" sz="2400" dirty="0" err="1">
                <a:solidFill>
                  <a:srgbClr val="2C2028"/>
                </a:solidFill>
                <a:latin typeface="Franklin Gothic Medium" pitchFamily="34" charset="0"/>
              </a:rPr>
              <a:t>model</a:t>
            </a:r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 </a:t>
            </a:r>
            <a:r>
              <a:rPr lang="pt-BR" sz="2400" dirty="0" err="1">
                <a:solidFill>
                  <a:srgbClr val="2C2028"/>
                </a:solidFill>
                <a:latin typeface="Franklin Gothic Medium" pitchFamily="34" charset="0"/>
              </a:rPr>
              <a:t>generation</a:t>
            </a:r>
            <a:r>
              <a:rPr lang="pt-BR" sz="2400" dirty="0">
                <a:solidFill>
                  <a:srgbClr val="2C2028"/>
                </a:solidFill>
                <a:latin typeface="Franklin Gothic Medium" pitchFamily="34" charset="0"/>
              </a:rPr>
              <a:t>: inovação em modelos de negócios : um manual para visionários, inovadores e revolucionários. Rio de Janeiro: Alta Books, c2011. 276, [5] p. ISBN 9788576085508</a:t>
            </a:r>
            <a:r>
              <a:rPr lang="pt-BR" sz="2400" dirty="0" smtClean="0">
                <a:solidFill>
                  <a:srgbClr val="2C2028"/>
                </a:solidFill>
                <a:latin typeface="Franklin Gothic Medium" pitchFamily="34" charset="0"/>
              </a:rPr>
              <a:t>.</a:t>
            </a:r>
          </a:p>
          <a:p>
            <a:endParaRPr lang="pt-BR" sz="2400" b="1" dirty="0">
              <a:solidFill>
                <a:srgbClr val="2C2028"/>
              </a:solidFill>
              <a:latin typeface="Franklin Gothic Medium" pitchFamily="34" charset="0"/>
            </a:endParaRPr>
          </a:p>
          <a:p>
            <a:endParaRPr lang="pt-BR" sz="2400" b="1" dirty="0">
              <a:solidFill>
                <a:srgbClr val="2C2028"/>
              </a:solidFill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214346" y="0"/>
            <a:ext cx="9358346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714412" y="-500090"/>
            <a:ext cx="11144328" cy="1643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857288" y="5643578"/>
            <a:ext cx="11144328" cy="16430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-214346" y="114298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4800" b="1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Comparação com grandes empresas</a:t>
            </a:r>
          </a:p>
        </p:txBody>
      </p:sp>
      <p:pic>
        <p:nvPicPr>
          <p:cNvPr id="8" name="Picture 2" descr="Resultado de imagem para uber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000372"/>
            <a:ext cx="413263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irbn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000372"/>
            <a:ext cx="4224641" cy="221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A1E26"/>
          </a:solidFill>
          <a:ln>
            <a:solidFill>
              <a:srgbClr val="2A1E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85786" y="642918"/>
            <a:ext cx="7715304" cy="1143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57224" y="71435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Definição para Startup: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4250" y="2214554"/>
            <a:ext cx="892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76000"/>
              <a:buFont typeface="Wingdings" pitchFamily="2" charset="2"/>
              <a:buChar char="§"/>
            </a:pP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“São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geralmente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tecnologia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recém-criadas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em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fase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pesquisa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mercado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. Com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pequenas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dimensões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,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estão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focadas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no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novos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conceitos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que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interessam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cada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vez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mais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às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indústrias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convencionais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.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Podem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ser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projetos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resultantes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das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pesquisas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desenvolvimento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ideias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novas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ou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advindas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da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iniciativa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equipes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de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empresas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já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renomadas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.” (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Freitas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; </a:t>
            </a:r>
            <a:r>
              <a:rPr lang="en-US" altLang="pt-BR" sz="2800" dirty="0" err="1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Jonata</a:t>
            </a:r>
            <a:r>
              <a:rPr lang="en-US" altLang="pt-BR" sz="2800" dirty="0" smtClean="0">
                <a:solidFill>
                  <a:schemeClr val="bg1">
                    <a:lumMod val="85000"/>
                  </a:schemeClr>
                </a:solidFill>
                <a:latin typeface="Franklin Gothic Medium" pitchFamily="34" charset="0"/>
              </a:rPr>
              <a:t>, 2012)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3611</Words>
  <Application>Microsoft Office PowerPoint</Application>
  <PresentationFormat>Apresentação na tela (4:3)</PresentationFormat>
  <Paragraphs>380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8" baseType="lpstr">
      <vt:lpstr>Arial Unicode MS</vt:lpstr>
      <vt:lpstr>Arial</vt:lpstr>
      <vt:lpstr>Calibri</vt:lpstr>
      <vt:lpstr>Century Gothic</vt:lpstr>
      <vt:lpstr>Franklin Gothic Demi Cond</vt:lpstr>
      <vt:lpstr>Franklin Gothic Medium</vt:lpstr>
      <vt:lpstr>Symbol</vt:lpstr>
      <vt:lpstr>Times New Roman</vt:lpstr>
      <vt:lpstr>Wingdings</vt:lpstr>
      <vt:lpstr>Wingdings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Inovação de Eficiência – (Christensen)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João Carlos Oliveira Caetano</cp:lastModifiedBy>
  <cp:revision>70</cp:revision>
  <dcterms:created xsi:type="dcterms:W3CDTF">2018-01-11T13:42:01Z</dcterms:created>
  <dcterms:modified xsi:type="dcterms:W3CDTF">2018-01-14T11:22:24Z</dcterms:modified>
</cp:coreProperties>
</file>