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7" r:id="rId3"/>
    <p:sldId id="277" r:id="rId4"/>
    <p:sldId id="369" r:id="rId5"/>
    <p:sldId id="370" r:id="rId6"/>
    <p:sldId id="371" r:id="rId7"/>
    <p:sldId id="372" r:id="rId8"/>
    <p:sldId id="390" r:id="rId9"/>
    <p:sldId id="391" r:id="rId10"/>
    <p:sldId id="392" r:id="rId11"/>
    <p:sldId id="393" r:id="rId12"/>
    <p:sldId id="394" r:id="rId13"/>
    <p:sldId id="373" r:id="rId14"/>
    <p:sldId id="374" r:id="rId15"/>
    <p:sldId id="400" r:id="rId16"/>
    <p:sldId id="375" r:id="rId17"/>
    <p:sldId id="376" r:id="rId18"/>
    <p:sldId id="389" r:id="rId19"/>
    <p:sldId id="395" r:id="rId20"/>
    <p:sldId id="396" r:id="rId21"/>
    <p:sldId id="397" r:id="rId22"/>
    <p:sldId id="398" r:id="rId23"/>
    <p:sldId id="399" r:id="rId24"/>
    <p:sldId id="377" r:id="rId25"/>
    <p:sldId id="378" r:id="rId26"/>
    <p:sldId id="379" r:id="rId27"/>
    <p:sldId id="380" r:id="rId28"/>
    <p:sldId id="381" r:id="rId29"/>
    <p:sldId id="382" r:id="rId30"/>
    <p:sldId id="383" r:id="rId31"/>
    <p:sldId id="384" r:id="rId32"/>
    <p:sldId id="385" r:id="rId33"/>
    <p:sldId id="406" r:id="rId34"/>
    <p:sldId id="401" r:id="rId35"/>
    <p:sldId id="402" r:id="rId36"/>
    <p:sldId id="403" r:id="rId37"/>
    <p:sldId id="404" r:id="rId38"/>
    <p:sldId id="405" r:id="rId39"/>
    <p:sldId id="387" r:id="rId40"/>
    <p:sldId id="388" r:id="rId41"/>
    <p:sldId id="279" r:id="rId42"/>
    <p:sldId id="275" r:id="rId43"/>
    <p:sldId id="276" r:id="rId44"/>
    <p:sldId id="272" r:id="rId45"/>
    <p:sldId id="287" r:id="rId46"/>
  </p:sldIdLst>
  <p:sldSz cx="9144000" cy="6858000" type="screen4x3"/>
  <p:notesSz cx="6854825" cy="9750425"/>
  <p:defaultTextStyle>
    <a:defPPr>
      <a:defRPr lang="pt-B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FF00"/>
    <a:srgbClr val="9900CC"/>
    <a:srgbClr val="CCCC00"/>
    <a:srgbClr val="996633"/>
    <a:srgbClr val="EAEAEA"/>
    <a:srgbClr val="FF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32787"/>
    <p:restoredTop sz="96791" autoAdjust="0"/>
  </p:normalViewPr>
  <p:slideViewPr>
    <p:cSldViewPr>
      <p:cViewPr varScale="1">
        <p:scale>
          <a:sx n="88" d="100"/>
          <a:sy n="88" d="100"/>
        </p:scale>
        <p:origin x="-1464" y="-10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85" d="100"/>
        <a:sy n="85" d="100"/>
      </p:scale>
      <p:origin x="0" y="10254"/>
    </p:cViewPr>
  </p:sorterViewPr>
  <p:notesViewPr>
    <p:cSldViewPr>
      <p:cViewPr varScale="1">
        <p:scale>
          <a:sx n="58" d="100"/>
          <a:sy n="58" d="100"/>
        </p:scale>
        <p:origin x="-1764" y="-72"/>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23.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050"/>
          <p:cNvSpPr>
            <a:spLocks noGrp="1" noChangeArrowheads="1"/>
          </p:cNvSpPr>
          <p:nvPr>
            <p:ph type="hdr" sz="quarter"/>
          </p:nvPr>
        </p:nvSpPr>
        <p:spPr bwMode="auto">
          <a:xfrm>
            <a:off x="0"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ltLang="pt-BR"/>
          </a:p>
        </p:txBody>
      </p:sp>
      <p:sp>
        <p:nvSpPr>
          <p:cNvPr id="82947" name="Rectangle 2051"/>
          <p:cNvSpPr>
            <a:spLocks noGrp="1" noChangeArrowheads="1"/>
          </p:cNvSpPr>
          <p:nvPr>
            <p:ph type="dt" sz="quarter" idx="1"/>
          </p:nvPr>
        </p:nvSpPr>
        <p:spPr bwMode="auto">
          <a:xfrm>
            <a:off x="3884613" y="0"/>
            <a:ext cx="297021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BR" altLang="pt-BR"/>
          </a:p>
        </p:txBody>
      </p:sp>
      <p:sp>
        <p:nvSpPr>
          <p:cNvPr id="82948" name="Rectangle 2052"/>
          <p:cNvSpPr>
            <a:spLocks noGrp="1" noChangeArrowheads="1"/>
          </p:cNvSpPr>
          <p:nvPr>
            <p:ph type="ftr" sz="quarter" idx="2"/>
          </p:nvPr>
        </p:nvSpPr>
        <p:spPr bwMode="auto">
          <a:xfrm>
            <a:off x="0" y="9263063"/>
            <a:ext cx="29702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BR" altLang="pt-BR"/>
          </a:p>
        </p:txBody>
      </p:sp>
      <p:sp>
        <p:nvSpPr>
          <p:cNvPr id="82949" name="Rectangle 2053"/>
          <p:cNvSpPr>
            <a:spLocks noGrp="1" noChangeArrowheads="1"/>
          </p:cNvSpPr>
          <p:nvPr>
            <p:ph type="sldNum" sz="quarter" idx="3"/>
          </p:nvPr>
        </p:nvSpPr>
        <p:spPr bwMode="auto">
          <a:xfrm>
            <a:off x="3884613" y="9263063"/>
            <a:ext cx="2970212"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76DD565-7792-4D08-81BC-128E005306FF}" type="slidenum">
              <a:rPr lang="pt-BR" altLang="pt-BR"/>
              <a:pPr/>
              <a:t>‹nº›</a:t>
            </a:fld>
            <a:endParaRPr lang="pt-BR" altLang="pt-BR"/>
          </a:p>
        </p:txBody>
      </p:sp>
    </p:spTree>
    <p:extLst>
      <p:ext uri="{BB962C8B-B14F-4D97-AF65-F5344CB8AC3E}">
        <p14:creationId xmlns:p14="http://schemas.microsoft.com/office/powerpoint/2010/main" val="2288695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ltLang="pt-BR"/>
          </a:p>
        </p:txBody>
      </p:sp>
      <p:sp>
        <p:nvSpPr>
          <p:cNvPr id="30723" name="Rectangle 3"/>
          <p:cNvSpPr>
            <a:spLocks noGrp="1" noChangeArrowheads="1"/>
          </p:cNvSpPr>
          <p:nvPr>
            <p:ph type="dt" idx="1"/>
          </p:nvPr>
        </p:nvSpPr>
        <p:spPr bwMode="auto">
          <a:xfrm>
            <a:off x="3884613" y="0"/>
            <a:ext cx="297021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BR" altLang="pt-BR"/>
          </a:p>
        </p:txBody>
      </p:sp>
      <p:sp>
        <p:nvSpPr>
          <p:cNvPr id="30724" name="Rectangle 4"/>
          <p:cNvSpPr>
            <a:spLocks noGrp="1" noRot="1" noChangeAspect="1" noChangeArrowheads="1" noTextEdit="1"/>
          </p:cNvSpPr>
          <p:nvPr>
            <p:ph type="sldImg" idx="2"/>
          </p:nvPr>
        </p:nvSpPr>
        <p:spPr bwMode="auto">
          <a:xfrm>
            <a:off x="990600" y="731838"/>
            <a:ext cx="4873625" cy="3656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914400" y="4630738"/>
            <a:ext cx="5026025"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30726" name="Rectangle 6"/>
          <p:cNvSpPr>
            <a:spLocks noGrp="1" noChangeArrowheads="1"/>
          </p:cNvSpPr>
          <p:nvPr>
            <p:ph type="ftr" sz="quarter" idx="4"/>
          </p:nvPr>
        </p:nvSpPr>
        <p:spPr bwMode="auto">
          <a:xfrm>
            <a:off x="0" y="9263063"/>
            <a:ext cx="29702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BR" altLang="pt-BR"/>
          </a:p>
        </p:txBody>
      </p:sp>
      <p:sp>
        <p:nvSpPr>
          <p:cNvPr id="30727" name="Rectangle 7"/>
          <p:cNvSpPr>
            <a:spLocks noGrp="1" noChangeArrowheads="1"/>
          </p:cNvSpPr>
          <p:nvPr>
            <p:ph type="sldNum" sz="quarter" idx="5"/>
          </p:nvPr>
        </p:nvSpPr>
        <p:spPr bwMode="auto">
          <a:xfrm>
            <a:off x="3884613" y="9263063"/>
            <a:ext cx="2970212"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9E4568-466F-49DA-91DE-20F924FDAFB1}" type="slidenum">
              <a:rPr lang="pt-BR" altLang="pt-BR"/>
              <a:pPr/>
              <a:t>‹nº›</a:t>
            </a:fld>
            <a:endParaRPr lang="pt-BR" altLang="pt-BR"/>
          </a:p>
        </p:txBody>
      </p:sp>
    </p:spTree>
    <p:extLst>
      <p:ext uri="{BB962C8B-B14F-4D97-AF65-F5344CB8AC3E}">
        <p14:creationId xmlns:p14="http://schemas.microsoft.com/office/powerpoint/2010/main" val="14901122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5B27A-DBFD-48AD-A3CA-9C05EBF349A1}" type="slidenum">
              <a:rPr lang="pt-BR" altLang="pt-BR"/>
              <a:pPr/>
              <a:t>3</a:t>
            </a:fld>
            <a:endParaRPr lang="pt-BR" altLang="pt-B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630738"/>
            <a:ext cx="4949825" cy="4551362"/>
          </a:xfrm>
        </p:spPr>
        <p:txBody>
          <a:bodyPr/>
          <a:lstStyle/>
          <a:p>
            <a:r>
              <a:rPr lang="pt-BR" altLang="pt-BR">
                <a:latin typeface="Verdana" pitchFamily="34" charset="0"/>
              </a:rPr>
              <a:t>Administrar = processo de:</a:t>
            </a:r>
          </a:p>
          <a:p>
            <a:pPr>
              <a:buFontTx/>
              <a:buChar char="-"/>
            </a:pPr>
            <a:r>
              <a:rPr lang="pt-BR" altLang="pt-BR">
                <a:latin typeface="Verdana" pitchFamily="34" charset="0"/>
              </a:rPr>
              <a:t>tomar decisões</a:t>
            </a:r>
          </a:p>
          <a:p>
            <a:pPr>
              <a:buFontTx/>
              <a:buChar char="-"/>
            </a:pPr>
            <a:r>
              <a:rPr lang="pt-BR" altLang="pt-BR">
                <a:latin typeface="Verdana" pitchFamily="34" charset="0"/>
              </a:rPr>
              <a:t>Realizara ações</a:t>
            </a:r>
          </a:p>
          <a:p>
            <a:pPr>
              <a:buFontTx/>
              <a:buChar char="-"/>
            </a:pPr>
            <a:r>
              <a:rPr lang="pt-BR" altLang="pt-BR">
                <a:latin typeface="Verdana" pitchFamily="34" charset="0"/>
              </a:rPr>
              <a:t>Alcançar objetivos</a:t>
            </a:r>
          </a:p>
          <a:p>
            <a:pPr>
              <a:buFontTx/>
              <a:buChar char="-"/>
            </a:pPr>
            <a:r>
              <a:rPr lang="pt-BR" altLang="pt-BR">
                <a:latin typeface="Verdana" pitchFamily="34" charset="0"/>
              </a:rPr>
              <a:t>Utilizando recursos</a:t>
            </a:r>
          </a:p>
          <a:p>
            <a:pPr>
              <a:buFontTx/>
              <a:buChar char="-"/>
            </a:pPr>
            <a:endParaRPr lang="pt-BR" altLang="pt-BR">
              <a:latin typeface="Verdana" pitchFamily="34" charset="0"/>
            </a:endParaRPr>
          </a:p>
          <a:p>
            <a:r>
              <a:rPr lang="pt-BR" altLang="pt-BR">
                <a:latin typeface="Verdana" pitchFamily="34" charset="0"/>
              </a:rPr>
              <a:t/>
            </a:r>
            <a:br>
              <a:rPr lang="pt-BR" altLang="pt-BR">
                <a:latin typeface="Verdana" pitchFamily="34" charset="0"/>
              </a:rPr>
            </a:br>
            <a:r>
              <a:rPr lang="pt-BR" altLang="pt-BR">
                <a:latin typeface="Verdana" pitchFamily="34" charset="0"/>
              </a:rPr>
              <a:t>Ações:</a:t>
            </a:r>
          </a:p>
          <a:p>
            <a:r>
              <a:rPr lang="pt-BR" altLang="pt-BR">
                <a:latin typeface="Verdana" pitchFamily="34" charset="0"/>
              </a:rPr>
              <a:t>Planejamento – definir os objetivos, atividades, recursos e avaliação</a:t>
            </a:r>
          </a:p>
          <a:p>
            <a:r>
              <a:rPr lang="pt-BR" altLang="pt-BR">
                <a:latin typeface="Verdana" pitchFamily="34" charset="0"/>
              </a:rPr>
              <a:t>Organização – definir trabalho, distribuir os recursos</a:t>
            </a:r>
          </a:p>
          <a:p>
            <a:r>
              <a:rPr lang="pt-BR" altLang="pt-BR">
                <a:latin typeface="Verdana" pitchFamily="34" charset="0"/>
              </a:rPr>
              <a:t>Direção – implementar as ações e avaliar os resultados</a:t>
            </a:r>
          </a:p>
          <a:p>
            <a:r>
              <a:rPr lang="pt-BR" altLang="pt-BR">
                <a:latin typeface="Verdana" pitchFamily="34" charset="0"/>
              </a:rPr>
              <a:t>Controle- assegurar o atingimento dos objetivos, identificar os ajustes</a:t>
            </a:r>
          </a:p>
          <a:p>
            <a:r>
              <a:rPr lang="pt-BR" altLang="pt-BR">
                <a:latin typeface="Verdana" pitchFamily="34" charset="0"/>
              </a:rPr>
              <a:t>MÉTRICAS – inferências sobre os processos:</a:t>
            </a:r>
          </a:p>
          <a:p>
            <a:r>
              <a:rPr lang="pt-BR" altLang="pt-BR">
                <a:latin typeface="Verdana" pitchFamily="34" charset="0"/>
              </a:rPr>
              <a:t>A priori </a:t>
            </a:r>
            <a:r>
              <a:rPr lang="pt-BR" altLang="pt-BR">
                <a:latin typeface="Verdana" pitchFamily="34" charset="0"/>
                <a:sym typeface="Wingdings" pitchFamily="2" charset="2"/>
              </a:rPr>
              <a:t> Estimativas</a:t>
            </a:r>
          </a:p>
          <a:p>
            <a:r>
              <a:rPr lang="pt-BR" altLang="pt-BR">
                <a:latin typeface="Verdana" pitchFamily="34" charset="0"/>
                <a:sym typeface="Wingdings" pitchFamily="2" charset="2"/>
              </a:rPr>
              <a:t>A posteriori  Avaliação</a:t>
            </a:r>
            <a:endParaRPr lang="pt-BR" altLang="pt-BR">
              <a:latin typeface="Verdan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BA9149-1318-4729-B90A-EE1A570E1650}" type="slidenum">
              <a:rPr lang="en-US" altLang="pt-BR">
                <a:latin typeface="Times New Roman" pitchFamily="18" charset="0"/>
              </a:rPr>
              <a:pPr eaLnBrk="1" hangingPunct="1"/>
              <a:t>5</a:t>
            </a:fld>
            <a:endParaRPr lang="en-US" altLang="pt-BR">
              <a:latin typeface="Times New Roman" pitchFamily="18" charset="0"/>
            </a:endParaRPr>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pt-BR" altLang="pt-BR" smtClean="0"/>
              <a:t>Precisão do esforço: antes de ajustar o processo para melhorá-lo, devemos deixá-lo rodar para entender o que está sendo produzido. Então, faremos nossas especificações de projeto para a capacidade real que possuímos.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DAC1289-2ACA-4939-9D8F-F824DCA6DA98}" type="slidenum">
              <a:rPr lang="en-US" altLang="pt-BR" smtClean="0"/>
              <a:pPr eaLnBrk="1" hangingPunct="1">
                <a:spcBef>
                  <a:spcPct val="0"/>
                </a:spcBef>
              </a:pPr>
              <a:t>18</a:t>
            </a:fld>
            <a:endParaRPr lang="en-US" altLang="pt-BR"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smtClean="0"/>
              <a:t>Uma métrica é uma medição de números reais que satisfazem:</a:t>
            </a:r>
          </a:p>
          <a:p>
            <a:pPr lvl="1" eaLnBrk="1" hangingPunct="1"/>
            <a:r>
              <a:rPr lang="en-US" altLang="pt-BR" smtClean="0"/>
              <a:t>M(x,x)=0; M(x,y)=M(y,x); m(x,z)&lt;=m(x,y)+m(y,z)</a:t>
            </a:r>
          </a:p>
          <a:p>
            <a:pPr eaLnBrk="1" hangingPunct="1"/>
            <a:endParaRPr lang="en-US" altLang="pt-B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E7A615-E0B5-47BA-8F7A-658F38F21FAF}" type="slidenum">
              <a:rPr lang="en-US" altLang="pt-BR">
                <a:latin typeface="Times New Roman" pitchFamily="18" charset="0"/>
              </a:rPr>
              <a:pPr eaLnBrk="1" hangingPunct="1"/>
              <a:t>31</a:t>
            </a:fld>
            <a:endParaRPr lang="en-US" altLang="pt-BR">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en-US" altLang="pt-BR" smtClean="0"/>
              <a:t>Uma métrica é uma medição de números reais que satisfazem:</a:t>
            </a:r>
          </a:p>
          <a:p>
            <a:pPr lvl="1" eaLnBrk="1" hangingPunct="1"/>
            <a:r>
              <a:rPr lang="en-US" altLang="pt-BR" smtClean="0"/>
              <a:t>M(x,x)=0; M(x,y)=M(y,x); m(x,z)&lt;=m(x,y)+m(y,z)</a:t>
            </a:r>
          </a:p>
          <a:p>
            <a:pPr eaLnBrk="1" hangingPunct="1"/>
            <a:endParaRPr lang="en-US" alt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Rodapé 3"/>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199276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Rodapé 3"/>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405947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00850" y="152400"/>
            <a:ext cx="2190750" cy="26670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228600" y="152400"/>
            <a:ext cx="6419850" cy="26670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Rodapé 3"/>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382117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457200"/>
            <a:ext cx="7772400" cy="857250"/>
          </a:xfrm>
        </p:spPr>
        <p:txBody>
          <a:bodyPr/>
          <a:lstStyle/>
          <a:p>
            <a:r>
              <a:rPr lang="pt-BR" smtClean="0"/>
              <a:t>Clique para editar o título mestre</a:t>
            </a:r>
            <a:endParaRPr lang="pt-BR"/>
          </a:p>
        </p:txBody>
      </p:sp>
      <p:sp>
        <p:nvSpPr>
          <p:cNvPr id="3" name="Espaço Reservado para Texto 2"/>
          <p:cNvSpPr>
            <a:spLocks noGrp="1"/>
          </p:cNvSpPr>
          <p:nvPr>
            <p:ph type="body" sz="half" idx="1"/>
          </p:nvPr>
        </p:nvSpPr>
        <p:spPr>
          <a:xfrm>
            <a:off x="1143000" y="1828800"/>
            <a:ext cx="3810000" cy="4114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05400" y="1828800"/>
            <a:ext cx="3810000" cy="4114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11"/>
          <p:cNvSpPr>
            <a:spLocks noGrp="1" noChangeArrowheads="1"/>
          </p:cNvSpPr>
          <p:nvPr>
            <p:ph type="ftr" sz="quarter" idx="10"/>
          </p:nvPr>
        </p:nvSpPr>
        <p:spPr>
          <a:ln/>
        </p:spPr>
        <p:txBody>
          <a:bodyPr/>
          <a:lstStyle>
            <a:lvl1pPr>
              <a:defRPr/>
            </a:lvl1pPr>
          </a:lstStyle>
          <a:p>
            <a:pPr>
              <a:defRPr/>
            </a:pPr>
            <a:r>
              <a:rPr lang="pt-BR" altLang="pt-BR"/>
              <a:t>Métricas de Software</a:t>
            </a:r>
          </a:p>
        </p:txBody>
      </p:sp>
      <p:sp>
        <p:nvSpPr>
          <p:cNvPr id="6" name="Rectangle 12"/>
          <p:cNvSpPr>
            <a:spLocks noGrp="1" noChangeArrowheads="1"/>
          </p:cNvSpPr>
          <p:nvPr>
            <p:ph type="sldNum" sz="quarter" idx="11"/>
          </p:nvPr>
        </p:nvSpPr>
        <p:spPr>
          <a:xfrm>
            <a:off x="7010400" y="6248400"/>
            <a:ext cx="1905000" cy="457200"/>
          </a:xfrm>
          <a:prstGeom prst="rect">
            <a:avLst/>
          </a:prstGeom>
          <a:ln/>
        </p:spPr>
        <p:txBody>
          <a:bodyPr/>
          <a:lstStyle>
            <a:lvl1pPr>
              <a:defRPr/>
            </a:lvl1pPr>
          </a:lstStyle>
          <a:p>
            <a:pPr>
              <a:defRPr/>
            </a:pPr>
            <a:fld id="{E2888081-0E0D-4AF2-9471-04CE716DBC9F}" type="slidenum">
              <a:rPr lang="pt-BR" altLang="pt-BR"/>
              <a:pPr>
                <a:defRPr/>
              </a:pPr>
              <a:t>‹nº›</a:t>
            </a:fld>
            <a:r>
              <a:rPr lang="pt-BR" altLang="pt-BR"/>
              <a:t>/57</a:t>
            </a:r>
          </a:p>
        </p:txBody>
      </p:sp>
    </p:spTree>
    <p:extLst>
      <p:ext uri="{BB962C8B-B14F-4D97-AF65-F5344CB8AC3E}">
        <p14:creationId xmlns:p14="http://schemas.microsoft.com/office/powerpoint/2010/main" val="3240164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838200" y="457200"/>
            <a:ext cx="7772400" cy="857250"/>
          </a:xfrm>
        </p:spPr>
        <p:txBody>
          <a:bodyPr/>
          <a:lstStyle/>
          <a:p>
            <a:r>
              <a:rPr lang="pt-BR" smtClean="0"/>
              <a:t>Clique para editar o título mestre</a:t>
            </a:r>
            <a:endParaRPr lang="pt-BR"/>
          </a:p>
        </p:txBody>
      </p:sp>
      <p:sp>
        <p:nvSpPr>
          <p:cNvPr id="3" name="Espaço Reservado para Tabela 2"/>
          <p:cNvSpPr>
            <a:spLocks noGrp="1"/>
          </p:cNvSpPr>
          <p:nvPr>
            <p:ph type="tbl" idx="1"/>
          </p:nvPr>
        </p:nvSpPr>
        <p:spPr>
          <a:xfrm>
            <a:off x="1143000" y="1828800"/>
            <a:ext cx="7772400" cy="4114800"/>
          </a:xfrm>
        </p:spPr>
        <p:txBody>
          <a:bodyPr/>
          <a:lstStyle/>
          <a:p>
            <a:pPr lvl="0"/>
            <a:endParaRPr lang="pt-BR" noProof="0" smtClean="0"/>
          </a:p>
        </p:txBody>
      </p:sp>
      <p:sp>
        <p:nvSpPr>
          <p:cNvPr id="4" name="Rectangle 11"/>
          <p:cNvSpPr>
            <a:spLocks noGrp="1" noChangeArrowheads="1"/>
          </p:cNvSpPr>
          <p:nvPr>
            <p:ph type="ftr" sz="quarter" idx="10"/>
          </p:nvPr>
        </p:nvSpPr>
        <p:spPr>
          <a:ln/>
        </p:spPr>
        <p:txBody>
          <a:bodyPr/>
          <a:lstStyle>
            <a:lvl1pPr>
              <a:defRPr/>
            </a:lvl1pPr>
          </a:lstStyle>
          <a:p>
            <a:pPr>
              <a:defRPr/>
            </a:pPr>
            <a:r>
              <a:rPr lang="pt-BR" altLang="pt-BR"/>
              <a:t>Métricas de Software</a:t>
            </a:r>
          </a:p>
        </p:txBody>
      </p:sp>
      <p:sp>
        <p:nvSpPr>
          <p:cNvPr id="5" name="Rectangle 12"/>
          <p:cNvSpPr>
            <a:spLocks noGrp="1" noChangeArrowheads="1"/>
          </p:cNvSpPr>
          <p:nvPr>
            <p:ph type="sldNum" sz="quarter" idx="11"/>
          </p:nvPr>
        </p:nvSpPr>
        <p:spPr>
          <a:xfrm>
            <a:off x="7010400" y="6248400"/>
            <a:ext cx="1905000" cy="457200"/>
          </a:xfrm>
          <a:prstGeom prst="rect">
            <a:avLst/>
          </a:prstGeom>
          <a:ln/>
        </p:spPr>
        <p:txBody>
          <a:bodyPr/>
          <a:lstStyle>
            <a:lvl1pPr>
              <a:defRPr/>
            </a:lvl1pPr>
          </a:lstStyle>
          <a:p>
            <a:pPr>
              <a:defRPr/>
            </a:pPr>
            <a:fld id="{5C50F250-A2C8-43AE-ADAA-81DEF9E2D521}" type="slidenum">
              <a:rPr lang="pt-BR" altLang="pt-BR"/>
              <a:pPr>
                <a:defRPr/>
              </a:pPr>
              <a:t>‹nº›</a:t>
            </a:fld>
            <a:r>
              <a:rPr lang="pt-BR" altLang="pt-BR"/>
              <a:t>/57</a:t>
            </a:r>
          </a:p>
        </p:txBody>
      </p:sp>
    </p:spTree>
    <p:extLst>
      <p:ext uri="{BB962C8B-B14F-4D97-AF65-F5344CB8AC3E}">
        <p14:creationId xmlns:p14="http://schemas.microsoft.com/office/powerpoint/2010/main" val="241147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Rodapé 3"/>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120358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Espaço Reservado para Rodapé 3"/>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72553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228600" y="1143000"/>
            <a:ext cx="4305300" cy="167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86300" y="1143000"/>
            <a:ext cx="4305300" cy="167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243705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Rodapé 6"/>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22633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Rodapé 2"/>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320174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Rodapé 1"/>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76726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Rodapé 4"/>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211463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Rodapé 4"/>
          <p:cNvSpPr>
            <a:spLocks noGrp="1"/>
          </p:cNvSpPr>
          <p:nvPr>
            <p:ph type="ftr" sz="quarter" idx="10"/>
          </p:nvPr>
        </p:nvSpPr>
        <p:spPr/>
        <p:txBody>
          <a:bodyPr/>
          <a:lstStyle>
            <a:lvl1pPr>
              <a:defRPr/>
            </a:lvl1pPr>
          </a:lstStyle>
          <a:p>
            <a:r>
              <a:rPr lang="pt-BR" altLang="pt-BR"/>
              <a:t>Antonio Carlos Tonini</a:t>
            </a:r>
          </a:p>
        </p:txBody>
      </p:sp>
    </p:spTree>
    <p:extLst>
      <p:ext uri="{BB962C8B-B14F-4D97-AF65-F5344CB8AC3E}">
        <p14:creationId xmlns:p14="http://schemas.microsoft.com/office/powerpoint/2010/main" val="342080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rgbClr val="E1E4F7"/>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smtClean="0"/>
              <a:t>Métricas de software</a:t>
            </a:r>
          </a:p>
        </p:txBody>
      </p:sp>
      <p:sp>
        <p:nvSpPr>
          <p:cNvPr id="1027" name="Rectangle 3"/>
          <p:cNvSpPr>
            <a:spLocks noGrp="1" noChangeArrowheads="1"/>
          </p:cNvSpPr>
          <p:nvPr>
            <p:ph type="body" idx="1"/>
          </p:nvPr>
        </p:nvSpPr>
        <p:spPr bwMode="auto">
          <a:xfrm>
            <a:off x="228600" y="1143000"/>
            <a:ext cx="876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p:txBody>
      </p:sp>
      <p:sp>
        <p:nvSpPr>
          <p:cNvPr id="1029" name="Rectangle 5"/>
          <p:cNvSpPr>
            <a:spLocks noGrp="1" noChangeArrowheads="1"/>
          </p:cNvSpPr>
          <p:nvPr>
            <p:ph type="ftr" sz="quarter" idx="3"/>
          </p:nvPr>
        </p:nvSpPr>
        <p:spPr bwMode="auto">
          <a:xfrm>
            <a:off x="6858000" y="655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1" i="1">
                <a:solidFill>
                  <a:srgbClr val="996633"/>
                </a:solidFill>
                <a:latin typeface="+mn-lt"/>
              </a:defRPr>
            </a:lvl1pPr>
          </a:lstStyle>
          <a:p>
            <a:r>
              <a:rPr lang="pt-BR" altLang="pt-BR"/>
              <a:t>Antonio Carlos Tonini</a:t>
            </a:r>
          </a:p>
        </p:txBody>
      </p:sp>
      <p:pic>
        <p:nvPicPr>
          <p:cNvPr id="1031" name="Picture 7" descr="C:\Documents and Settings\actonini\Meus documentos\Minhas figuras\Gif\SPIN_SP para cits 2002 gif.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35038" cy="930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fontAlgn="base">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2pPr>
      <a:lvl3pPr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3pPr>
      <a:lvl4pPr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4pPr>
      <a:lvl5pPr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Verdana" pitchFamily="34" charset="0"/>
        </a:defRPr>
      </a:lvl9pPr>
    </p:titleStyle>
    <p:bodyStyle>
      <a:lvl1pPr marL="342900" indent="-342900" algn="l" rtl="0" fontAlgn="base">
        <a:spcBef>
          <a:spcPct val="20000"/>
        </a:spcBef>
        <a:spcAft>
          <a:spcPct val="0"/>
        </a:spcAft>
        <a:buBlip>
          <a:blip r:embed="rId16"/>
        </a:buBlip>
        <a:defRPr sz="28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rgbClr val="FFCC99"/>
        </a:buClr>
        <a:buSzPct val="45000"/>
        <a:buFont typeface="Wingdings" pitchFamily="2" charset="2"/>
        <a:buChar char="q"/>
        <a:defRPr sz="2400" i="1">
          <a:solidFill>
            <a:srgbClr val="3333CC"/>
          </a:solidFill>
          <a:effectLst>
            <a:outerShdw blurRad="38100" dist="38100" dir="2700000" algn="tl">
              <a:srgbClr val="C0C0C0"/>
            </a:outerShdw>
          </a:effectLst>
          <a:latin typeface="+mn-lt"/>
        </a:defRPr>
      </a:lvl2pPr>
      <a:lvl3pPr marL="1143000" indent="-228600" algn="l" rtl="0" fontAlgn="base">
        <a:spcBef>
          <a:spcPct val="20000"/>
        </a:spcBef>
        <a:spcAft>
          <a:spcPct val="0"/>
        </a:spcAft>
        <a:buChar char="•"/>
        <a:defRPr sz="2000">
          <a:solidFill>
            <a:srgbClr val="FF3300"/>
          </a:solidFill>
          <a:effectLst>
            <a:outerShdw blurRad="38100" dist="38100" dir="2700000" algn="tl">
              <a:srgbClr val="C0C0C0"/>
            </a:outerShdw>
          </a:effectLst>
          <a:latin typeface="+mn-lt"/>
        </a:defRPr>
      </a:lvl3pPr>
      <a:lvl4pPr marL="1600200" indent="-228600" algn="l" rtl="0" fontAlgn="base">
        <a:spcBef>
          <a:spcPct val="20000"/>
        </a:spcBef>
        <a:spcAft>
          <a:spcPct val="0"/>
        </a:spcAft>
        <a:buChar char="–"/>
        <a:defRPr sz="2000">
          <a:solidFill>
            <a:schemeClr val="tx1"/>
          </a:solidFill>
          <a:latin typeface="Times New Roman" pitchFamily="18" charset="0"/>
        </a:defRPr>
      </a:lvl4pPr>
      <a:lvl5pPr marL="2057400" indent="-228600" algn="l" rtl="0" fontAlgn="base">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gi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9.w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3"/>
          <p:cNvSpPr>
            <a:spLocks noGrp="1"/>
          </p:cNvSpPr>
          <p:nvPr>
            <p:ph type="ftr" sz="quarter" idx="10"/>
          </p:nvPr>
        </p:nvSpPr>
        <p:spPr/>
        <p:txBody>
          <a:bodyPr/>
          <a:lstStyle/>
          <a:p>
            <a:r>
              <a:rPr lang="pt-BR" altLang="pt-BR"/>
              <a:t>Antonio Carlos Tonini</a:t>
            </a:r>
          </a:p>
        </p:txBody>
      </p:sp>
      <p:sp>
        <p:nvSpPr>
          <p:cNvPr id="3074" name="Rectangle 2"/>
          <p:cNvSpPr>
            <a:spLocks noGrp="1" noChangeArrowheads="1"/>
          </p:cNvSpPr>
          <p:nvPr>
            <p:ph type="ctrTitle"/>
          </p:nvPr>
        </p:nvSpPr>
        <p:spPr>
          <a:xfrm>
            <a:off x="685800" y="2286000"/>
            <a:ext cx="7772400" cy="1143000"/>
          </a:xfrm>
        </p:spPr>
        <p:txBody>
          <a:bodyPr/>
          <a:lstStyle/>
          <a:p>
            <a:r>
              <a:rPr lang="pt-BR" altLang="pt-BR" b="0">
                <a:solidFill>
                  <a:srgbClr val="FF3300"/>
                </a:solidFill>
              </a:rPr>
              <a:t>MÉTRICAS DE SOFTWARE</a:t>
            </a:r>
          </a:p>
        </p:txBody>
      </p:sp>
      <p:sp>
        <p:nvSpPr>
          <p:cNvPr id="3075" name="Rectangle 3"/>
          <p:cNvSpPr>
            <a:spLocks noGrp="1" noChangeArrowheads="1"/>
          </p:cNvSpPr>
          <p:nvPr>
            <p:ph type="subTitle" idx="1"/>
          </p:nvPr>
        </p:nvSpPr>
        <p:spPr/>
        <p:txBody>
          <a:bodyPr/>
          <a:lstStyle/>
          <a:p>
            <a:r>
              <a:rPr lang="pt-BR" altLang="pt-BR" dirty="0" err="1"/>
              <a:t>Antonio</a:t>
            </a:r>
            <a:r>
              <a:rPr lang="pt-BR" altLang="pt-BR" dirty="0"/>
              <a:t> Carlos </a:t>
            </a:r>
            <a:r>
              <a:rPr lang="pt-BR" altLang="pt-BR" dirty="0" err="1" smtClean="0"/>
              <a:t>Tonini</a:t>
            </a:r>
            <a:endParaRPr lang="pt-BR" altLang="pt-BR" dirty="0" smtClean="0"/>
          </a:p>
          <a:p>
            <a:r>
              <a:rPr lang="pt-BR" altLang="pt-BR" b="1" dirty="0" smtClean="0">
                <a:latin typeface="Verdana" pitchFamily="34" charset="0"/>
              </a:rPr>
              <a:t>Alexandre Vasconcelos </a:t>
            </a:r>
          </a:p>
          <a:p>
            <a:r>
              <a:rPr lang="pt-BR" altLang="pt-BR" dirty="0" smtClean="0"/>
              <a:t>Pietro</a:t>
            </a:r>
            <a:endParaRPr lang="pt-BR" altLang="pt-BR" dirty="0"/>
          </a:p>
          <a:p>
            <a:endParaRPr lang="pt-BR" altLang="pt-BR" dirty="0"/>
          </a:p>
          <a:p>
            <a:r>
              <a:rPr lang="pt-BR" altLang="pt-BR" sz="2400" dirty="0">
                <a:solidFill>
                  <a:schemeClr val="accent2"/>
                </a:solidFill>
              </a:rPr>
              <a:t>Maio / </a:t>
            </a:r>
            <a:r>
              <a:rPr lang="pt-BR" altLang="pt-BR" sz="2400" dirty="0" smtClean="0">
                <a:solidFill>
                  <a:schemeClr val="accent2"/>
                </a:solidFill>
              </a:rPr>
              <a:t>2004</a:t>
            </a:r>
          </a:p>
          <a:p>
            <a:endParaRPr lang="pt-BR" altLang="pt-BR" sz="2400" dirty="0">
              <a:solidFill>
                <a:schemeClr val="accent2"/>
              </a:solidFill>
            </a:endParaRPr>
          </a:p>
          <a:p>
            <a:endParaRPr lang="pt-BR" altLang="pt-BR" sz="2400" dirty="0">
              <a:solidFill>
                <a:schemeClr val="accent2"/>
              </a:solidFill>
            </a:endParaRPr>
          </a:p>
        </p:txBody>
      </p:sp>
      <p:sp>
        <p:nvSpPr>
          <p:cNvPr id="3077" name="Rectangle 5"/>
          <p:cNvSpPr>
            <a:spLocks noChangeArrowheads="1"/>
          </p:cNvSpPr>
          <p:nvPr/>
        </p:nvSpPr>
        <p:spPr bwMode="auto">
          <a:xfrm>
            <a:off x="42576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t-BR"/>
          </a:p>
        </p:txBody>
      </p:sp>
      <p:sp>
        <p:nvSpPr>
          <p:cNvPr id="3080" name="Line 8"/>
          <p:cNvSpPr>
            <a:spLocks noChangeShapeType="1"/>
          </p:cNvSpPr>
          <p:nvPr/>
        </p:nvSpPr>
        <p:spPr bwMode="auto">
          <a:xfrm>
            <a:off x="1143000" y="19050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81" name="Line 9"/>
          <p:cNvSpPr>
            <a:spLocks noChangeShapeType="1"/>
          </p:cNvSpPr>
          <p:nvPr/>
        </p:nvSpPr>
        <p:spPr bwMode="auto">
          <a:xfrm flipV="1">
            <a:off x="1143000" y="1905000"/>
            <a:ext cx="647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82" name="Line 10"/>
          <p:cNvSpPr>
            <a:spLocks noChangeShapeType="1"/>
          </p:cNvSpPr>
          <p:nvPr/>
        </p:nvSpPr>
        <p:spPr bwMode="auto">
          <a:xfrm>
            <a:off x="1295400" y="20574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83" name="Line 11"/>
          <p:cNvSpPr>
            <a:spLocks noChangeShapeType="1"/>
          </p:cNvSpPr>
          <p:nvPr/>
        </p:nvSpPr>
        <p:spPr bwMode="auto">
          <a:xfrm flipV="1">
            <a:off x="1295400" y="2057400"/>
            <a:ext cx="647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084" name="Rectangle 12" descr="Grade aberta"/>
          <p:cNvSpPr>
            <a:spLocks noChangeArrowheads="1"/>
          </p:cNvSpPr>
          <p:nvPr/>
        </p:nvSpPr>
        <p:spPr bwMode="auto">
          <a:xfrm>
            <a:off x="6923088" y="6426200"/>
            <a:ext cx="2209800" cy="381000"/>
          </a:xfrm>
          <a:prstGeom prst="rect">
            <a:avLst/>
          </a:prstGeom>
          <a:pattFill prst="lgGrid">
            <a:fgClr>
              <a:srgbClr val="E1E4F7"/>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Rodapé 3"/>
          <p:cNvSpPr>
            <a:spLocks noGrp="1"/>
          </p:cNvSpPr>
          <p:nvPr>
            <p:ph type="ftr" sz="quarter" idx="10"/>
          </p:nvPr>
        </p:nvSpPr>
        <p:spPr/>
        <p:txBody>
          <a:bodyPr/>
          <a:lstStyle/>
          <a:p>
            <a:r>
              <a:rPr lang="pt-BR" altLang="pt-BR"/>
              <a:t>Antonio Carlos Tonini</a:t>
            </a:r>
          </a:p>
        </p:txBody>
      </p:sp>
      <p:sp>
        <p:nvSpPr>
          <p:cNvPr id="7170" name="Rectangle 2"/>
          <p:cNvSpPr>
            <a:spLocks noGrp="1" noChangeArrowheads="1"/>
          </p:cNvSpPr>
          <p:nvPr>
            <p:ph type="title"/>
          </p:nvPr>
        </p:nvSpPr>
        <p:spPr/>
        <p:txBody>
          <a:bodyPr/>
          <a:lstStyle/>
          <a:p>
            <a:r>
              <a:rPr lang="pt-BR" altLang="pt-BR">
                <a:solidFill>
                  <a:schemeClr val="tx1"/>
                </a:solidFill>
              </a:rPr>
              <a:t>Por que medir ?</a:t>
            </a:r>
          </a:p>
        </p:txBody>
      </p:sp>
      <p:sp>
        <p:nvSpPr>
          <p:cNvPr id="7171" name="Rectangle 3"/>
          <p:cNvSpPr>
            <a:spLocks noGrp="1" noChangeArrowheads="1"/>
          </p:cNvSpPr>
          <p:nvPr>
            <p:ph type="body" idx="1"/>
          </p:nvPr>
        </p:nvSpPr>
        <p:spPr>
          <a:xfrm>
            <a:off x="152400" y="1219200"/>
            <a:ext cx="8305800" cy="2971800"/>
          </a:xfrm>
        </p:spPr>
        <p:txBody>
          <a:bodyPr/>
          <a:lstStyle/>
          <a:p>
            <a:pPr>
              <a:buFontTx/>
              <a:buNone/>
            </a:pPr>
            <a:r>
              <a:rPr lang="pt-BR" altLang="pt-BR">
                <a:solidFill>
                  <a:srgbClr val="FF3300"/>
                </a:solidFill>
              </a:rPr>
              <a:t>Imediato</a:t>
            </a:r>
            <a:r>
              <a:rPr lang="pt-BR" altLang="pt-BR"/>
              <a:t> </a:t>
            </a:r>
            <a:r>
              <a:rPr lang="pt-BR" altLang="pt-BR">
                <a:sym typeface="Wingdings" pitchFamily="2" charset="2"/>
              </a:rPr>
              <a:t> para atender uma pressão de momento </a:t>
            </a:r>
          </a:p>
          <a:p>
            <a:pPr>
              <a:buFontTx/>
              <a:buNone/>
            </a:pPr>
            <a:r>
              <a:rPr lang="pt-BR" altLang="pt-BR">
                <a:sym typeface="Wingdings" pitchFamily="2" charset="2"/>
              </a:rPr>
              <a:t>  </a:t>
            </a:r>
            <a:r>
              <a:rPr lang="pt-BR" altLang="pt-BR" sz="2400" i="1">
                <a:solidFill>
                  <a:srgbClr val="3333CC"/>
                </a:solidFill>
                <a:sym typeface="Wingdings" pitchFamily="2" charset="2"/>
              </a:rPr>
              <a:t>(por exemplo: ganhar uma concorrência)</a:t>
            </a:r>
          </a:p>
        </p:txBody>
      </p:sp>
      <p:sp>
        <p:nvSpPr>
          <p:cNvPr id="7175" name="Text Box 7"/>
          <p:cNvSpPr txBox="1">
            <a:spLocks noChangeArrowheads="1"/>
          </p:cNvSpPr>
          <p:nvPr/>
        </p:nvSpPr>
        <p:spPr bwMode="auto">
          <a:xfrm>
            <a:off x="3810000" y="3352800"/>
            <a:ext cx="5105400" cy="2234458"/>
          </a:xfrm>
          <a:prstGeom prst="rect">
            <a:avLst/>
          </a:prstGeom>
          <a:gradFill rotWithShape="0">
            <a:gsLst>
              <a:gs pos="0">
                <a:srgbClr val="FFFF99"/>
              </a:gs>
              <a:gs pos="100000">
                <a:schemeClr val="bg1"/>
              </a:gs>
            </a:gsLst>
            <a:lin ang="27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nSpc>
                <a:spcPct val="90000"/>
              </a:lnSpc>
              <a:spcBef>
                <a:spcPct val="20000"/>
              </a:spcBef>
            </a:pPr>
            <a:endParaRPr lang="pt-BR" altLang="pt-BR" sz="1000" u="sng" dirty="0">
              <a:effectLst>
                <a:outerShdw blurRad="38100" dist="38100" dir="2700000" algn="tl">
                  <a:srgbClr val="FFFFFF"/>
                </a:outerShdw>
              </a:effectLst>
              <a:latin typeface="Verdana" pitchFamily="34" charset="0"/>
            </a:endParaRPr>
          </a:p>
          <a:p>
            <a:pPr>
              <a:lnSpc>
                <a:spcPct val="90000"/>
              </a:lnSpc>
            </a:pPr>
            <a:r>
              <a:rPr lang="pt-BR" altLang="pt-BR" sz="3600" b="1" dirty="0">
                <a:effectLst>
                  <a:outerShdw blurRad="38100" dist="38100" dir="2700000" algn="tl">
                    <a:srgbClr val="FFFFFF"/>
                  </a:outerShdw>
                </a:effectLst>
                <a:latin typeface="Verdana" pitchFamily="34" charset="0"/>
              </a:rPr>
              <a:t>2.</a:t>
            </a:r>
            <a:r>
              <a:rPr lang="pt-BR" altLang="pt-BR" sz="2800" dirty="0">
                <a:effectLst>
                  <a:outerShdw blurRad="38100" dist="38100" dir="2700000" algn="tl">
                    <a:srgbClr val="FFFFFF"/>
                  </a:outerShdw>
                </a:effectLst>
                <a:latin typeface="Verdana" pitchFamily="34" charset="0"/>
              </a:rPr>
              <a:t> </a:t>
            </a:r>
            <a:r>
              <a:rPr lang="pt-BR" altLang="pt-BR" sz="2800" u="sng" dirty="0">
                <a:effectLst>
                  <a:outerShdw blurRad="38100" dist="38100" dir="2700000" algn="tl">
                    <a:srgbClr val="FFFFFF"/>
                  </a:outerShdw>
                </a:effectLst>
                <a:latin typeface="Verdana" pitchFamily="34" charset="0"/>
              </a:rPr>
              <a:t>Saber </a:t>
            </a:r>
            <a:r>
              <a:rPr lang="pt-BR" altLang="pt-BR" sz="2800" u="sng" dirty="0">
                <a:solidFill>
                  <a:srgbClr val="FF3300"/>
                </a:solidFill>
                <a:effectLst>
                  <a:outerShdw blurRad="38100" dist="38100" dir="2700000" algn="tl">
                    <a:srgbClr val="000000"/>
                  </a:outerShdw>
                </a:effectLst>
                <a:latin typeface="Verdana" pitchFamily="34" charset="0"/>
              </a:rPr>
              <a:t>o que</a:t>
            </a:r>
            <a:r>
              <a:rPr lang="pt-BR" altLang="pt-BR" sz="2800" u="sng" dirty="0">
                <a:effectLst>
                  <a:outerShdw blurRad="38100" dist="38100" dir="2700000" algn="tl">
                    <a:srgbClr val="FFFFFF"/>
                  </a:outerShdw>
                </a:effectLst>
                <a:latin typeface="Verdana" pitchFamily="34" charset="0"/>
              </a:rPr>
              <a:t> fazer hoje </a:t>
            </a:r>
          </a:p>
          <a:p>
            <a:pPr>
              <a:lnSpc>
                <a:spcPct val="90000"/>
              </a:lnSpc>
            </a:pPr>
            <a:r>
              <a:rPr lang="pt-BR" altLang="pt-BR" sz="2800" dirty="0">
                <a:effectLst>
                  <a:outerShdw blurRad="38100" dist="38100" dir="2700000" algn="tl">
                    <a:srgbClr val="FFFFFF"/>
                  </a:outerShdw>
                </a:effectLst>
                <a:latin typeface="Verdana" pitchFamily="34" charset="0"/>
              </a:rPr>
              <a:t>                  </a:t>
            </a:r>
            <a:r>
              <a:rPr lang="pt-BR" altLang="pt-BR" sz="2800" u="sng" dirty="0">
                <a:effectLst>
                  <a:outerShdw blurRad="38100" dist="38100" dir="2700000" algn="tl">
                    <a:srgbClr val="FFFFFF"/>
                  </a:outerShdw>
                </a:effectLst>
                <a:latin typeface="Verdana" pitchFamily="34" charset="0"/>
              </a:rPr>
              <a:t>e </a:t>
            </a:r>
          </a:p>
          <a:p>
            <a:pPr>
              <a:lnSpc>
                <a:spcPct val="90000"/>
              </a:lnSpc>
              <a:spcBef>
                <a:spcPct val="20000"/>
              </a:spcBef>
            </a:pPr>
            <a:r>
              <a:rPr lang="pt-BR" altLang="pt-BR" sz="2800" dirty="0">
                <a:effectLst>
                  <a:outerShdw blurRad="38100" dist="38100" dir="2700000" algn="tl">
                    <a:srgbClr val="FFFFFF"/>
                  </a:outerShdw>
                </a:effectLst>
                <a:latin typeface="Verdana" pitchFamily="34" charset="0"/>
              </a:rPr>
              <a:t>     </a:t>
            </a:r>
            <a:r>
              <a:rPr lang="pt-BR" altLang="pt-BR" sz="2800" u="sng" dirty="0">
                <a:solidFill>
                  <a:srgbClr val="FF3300"/>
                </a:solidFill>
                <a:effectLst>
                  <a:outerShdw blurRad="38100" dist="38100" dir="2700000" algn="tl">
                    <a:srgbClr val="000000"/>
                  </a:outerShdw>
                </a:effectLst>
                <a:latin typeface="Verdana" pitchFamily="34" charset="0"/>
              </a:rPr>
              <a:t>para onde</a:t>
            </a:r>
            <a:r>
              <a:rPr lang="pt-BR" altLang="pt-BR" sz="2800" u="sng" dirty="0">
                <a:effectLst>
                  <a:outerShdw blurRad="38100" dist="38100" dir="2700000" algn="tl">
                    <a:srgbClr val="FFFFFF"/>
                  </a:outerShdw>
                </a:effectLst>
                <a:latin typeface="Verdana" pitchFamily="34" charset="0"/>
              </a:rPr>
              <a:t> caminhar</a:t>
            </a:r>
          </a:p>
          <a:p>
            <a:pPr>
              <a:lnSpc>
                <a:spcPct val="90000"/>
              </a:lnSpc>
              <a:spcBef>
                <a:spcPct val="20000"/>
              </a:spcBef>
            </a:pPr>
            <a:endParaRPr lang="pt-BR" altLang="pt-BR" sz="1000" u="sng" dirty="0">
              <a:effectLst>
                <a:outerShdw blurRad="38100" dist="38100" dir="2700000" algn="tl">
                  <a:srgbClr val="FFFFFF"/>
                </a:outerShdw>
              </a:effectLst>
              <a:latin typeface="Verdana" pitchFamily="34" charset="0"/>
            </a:endParaRPr>
          </a:p>
          <a:p>
            <a:pPr>
              <a:lnSpc>
                <a:spcPct val="90000"/>
              </a:lnSpc>
              <a:spcBef>
                <a:spcPct val="20000"/>
              </a:spcBef>
            </a:pPr>
            <a:r>
              <a:rPr lang="pt-BR" altLang="pt-BR" sz="2800" dirty="0">
                <a:effectLst>
                  <a:outerShdw blurRad="38100" dist="38100" dir="2700000" algn="tl">
                    <a:srgbClr val="FFFFFF"/>
                  </a:outerShdw>
                </a:effectLst>
                <a:latin typeface="Verdana" pitchFamily="34" charset="0"/>
              </a:rPr>
              <a:t>        </a:t>
            </a:r>
            <a:endParaRPr lang="pt-BR" altLang="pt-BR" dirty="0"/>
          </a:p>
        </p:txBody>
      </p:sp>
      <p:pic>
        <p:nvPicPr>
          <p:cNvPr id="7177" name="Picture 9" descr="C:\Documents and Settings\actonini\Meus documentos\Minhas figuras\Gif\raizes.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2606675" cy="17145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7178" name="Text Box 10"/>
          <p:cNvSpPr txBox="1">
            <a:spLocks noChangeArrowheads="1"/>
          </p:cNvSpPr>
          <p:nvPr/>
        </p:nvSpPr>
        <p:spPr bwMode="auto">
          <a:xfrm>
            <a:off x="457200" y="5486400"/>
            <a:ext cx="28194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800">
                <a:latin typeface="Verdana" pitchFamily="34" charset="0"/>
              </a:rPr>
              <a:t>Se não ficaram as raizes, como será em um </a:t>
            </a:r>
            <a:r>
              <a:rPr lang="pt-BR" altLang="pt-BR" sz="1800">
                <a:solidFill>
                  <a:srgbClr val="FF3300"/>
                </a:solidFill>
                <a:latin typeface="Verdana" pitchFamily="34" charset="0"/>
              </a:rPr>
              <a:t>próximo</a:t>
            </a:r>
            <a:r>
              <a:rPr lang="pt-BR" altLang="pt-BR" sz="1800">
                <a:latin typeface="Verdana" pitchFamily="34" charset="0"/>
              </a:rPr>
              <a:t> projeto ?</a:t>
            </a:r>
          </a:p>
        </p:txBody>
      </p:sp>
      <p:pic>
        <p:nvPicPr>
          <p:cNvPr id="7179" name="Picture 11" descr="C:\Documents and Settings\actonini\Meus documentos\Minhas figuras\Gif\ACTI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905000"/>
            <a:ext cx="14859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56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3"/>
          <p:cNvSpPr>
            <a:spLocks noGrp="1"/>
          </p:cNvSpPr>
          <p:nvPr>
            <p:ph type="ftr" sz="quarter" idx="10"/>
          </p:nvPr>
        </p:nvSpPr>
        <p:spPr/>
        <p:txBody>
          <a:bodyPr/>
          <a:lstStyle/>
          <a:p>
            <a:r>
              <a:rPr lang="pt-BR" altLang="pt-BR"/>
              <a:t>Antonio Carlos Tonini</a:t>
            </a:r>
          </a:p>
        </p:txBody>
      </p:sp>
      <p:sp>
        <p:nvSpPr>
          <p:cNvPr id="20482" name="Rectangle 2"/>
          <p:cNvSpPr>
            <a:spLocks noGrp="1" noChangeArrowheads="1"/>
          </p:cNvSpPr>
          <p:nvPr>
            <p:ph type="title"/>
          </p:nvPr>
        </p:nvSpPr>
        <p:spPr/>
        <p:txBody>
          <a:bodyPr/>
          <a:lstStyle/>
          <a:p>
            <a:r>
              <a:rPr lang="pt-BR" altLang="pt-BR">
                <a:solidFill>
                  <a:schemeClr val="tx1"/>
                </a:solidFill>
              </a:rPr>
              <a:t>Por que medir ?</a:t>
            </a:r>
          </a:p>
        </p:txBody>
      </p:sp>
      <p:sp>
        <p:nvSpPr>
          <p:cNvPr id="20483" name="Rectangle 3"/>
          <p:cNvSpPr>
            <a:spLocks noGrp="1" noChangeArrowheads="1"/>
          </p:cNvSpPr>
          <p:nvPr>
            <p:ph type="body" idx="1"/>
          </p:nvPr>
        </p:nvSpPr>
        <p:spPr>
          <a:xfrm>
            <a:off x="762000" y="1219200"/>
            <a:ext cx="7924800" cy="2971800"/>
          </a:xfrm>
        </p:spPr>
        <p:txBody>
          <a:bodyPr/>
          <a:lstStyle/>
          <a:p>
            <a:pPr>
              <a:buFontTx/>
              <a:buNone/>
            </a:pPr>
            <a:endParaRPr lang="pt-BR" altLang="pt-BR"/>
          </a:p>
          <a:p>
            <a:pPr>
              <a:buFontTx/>
              <a:buNone/>
            </a:pPr>
            <a:r>
              <a:rPr lang="pt-BR" altLang="pt-BR">
                <a:solidFill>
                  <a:srgbClr val="FF3300"/>
                </a:solidFill>
              </a:rPr>
              <a:t>Tendência de futuro </a:t>
            </a:r>
            <a:r>
              <a:rPr lang="pt-BR" altLang="pt-BR">
                <a:sym typeface="Wingdings" pitchFamily="2" charset="2"/>
              </a:rPr>
              <a:t> para se preparar para atender melhor no futuro</a:t>
            </a:r>
          </a:p>
        </p:txBody>
      </p:sp>
      <p:sp>
        <p:nvSpPr>
          <p:cNvPr id="20485" name="Text Box 5"/>
          <p:cNvSpPr txBox="1">
            <a:spLocks noChangeArrowheads="1"/>
          </p:cNvSpPr>
          <p:nvPr/>
        </p:nvSpPr>
        <p:spPr bwMode="auto">
          <a:xfrm>
            <a:off x="2971800" y="2971800"/>
            <a:ext cx="5105400" cy="2148280"/>
          </a:xfrm>
          <a:prstGeom prst="rect">
            <a:avLst/>
          </a:prstGeom>
          <a:gradFill rotWithShape="0">
            <a:gsLst>
              <a:gs pos="0">
                <a:srgbClr val="FFFF99"/>
              </a:gs>
              <a:gs pos="100000">
                <a:schemeClr val="bg1"/>
              </a:gs>
            </a:gsLst>
            <a:lin ang="27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nSpc>
                <a:spcPct val="90000"/>
              </a:lnSpc>
              <a:spcBef>
                <a:spcPct val="20000"/>
              </a:spcBef>
            </a:pPr>
            <a:endParaRPr lang="pt-BR" altLang="pt-BR" sz="1000" u="sng" dirty="0">
              <a:effectLst>
                <a:outerShdw blurRad="38100" dist="38100" dir="2700000" algn="tl">
                  <a:srgbClr val="FFFFFF"/>
                </a:outerShdw>
              </a:effectLst>
              <a:latin typeface="Verdana" pitchFamily="34" charset="0"/>
            </a:endParaRPr>
          </a:p>
          <a:p>
            <a:pPr>
              <a:lnSpc>
                <a:spcPct val="90000"/>
              </a:lnSpc>
            </a:pPr>
            <a:r>
              <a:rPr lang="pt-BR" altLang="pt-BR" sz="3600" b="1" dirty="0">
                <a:effectLst>
                  <a:outerShdw blurRad="38100" dist="38100" dir="2700000" algn="tl">
                    <a:srgbClr val="FFFFFF"/>
                  </a:outerShdw>
                </a:effectLst>
                <a:latin typeface="Verdana" pitchFamily="34" charset="0"/>
              </a:rPr>
              <a:t>2.</a:t>
            </a:r>
            <a:r>
              <a:rPr lang="pt-BR" altLang="pt-BR" sz="2800" dirty="0">
                <a:effectLst>
                  <a:outerShdw blurRad="38100" dist="38100" dir="2700000" algn="tl">
                    <a:srgbClr val="FFFFFF"/>
                  </a:outerShdw>
                </a:effectLst>
                <a:latin typeface="Verdana" pitchFamily="34" charset="0"/>
              </a:rPr>
              <a:t> </a:t>
            </a:r>
            <a:r>
              <a:rPr lang="pt-BR" altLang="pt-BR" sz="2800" u="sng" dirty="0">
                <a:effectLst>
                  <a:outerShdw blurRad="38100" dist="38100" dir="2700000" algn="tl">
                    <a:srgbClr val="FFFFFF"/>
                  </a:outerShdw>
                </a:effectLst>
                <a:latin typeface="Verdana" pitchFamily="34" charset="0"/>
              </a:rPr>
              <a:t>Saber </a:t>
            </a:r>
            <a:r>
              <a:rPr lang="pt-BR" altLang="pt-BR" sz="2800" u="sng" dirty="0">
                <a:solidFill>
                  <a:srgbClr val="FF3300"/>
                </a:solidFill>
                <a:effectLst>
                  <a:outerShdw blurRad="38100" dist="38100" dir="2700000" algn="tl">
                    <a:srgbClr val="000000"/>
                  </a:outerShdw>
                </a:effectLst>
                <a:latin typeface="Verdana" pitchFamily="34" charset="0"/>
              </a:rPr>
              <a:t>o que</a:t>
            </a:r>
            <a:r>
              <a:rPr lang="pt-BR" altLang="pt-BR" sz="2800" u="sng" dirty="0">
                <a:effectLst>
                  <a:outerShdw blurRad="38100" dist="38100" dir="2700000" algn="tl">
                    <a:srgbClr val="FFFFFF"/>
                  </a:outerShdw>
                </a:effectLst>
                <a:latin typeface="Verdana" pitchFamily="34" charset="0"/>
              </a:rPr>
              <a:t> fazer hoje </a:t>
            </a:r>
          </a:p>
          <a:p>
            <a:pPr>
              <a:lnSpc>
                <a:spcPct val="90000"/>
              </a:lnSpc>
            </a:pPr>
            <a:r>
              <a:rPr lang="pt-BR" altLang="pt-BR" sz="2800" dirty="0">
                <a:effectLst>
                  <a:outerShdw blurRad="38100" dist="38100" dir="2700000" algn="tl">
                    <a:srgbClr val="FFFFFF"/>
                  </a:outerShdw>
                </a:effectLst>
                <a:latin typeface="Verdana" pitchFamily="34" charset="0"/>
              </a:rPr>
              <a:t>     </a:t>
            </a:r>
            <a:r>
              <a:rPr lang="pt-BR" altLang="pt-BR" sz="2800" u="sng" dirty="0">
                <a:effectLst>
                  <a:outerShdw blurRad="38100" dist="38100" dir="2700000" algn="tl">
                    <a:srgbClr val="FFFFFF"/>
                  </a:outerShdw>
                </a:effectLst>
                <a:latin typeface="Verdana" pitchFamily="34" charset="0"/>
              </a:rPr>
              <a:t>e </a:t>
            </a:r>
            <a:r>
              <a:rPr lang="pt-BR" altLang="pt-BR" sz="2800" u="sng" dirty="0">
                <a:solidFill>
                  <a:srgbClr val="FF3300"/>
                </a:solidFill>
                <a:effectLst>
                  <a:outerShdw blurRad="38100" dist="38100" dir="2700000" algn="tl">
                    <a:srgbClr val="000000"/>
                  </a:outerShdw>
                </a:effectLst>
                <a:latin typeface="Verdana" pitchFamily="34" charset="0"/>
              </a:rPr>
              <a:t>para onde</a:t>
            </a:r>
            <a:r>
              <a:rPr lang="pt-BR" altLang="pt-BR" sz="2800" u="sng" dirty="0">
                <a:effectLst>
                  <a:outerShdw blurRad="38100" dist="38100" dir="2700000" algn="tl">
                    <a:srgbClr val="FFFFFF"/>
                  </a:outerShdw>
                </a:effectLst>
                <a:latin typeface="Verdana" pitchFamily="34" charset="0"/>
              </a:rPr>
              <a:t> caminhar e</a:t>
            </a:r>
          </a:p>
          <a:p>
            <a:pPr>
              <a:lnSpc>
                <a:spcPct val="90000"/>
              </a:lnSpc>
            </a:pPr>
            <a:r>
              <a:rPr lang="pt-BR" altLang="pt-BR" sz="2800" dirty="0">
                <a:effectLst>
                  <a:outerShdw blurRad="38100" dist="38100" dir="2700000" algn="tl">
                    <a:srgbClr val="FFFFFF"/>
                  </a:outerShdw>
                </a:effectLst>
                <a:latin typeface="Verdana" pitchFamily="34" charset="0"/>
              </a:rPr>
              <a:t>     </a:t>
            </a:r>
            <a:r>
              <a:rPr lang="pt-BR" altLang="pt-BR" sz="2800" u="sng" dirty="0">
                <a:effectLst>
                  <a:outerShdw blurRad="38100" dist="38100" dir="2700000" algn="tl">
                    <a:srgbClr val="FFFFFF"/>
                  </a:outerShdw>
                </a:effectLst>
                <a:latin typeface="Verdana" pitchFamily="34" charset="0"/>
              </a:rPr>
              <a:t>como mudar de direção</a:t>
            </a:r>
          </a:p>
          <a:p>
            <a:pPr>
              <a:lnSpc>
                <a:spcPct val="90000"/>
              </a:lnSpc>
              <a:spcBef>
                <a:spcPct val="20000"/>
              </a:spcBef>
            </a:pPr>
            <a:endParaRPr lang="pt-BR" altLang="pt-BR" sz="1000" u="sng" dirty="0">
              <a:effectLst>
                <a:outerShdw blurRad="38100" dist="38100" dir="2700000" algn="tl">
                  <a:srgbClr val="FFFFFF"/>
                </a:outerShdw>
              </a:effectLst>
              <a:latin typeface="Verdana" pitchFamily="34" charset="0"/>
            </a:endParaRPr>
          </a:p>
          <a:p>
            <a:pPr>
              <a:lnSpc>
                <a:spcPct val="90000"/>
              </a:lnSpc>
              <a:spcBef>
                <a:spcPct val="20000"/>
              </a:spcBef>
            </a:pPr>
            <a:r>
              <a:rPr lang="pt-BR" altLang="pt-BR" sz="2800" dirty="0">
                <a:effectLst>
                  <a:outerShdw blurRad="38100" dist="38100" dir="2700000" algn="tl">
                    <a:srgbClr val="FFFFFF"/>
                  </a:outerShdw>
                </a:effectLst>
                <a:latin typeface="Verdana" pitchFamily="34" charset="0"/>
              </a:rPr>
              <a:t>        </a:t>
            </a:r>
            <a:endParaRPr lang="pt-BR" altLang="pt-BR" dirty="0"/>
          </a:p>
        </p:txBody>
      </p:sp>
      <p:pic>
        <p:nvPicPr>
          <p:cNvPr id="20486" name="Picture 6" descr="C:\Documents and Settings\actonini\Meus documentos\Minhas figuras\Jpg\pil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1516063" cy="17526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19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Rodapé 3"/>
          <p:cNvSpPr>
            <a:spLocks noGrp="1"/>
          </p:cNvSpPr>
          <p:nvPr>
            <p:ph type="ftr" sz="quarter" idx="10"/>
          </p:nvPr>
        </p:nvSpPr>
        <p:spPr/>
        <p:txBody>
          <a:bodyPr/>
          <a:lstStyle/>
          <a:p>
            <a:r>
              <a:rPr lang="pt-BR" altLang="pt-BR"/>
              <a:t>Antonio Carlos Tonini</a:t>
            </a:r>
          </a:p>
        </p:txBody>
      </p:sp>
      <p:sp>
        <p:nvSpPr>
          <p:cNvPr id="19458" name="Rectangle 2"/>
          <p:cNvSpPr>
            <a:spLocks noGrp="1" noChangeArrowheads="1"/>
          </p:cNvSpPr>
          <p:nvPr>
            <p:ph type="title"/>
          </p:nvPr>
        </p:nvSpPr>
        <p:spPr/>
        <p:txBody>
          <a:bodyPr/>
          <a:lstStyle/>
          <a:p>
            <a:r>
              <a:rPr lang="pt-BR" altLang="pt-BR">
                <a:solidFill>
                  <a:schemeClr val="tx1"/>
                </a:solidFill>
              </a:rPr>
              <a:t>Por que medir ?</a:t>
            </a:r>
          </a:p>
        </p:txBody>
      </p:sp>
      <p:sp>
        <p:nvSpPr>
          <p:cNvPr id="19459" name="Rectangle 3"/>
          <p:cNvSpPr>
            <a:spLocks noGrp="1" noChangeArrowheads="1"/>
          </p:cNvSpPr>
          <p:nvPr>
            <p:ph type="body" idx="1"/>
          </p:nvPr>
        </p:nvSpPr>
        <p:spPr>
          <a:xfrm>
            <a:off x="2133600" y="1752600"/>
            <a:ext cx="6248400" cy="2971800"/>
          </a:xfrm>
        </p:spPr>
        <p:txBody>
          <a:bodyPr/>
          <a:lstStyle/>
          <a:p>
            <a:pPr>
              <a:lnSpc>
                <a:spcPct val="90000"/>
              </a:lnSpc>
              <a:buFontTx/>
              <a:buNone/>
            </a:pPr>
            <a:r>
              <a:rPr lang="pt-BR" altLang="pt-BR" sz="3600" u="sng">
                <a:solidFill>
                  <a:srgbClr val="3333CC"/>
                </a:solidFill>
              </a:rPr>
              <a:t>Risco</a:t>
            </a:r>
          </a:p>
          <a:p>
            <a:pPr>
              <a:lnSpc>
                <a:spcPct val="90000"/>
              </a:lnSpc>
              <a:buFontTx/>
              <a:buNone/>
            </a:pPr>
            <a:endParaRPr lang="pt-BR" altLang="pt-BR" sz="3600" u="sng"/>
          </a:p>
          <a:p>
            <a:pPr>
              <a:lnSpc>
                <a:spcPct val="90000"/>
              </a:lnSpc>
              <a:buFontTx/>
              <a:buNone/>
            </a:pPr>
            <a:r>
              <a:rPr lang="pt-BR" altLang="pt-BR" sz="2400"/>
              <a:t>Se </a:t>
            </a:r>
            <a:r>
              <a:rPr lang="pt-BR" altLang="pt-BR" sz="2400">
                <a:solidFill>
                  <a:srgbClr val="FF3300"/>
                </a:solidFill>
              </a:rPr>
              <a:t>não</a:t>
            </a:r>
            <a:r>
              <a:rPr lang="pt-BR" altLang="pt-BR" sz="2400"/>
              <a:t> conseguimos MEDIR...</a:t>
            </a:r>
          </a:p>
          <a:p>
            <a:pPr>
              <a:lnSpc>
                <a:spcPct val="90000"/>
              </a:lnSpc>
              <a:buFontTx/>
              <a:buNone/>
            </a:pPr>
            <a:r>
              <a:rPr lang="pt-BR" altLang="pt-BR" sz="2400">
                <a:solidFill>
                  <a:srgbClr val="FF3300"/>
                </a:solidFill>
              </a:rPr>
              <a:t>Não</a:t>
            </a:r>
            <a:r>
              <a:rPr lang="pt-BR" altLang="pt-BR" sz="2400"/>
              <a:t> conseguimos ...</a:t>
            </a:r>
          </a:p>
          <a:p>
            <a:pPr lvl="1">
              <a:lnSpc>
                <a:spcPct val="90000"/>
              </a:lnSpc>
            </a:pPr>
            <a:r>
              <a:rPr lang="pt-BR" altLang="pt-BR" sz="2000"/>
              <a:t> ... CONTROLAR</a:t>
            </a:r>
          </a:p>
          <a:p>
            <a:pPr lvl="1">
              <a:lnSpc>
                <a:spcPct val="90000"/>
              </a:lnSpc>
            </a:pPr>
            <a:r>
              <a:rPr lang="pt-BR" altLang="pt-BR" sz="2000"/>
              <a:t> ... GERENCIAR</a:t>
            </a:r>
          </a:p>
          <a:p>
            <a:pPr lvl="1">
              <a:lnSpc>
                <a:spcPct val="90000"/>
              </a:lnSpc>
            </a:pPr>
            <a:r>
              <a:rPr lang="pt-BR" altLang="pt-BR" sz="2000"/>
              <a:t> ... MELHORAR</a:t>
            </a:r>
          </a:p>
          <a:p>
            <a:pPr lvl="1">
              <a:lnSpc>
                <a:spcPct val="90000"/>
              </a:lnSpc>
            </a:pPr>
            <a:r>
              <a:rPr lang="pt-BR" altLang="pt-BR" sz="2000"/>
              <a:t> ... TRABALHAR</a:t>
            </a:r>
          </a:p>
        </p:txBody>
      </p:sp>
      <p:pic>
        <p:nvPicPr>
          <p:cNvPr id="19465" name="Picture 9" descr="C:\Documents and Settings\actonini\Meus documentos\Minhas figuras\Gif\livro.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52400"/>
            <a:ext cx="4222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descr="C:\Documents and Settings\actonini\Meus documentos\Minhas figuras\bmp\reuniao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495800"/>
            <a:ext cx="1917700" cy="20574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19467" name="Picture 11" descr="C:\Documents and Settings\actonini\Meus documentos\Minhas figuras\metr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800" y="1828800"/>
            <a:ext cx="863600" cy="10414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6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93CBEB86-CB83-423A-BDEE-22386C42B099}" type="slidenum">
              <a:rPr lang="pt-BR" altLang="pt-BR"/>
              <a:pPr>
                <a:defRPr/>
              </a:pPr>
              <a:t>13</a:t>
            </a:fld>
            <a:r>
              <a:rPr lang="pt-BR" altLang="pt-BR"/>
              <a:t>/57</a:t>
            </a:r>
          </a:p>
        </p:txBody>
      </p:sp>
      <p:sp>
        <p:nvSpPr>
          <p:cNvPr id="6148" name="Rectangle 4"/>
          <p:cNvSpPr>
            <a:spLocks noGrp="1" noChangeArrowheads="1"/>
          </p:cNvSpPr>
          <p:nvPr>
            <p:ph type="title"/>
          </p:nvPr>
        </p:nvSpPr>
        <p:spPr/>
        <p:txBody>
          <a:bodyPr/>
          <a:lstStyle/>
          <a:p>
            <a:pPr eaLnBrk="1" hangingPunct="1">
              <a:defRPr/>
            </a:pPr>
            <a:r>
              <a:rPr lang="pt-BR" altLang="pt-BR" smtClean="0"/>
              <a:t>Por que medir software?</a:t>
            </a:r>
          </a:p>
        </p:txBody>
      </p:sp>
      <p:sp>
        <p:nvSpPr>
          <p:cNvPr id="8197" name="Rectangle 5"/>
          <p:cNvSpPr>
            <a:spLocks noGrp="1" noChangeArrowheads="1"/>
          </p:cNvSpPr>
          <p:nvPr>
            <p:ph type="body" idx="1"/>
          </p:nvPr>
        </p:nvSpPr>
        <p:spPr/>
        <p:txBody>
          <a:bodyPr/>
          <a:lstStyle/>
          <a:p>
            <a:pPr eaLnBrk="1" hangingPunct="1"/>
            <a:r>
              <a:rPr lang="pt-BR" altLang="pt-BR" sz="2200" smtClean="0"/>
              <a:t>Entender e aperfeiçoar o processo de desenvolvimento</a:t>
            </a:r>
          </a:p>
          <a:p>
            <a:pPr eaLnBrk="1" hangingPunct="1"/>
            <a:r>
              <a:rPr lang="pt-BR" altLang="pt-BR" sz="2200" smtClean="0"/>
              <a:t>Melhorar a gerência de projetos e o relacionamento com clientes</a:t>
            </a:r>
          </a:p>
          <a:p>
            <a:pPr eaLnBrk="1" hangingPunct="1"/>
            <a:r>
              <a:rPr lang="pt-BR" altLang="pt-BR" sz="2200" smtClean="0"/>
              <a:t>Reduzir frustrações e pressões de cronograma</a:t>
            </a:r>
          </a:p>
          <a:p>
            <a:pPr eaLnBrk="1" hangingPunct="1"/>
            <a:r>
              <a:rPr lang="pt-BR" altLang="pt-BR" sz="2200" smtClean="0"/>
              <a:t>Gerenciar contratos de software</a:t>
            </a:r>
          </a:p>
          <a:p>
            <a:pPr eaLnBrk="1" hangingPunct="1"/>
            <a:r>
              <a:rPr lang="pt-BR" altLang="pt-BR" sz="2200" smtClean="0"/>
              <a:t>Indicar a qualidade de um produto de software</a:t>
            </a:r>
          </a:p>
          <a:p>
            <a:pPr eaLnBrk="1" hangingPunct="1"/>
            <a:r>
              <a:rPr lang="pt-BR" altLang="pt-BR" sz="2200" smtClean="0"/>
              <a:t>Avaliar a produtividade do processo</a:t>
            </a:r>
          </a:p>
          <a:p>
            <a:pPr eaLnBrk="1" hangingPunct="1"/>
            <a:r>
              <a:rPr lang="pt-BR" altLang="pt-BR" sz="2200" smtClean="0"/>
              <a:t>Avaliar os benefícios (em termos de produtividade e qualidade) de novos métodos e ferramentas de engenharia de software</a:t>
            </a:r>
          </a:p>
          <a:p>
            <a:pPr eaLnBrk="1" hangingPunct="1"/>
            <a:r>
              <a:rPr lang="pt-BR" altLang="pt-BR" sz="2200" smtClean="0"/>
              <a:t>Avaliar retorno de investimento</a:t>
            </a:r>
          </a:p>
        </p:txBody>
      </p:sp>
    </p:spTree>
    <p:extLst>
      <p:ext uri="{BB962C8B-B14F-4D97-AF65-F5344CB8AC3E}">
        <p14:creationId xmlns:p14="http://schemas.microsoft.com/office/powerpoint/2010/main" val="1559498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A2916DBA-EB16-4BFD-A4BB-C672E1D5441F}" type="slidenum">
              <a:rPr lang="pt-BR" altLang="pt-BR"/>
              <a:pPr>
                <a:defRPr/>
              </a:pPr>
              <a:t>14</a:t>
            </a:fld>
            <a:r>
              <a:rPr lang="pt-BR" altLang="pt-BR"/>
              <a:t>/57</a:t>
            </a:r>
          </a:p>
        </p:txBody>
      </p:sp>
      <p:sp>
        <p:nvSpPr>
          <p:cNvPr id="7172" name="Rectangle 4"/>
          <p:cNvSpPr>
            <a:spLocks noGrp="1" noChangeArrowheads="1"/>
          </p:cNvSpPr>
          <p:nvPr>
            <p:ph type="title"/>
          </p:nvPr>
        </p:nvSpPr>
        <p:spPr/>
        <p:txBody>
          <a:bodyPr/>
          <a:lstStyle/>
          <a:p>
            <a:pPr eaLnBrk="1" hangingPunct="1">
              <a:defRPr/>
            </a:pPr>
            <a:r>
              <a:rPr lang="pt-BR" altLang="pt-BR" smtClean="0"/>
              <a:t>Por que medir software?</a:t>
            </a:r>
          </a:p>
        </p:txBody>
      </p:sp>
      <p:sp>
        <p:nvSpPr>
          <p:cNvPr id="9221" name="Rectangle 5"/>
          <p:cNvSpPr>
            <a:spLocks noGrp="1" noChangeArrowheads="1"/>
          </p:cNvSpPr>
          <p:nvPr>
            <p:ph type="body" idx="1"/>
          </p:nvPr>
        </p:nvSpPr>
        <p:spPr/>
        <p:txBody>
          <a:bodyPr/>
          <a:lstStyle/>
          <a:p>
            <a:pPr eaLnBrk="1" hangingPunct="1"/>
            <a:r>
              <a:rPr lang="pt-BR" altLang="pt-BR" sz="2100" smtClean="0"/>
              <a:t>Identificar as melhores práticas de desenvolvimento de software</a:t>
            </a:r>
          </a:p>
          <a:p>
            <a:pPr eaLnBrk="1" hangingPunct="1"/>
            <a:r>
              <a:rPr lang="pt-BR" altLang="pt-BR" sz="2100" smtClean="0"/>
              <a:t>Embasar solicitações de novas ferramentas e treinamento</a:t>
            </a:r>
          </a:p>
          <a:p>
            <a:pPr eaLnBrk="1" hangingPunct="1"/>
            <a:r>
              <a:rPr lang="pt-BR" altLang="pt-BR" sz="2100" smtClean="0"/>
              <a:t>Avaliar o impacto da variação de um ou mais atributos do produto ou do processo na qualidade e/ou produtividade</a:t>
            </a:r>
          </a:p>
          <a:p>
            <a:pPr eaLnBrk="1" hangingPunct="1"/>
            <a:r>
              <a:rPr lang="pt-BR" altLang="pt-BR" sz="2100" smtClean="0"/>
              <a:t>Formar uma </a:t>
            </a:r>
            <a:r>
              <a:rPr lang="pt-BR" altLang="pt-BR" sz="2100" i="1" smtClean="0"/>
              <a:t>baseline</a:t>
            </a:r>
            <a:r>
              <a:rPr lang="pt-BR" altLang="pt-BR" sz="2100" smtClean="0"/>
              <a:t> para estimativas</a:t>
            </a:r>
          </a:p>
          <a:p>
            <a:pPr eaLnBrk="1" hangingPunct="1"/>
            <a:r>
              <a:rPr lang="pt-BR" altLang="pt-BR" sz="2100" smtClean="0"/>
              <a:t>Melhorar a exatidão das estimativas</a:t>
            </a:r>
          </a:p>
          <a:p>
            <a:pPr eaLnBrk="1" hangingPunct="1"/>
            <a:r>
              <a:rPr lang="pt-BR" altLang="pt-BR" sz="2100" smtClean="0"/>
              <a:t>Oferecer dados qualitativos e quantitativos ao gerenciamento de desenvolvimento de software, de forma a realizar melhorias em todo o processo de desenvolvimento de software</a:t>
            </a:r>
          </a:p>
        </p:txBody>
      </p:sp>
    </p:spTree>
    <p:extLst>
      <p:ext uri="{BB962C8B-B14F-4D97-AF65-F5344CB8AC3E}">
        <p14:creationId xmlns:p14="http://schemas.microsoft.com/office/powerpoint/2010/main" val="1756563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2"/>
          <p:cNvSpPr>
            <a:spLocks noGrp="1"/>
          </p:cNvSpPr>
          <p:nvPr>
            <p:ph type="ftr" sz="quarter" idx="10"/>
          </p:nvPr>
        </p:nvSpPr>
        <p:spPr/>
        <p:txBody>
          <a:bodyPr/>
          <a:lstStyle/>
          <a:p>
            <a:r>
              <a:rPr lang="pt-BR" altLang="pt-BR"/>
              <a:t>Antonio Carlos Tonini</a:t>
            </a:r>
          </a:p>
        </p:txBody>
      </p:sp>
      <p:sp>
        <p:nvSpPr>
          <p:cNvPr id="129026" name="Rectangle 1026"/>
          <p:cNvSpPr>
            <a:spLocks noGrp="1" noChangeArrowheads="1"/>
          </p:cNvSpPr>
          <p:nvPr>
            <p:ph type="title"/>
          </p:nvPr>
        </p:nvSpPr>
        <p:spPr>
          <a:xfrm>
            <a:off x="990600" y="0"/>
            <a:ext cx="8001000" cy="762000"/>
          </a:xfrm>
        </p:spPr>
        <p:txBody>
          <a:bodyPr/>
          <a:lstStyle/>
          <a:p>
            <a:r>
              <a:rPr lang="pt-BR" altLang="pt-BR"/>
              <a:t>Por que medir ?</a:t>
            </a:r>
          </a:p>
        </p:txBody>
      </p:sp>
      <p:graphicFrame>
        <p:nvGraphicFramePr>
          <p:cNvPr id="129126" name="Object 1126"/>
          <p:cNvGraphicFramePr>
            <a:graphicFrameLocks noChangeAspect="1"/>
          </p:cNvGraphicFramePr>
          <p:nvPr/>
        </p:nvGraphicFramePr>
        <p:xfrm>
          <a:off x="304800" y="1220788"/>
          <a:ext cx="8610600" cy="5119687"/>
        </p:xfrm>
        <a:graphic>
          <a:graphicData uri="http://schemas.openxmlformats.org/presentationml/2006/ole">
            <mc:AlternateContent xmlns:mc="http://schemas.openxmlformats.org/markup-compatibility/2006">
              <mc:Choice xmlns:v="urn:schemas-microsoft-com:vml" Requires="v">
                <p:oleObj spid="_x0000_s130054" name="Imagem de bitmap" r:id="rId3" imgW="7228571" imgH="4095238" progId="Paint.Picture">
                  <p:embed/>
                </p:oleObj>
              </mc:Choice>
              <mc:Fallback>
                <p:oleObj name="Imagem de bitmap" r:id="rId3" imgW="7228571" imgH="40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20788"/>
                        <a:ext cx="8610600"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276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EFEBE921-F595-46B4-9FCF-7D8340289649}" type="slidenum">
              <a:rPr lang="pt-BR" altLang="pt-BR"/>
              <a:pPr>
                <a:defRPr/>
              </a:pPr>
              <a:t>16</a:t>
            </a:fld>
            <a:r>
              <a:rPr lang="pt-BR" altLang="pt-BR"/>
              <a:t>/57</a:t>
            </a:r>
          </a:p>
        </p:txBody>
      </p:sp>
      <p:sp>
        <p:nvSpPr>
          <p:cNvPr id="56324" name="Rectangle 4"/>
          <p:cNvSpPr>
            <a:spLocks noGrp="1" noChangeArrowheads="1"/>
          </p:cNvSpPr>
          <p:nvPr>
            <p:ph type="title"/>
          </p:nvPr>
        </p:nvSpPr>
        <p:spPr/>
        <p:txBody>
          <a:bodyPr/>
          <a:lstStyle/>
          <a:p>
            <a:pPr eaLnBrk="1" hangingPunct="1">
              <a:defRPr/>
            </a:pPr>
            <a:r>
              <a:rPr lang="pt-BR" altLang="pt-BR" smtClean="0"/>
              <a:t>Propriedades desejáveis de uma métrica</a:t>
            </a:r>
          </a:p>
        </p:txBody>
      </p:sp>
      <p:sp>
        <p:nvSpPr>
          <p:cNvPr id="10245" name="Rectangle 5"/>
          <p:cNvSpPr>
            <a:spLocks noGrp="1" noChangeArrowheads="1"/>
          </p:cNvSpPr>
          <p:nvPr>
            <p:ph type="body" idx="1"/>
          </p:nvPr>
        </p:nvSpPr>
        <p:spPr/>
        <p:txBody>
          <a:bodyPr/>
          <a:lstStyle/>
          <a:p>
            <a:pPr eaLnBrk="1" hangingPunct="1"/>
            <a:r>
              <a:rPr lang="pt-BR" altLang="pt-BR" smtClean="0"/>
              <a:t>Facilmente calculada, entendida e testada</a:t>
            </a:r>
          </a:p>
          <a:p>
            <a:pPr eaLnBrk="1" hangingPunct="1"/>
            <a:r>
              <a:rPr lang="pt-BR" altLang="pt-BR" smtClean="0"/>
              <a:t>Passível de estudos estatísticos</a:t>
            </a:r>
          </a:p>
          <a:p>
            <a:pPr eaLnBrk="1" hangingPunct="1"/>
            <a:r>
              <a:rPr lang="pt-BR" altLang="pt-BR" smtClean="0"/>
              <a:t>Expressa em alguma unidade</a:t>
            </a:r>
          </a:p>
          <a:p>
            <a:pPr eaLnBrk="1" hangingPunct="1"/>
            <a:r>
              <a:rPr lang="pt-BR" altLang="pt-BR" smtClean="0"/>
              <a:t>Obtida o mais cedo possível no ciclo de vida do software</a:t>
            </a:r>
          </a:p>
          <a:p>
            <a:pPr eaLnBrk="1" hangingPunct="1"/>
            <a:r>
              <a:rPr lang="pt-BR" altLang="pt-BR" smtClean="0"/>
              <a:t>Passível de automação</a:t>
            </a:r>
          </a:p>
          <a:p>
            <a:pPr eaLnBrk="1" hangingPunct="1"/>
            <a:r>
              <a:rPr lang="pt-BR" altLang="pt-BR" smtClean="0"/>
              <a:t>Repetível e independente do observador</a:t>
            </a:r>
          </a:p>
          <a:p>
            <a:pPr eaLnBrk="1" hangingPunct="1"/>
            <a:r>
              <a:rPr lang="pt-BR" altLang="pt-BR" smtClean="0"/>
              <a:t>Sugere uma estratégia de melhoria</a:t>
            </a:r>
          </a:p>
          <a:p>
            <a:pPr eaLnBrk="1" hangingPunct="1"/>
            <a:endParaRPr lang="pt-BR" altLang="pt-BR" smtClean="0"/>
          </a:p>
        </p:txBody>
      </p:sp>
    </p:spTree>
    <p:extLst>
      <p:ext uri="{BB962C8B-B14F-4D97-AF65-F5344CB8AC3E}">
        <p14:creationId xmlns:p14="http://schemas.microsoft.com/office/powerpoint/2010/main" val="328588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48C4DA92-4E2F-42A6-9B27-32A87809B3CD}" type="slidenum">
              <a:rPr lang="pt-BR" altLang="pt-BR"/>
              <a:pPr>
                <a:defRPr/>
              </a:pPr>
              <a:t>17</a:t>
            </a:fld>
            <a:r>
              <a:rPr lang="pt-BR" altLang="pt-BR"/>
              <a:t>/57</a:t>
            </a:r>
          </a:p>
        </p:txBody>
      </p:sp>
      <p:sp>
        <p:nvSpPr>
          <p:cNvPr id="57348" name="Rectangle 4"/>
          <p:cNvSpPr>
            <a:spLocks noGrp="1" noChangeArrowheads="1"/>
          </p:cNvSpPr>
          <p:nvPr>
            <p:ph type="title"/>
          </p:nvPr>
        </p:nvSpPr>
        <p:spPr/>
        <p:txBody>
          <a:bodyPr/>
          <a:lstStyle/>
          <a:p>
            <a:pPr eaLnBrk="1" hangingPunct="1">
              <a:defRPr/>
            </a:pPr>
            <a:r>
              <a:rPr lang="pt-BR" altLang="pt-BR" smtClean="0"/>
              <a:t>Em resumo...</a:t>
            </a:r>
          </a:p>
        </p:txBody>
      </p:sp>
      <p:sp>
        <p:nvSpPr>
          <p:cNvPr id="11269" name="Rectangle 5"/>
          <p:cNvSpPr>
            <a:spLocks noGrp="1" noChangeArrowheads="1"/>
          </p:cNvSpPr>
          <p:nvPr>
            <p:ph type="body" idx="1"/>
          </p:nvPr>
        </p:nvSpPr>
        <p:spPr/>
        <p:txBody>
          <a:bodyPr/>
          <a:lstStyle/>
          <a:p>
            <a:pPr eaLnBrk="1" hangingPunct="1"/>
            <a:r>
              <a:rPr lang="pt-BR" altLang="pt-BR" smtClean="0"/>
              <a:t>Uma métrica deve ser:</a:t>
            </a:r>
          </a:p>
          <a:p>
            <a:pPr lvl="1" eaLnBrk="1" hangingPunct="1"/>
            <a:r>
              <a:rPr lang="pt-BR" altLang="pt-BR" smtClean="0"/>
              <a:t>Válida: quantifica o que queremos medir</a:t>
            </a:r>
          </a:p>
          <a:p>
            <a:pPr lvl="1" eaLnBrk="1" hangingPunct="1"/>
            <a:r>
              <a:rPr lang="pt-BR" altLang="pt-BR" smtClean="0"/>
              <a:t>Confiável: produz os mesmos resultados dadas as mesmas condições</a:t>
            </a:r>
          </a:p>
          <a:p>
            <a:pPr lvl="1" eaLnBrk="1" hangingPunct="1"/>
            <a:r>
              <a:rPr lang="pt-BR" altLang="pt-BR" smtClean="0"/>
              <a:t>Prática: barata, fácil de computar e fácil de interpretar</a:t>
            </a:r>
          </a:p>
          <a:p>
            <a:pPr eaLnBrk="1" hangingPunct="1"/>
            <a:r>
              <a:rPr lang="pt-BR" altLang="pt-BR" smtClean="0"/>
              <a:t>Dois contextos para medição de software</a:t>
            </a:r>
          </a:p>
          <a:p>
            <a:pPr lvl="1" eaLnBrk="1" hangingPunct="1"/>
            <a:r>
              <a:rPr lang="pt-BR" altLang="pt-BR" smtClean="0"/>
              <a:t>Processo: ex. produtividade</a:t>
            </a:r>
          </a:p>
          <a:p>
            <a:pPr lvl="1" eaLnBrk="1" hangingPunct="1"/>
            <a:r>
              <a:rPr lang="pt-BR" altLang="pt-BR" smtClean="0"/>
              <a:t>Produto: ex. qualidade</a:t>
            </a:r>
          </a:p>
        </p:txBody>
      </p:sp>
    </p:spTree>
    <p:extLst>
      <p:ext uri="{BB962C8B-B14F-4D97-AF65-F5344CB8AC3E}">
        <p14:creationId xmlns:p14="http://schemas.microsoft.com/office/powerpoint/2010/main" val="19131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eaLnBrk="1" fontAlgn="auto" hangingPunct="1">
              <a:spcAft>
                <a:spcPts val="0"/>
              </a:spcAft>
              <a:defRPr/>
            </a:pPr>
            <a:r>
              <a:rPr lang="en-US" dirty="0" err="1" smtClean="0">
                <a:solidFill>
                  <a:schemeClr val="tx2">
                    <a:satMod val="130000"/>
                  </a:schemeClr>
                </a:solidFill>
              </a:rPr>
              <a:t>Conceitos</a:t>
            </a:r>
            <a:endParaRPr lang="en-US" dirty="0" smtClean="0">
              <a:solidFill>
                <a:schemeClr val="tx2">
                  <a:satMod val="130000"/>
                </a:schemeClr>
              </a:solidFill>
            </a:endParaRPr>
          </a:p>
        </p:txBody>
      </p:sp>
      <p:sp>
        <p:nvSpPr>
          <p:cNvPr id="18435" name="Rectangle 5"/>
          <p:cNvSpPr>
            <a:spLocks noGrp="1" noChangeArrowheads="1"/>
          </p:cNvSpPr>
          <p:nvPr>
            <p:ph idx="1"/>
          </p:nvPr>
        </p:nvSpPr>
        <p:spPr/>
        <p:txBody>
          <a:bodyPr/>
          <a:lstStyle/>
          <a:p>
            <a:pPr eaLnBrk="1" hangingPunct="1"/>
            <a:r>
              <a:rPr lang="pt-BR" altLang="pt-BR" sz="2800" u="sng" dirty="0" smtClean="0"/>
              <a:t>Medida</a:t>
            </a:r>
            <a:r>
              <a:rPr lang="pt-BR" altLang="pt-BR" sz="2800" dirty="0" smtClean="0"/>
              <a:t>: fornece uma indicação quantitativa da </a:t>
            </a:r>
            <a:r>
              <a:rPr lang="pt-BR" altLang="pt-BR" sz="2800" dirty="0" err="1" smtClean="0"/>
              <a:t>extenção</a:t>
            </a:r>
            <a:r>
              <a:rPr lang="pt-BR" altLang="pt-BR" sz="2800" dirty="0" smtClean="0"/>
              <a:t>, quantidade, </a:t>
            </a:r>
            <a:r>
              <a:rPr lang="pt-BR" altLang="pt-BR" sz="2800" dirty="0" err="1" smtClean="0"/>
              <a:t>dimenção</a:t>
            </a:r>
            <a:r>
              <a:rPr lang="pt-BR" altLang="pt-BR" sz="2800" dirty="0" smtClean="0"/>
              <a:t>, capacidade ou tamanho de algum atributo de um produto ou processo. </a:t>
            </a:r>
            <a:r>
              <a:rPr lang="pt-BR" altLang="pt-BR" sz="2000" dirty="0" err="1" smtClean="0"/>
              <a:t>Ex</a:t>
            </a:r>
            <a:r>
              <a:rPr lang="pt-BR" altLang="pt-BR" sz="2000" dirty="0" smtClean="0"/>
              <a:t> 5</a:t>
            </a:r>
          </a:p>
          <a:p>
            <a:pPr eaLnBrk="1" hangingPunct="1"/>
            <a:r>
              <a:rPr lang="pt-BR" altLang="pt-BR" sz="2800" u="sng" dirty="0" smtClean="0"/>
              <a:t>Medição</a:t>
            </a:r>
            <a:r>
              <a:rPr lang="pt-BR" altLang="pt-BR" sz="2800" dirty="0" smtClean="0"/>
              <a:t>: ato de determinação de uma medida. </a:t>
            </a:r>
            <a:r>
              <a:rPr lang="pt-BR" altLang="pt-BR" sz="2000" dirty="0" err="1" smtClean="0"/>
              <a:t>Ex</a:t>
            </a:r>
            <a:r>
              <a:rPr lang="pt-BR" altLang="pt-BR" sz="2000" dirty="0" smtClean="0"/>
              <a:t> procurei nos documentos do projeto</a:t>
            </a:r>
          </a:p>
          <a:p>
            <a:pPr eaLnBrk="1" hangingPunct="1"/>
            <a:r>
              <a:rPr lang="pt-BR" altLang="pt-BR" sz="2800" u="sng" dirty="0" smtClean="0"/>
              <a:t>Métrica</a:t>
            </a:r>
            <a:r>
              <a:rPr lang="pt-BR" altLang="pt-BR" sz="2800" dirty="0" smtClean="0"/>
              <a:t>: medida quantitativa do grau em que um sistema se encontra em relação a um determinado atributo. </a:t>
            </a:r>
            <a:r>
              <a:rPr lang="pt-BR" altLang="pt-BR" sz="2000" dirty="0" err="1" smtClean="0"/>
              <a:t>Ex</a:t>
            </a:r>
            <a:r>
              <a:rPr lang="pt-BR" altLang="pt-BR" sz="2000" dirty="0" smtClean="0"/>
              <a:t> 5 erros do programador P</a:t>
            </a:r>
          </a:p>
          <a:p>
            <a:pPr eaLnBrk="1" hangingPunct="1"/>
            <a:r>
              <a:rPr lang="pt-BR" altLang="pt-BR" sz="2800" u="sng" dirty="0" smtClean="0"/>
              <a:t>Indicadores</a:t>
            </a:r>
            <a:r>
              <a:rPr lang="pt-BR" altLang="pt-BR" sz="2800" dirty="0" smtClean="0"/>
              <a:t>: métrica ou combinação de métricas que fornece uma compreensão de um processo, projeto, ou produto.</a:t>
            </a:r>
          </a:p>
        </p:txBody>
      </p:sp>
      <p:sp>
        <p:nvSpPr>
          <p:cNvPr id="5" name="Espaço Reservado para Número de Slide 4"/>
          <p:cNvSpPr>
            <a:spLocks noGrp="1"/>
          </p:cNvSpPr>
          <p:nvPr>
            <p:ph type="sldNum" sz="quarter" idx="4294967295"/>
          </p:nvPr>
        </p:nvSpPr>
        <p:spPr>
          <a:xfrm>
            <a:off x="8613775" y="6305550"/>
            <a:ext cx="457200" cy="476250"/>
          </a:xfrm>
          <a:prstGeom prst="rect">
            <a:avLst/>
          </a:prstGeom>
        </p:spPr>
        <p:txBody>
          <a:bodyPr/>
          <a:lstStyle/>
          <a:p>
            <a:pPr>
              <a:defRPr/>
            </a:pPr>
            <a:fld id="{061EBC8F-2710-4B4B-B968-545C1E759422}" type="slidenum">
              <a:rPr lang="pt-BR" smtClean="0"/>
              <a:pPr>
                <a:defRPr/>
              </a:pPr>
              <a:t>18</a:t>
            </a:fld>
            <a:endParaRPr lang="pt-BR" dirty="0"/>
          </a:p>
        </p:txBody>
      </p:sp>
    </p:spTree>
    <p:extLst>
      <p:ext uri="{BB962C8B-B14F-4D97-AF65-F5344CB8AC3E}">
        <p14:creationId xmlns:p14="http://schemas.microsoft.com/office/powerpoint/2010/main" val="772421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Espaço Reservado para Rodapé 3"/>
          <p:cNvSpPr>
            <a:spLocks noGrp="1"/>
          </p:cNvSpPr>
          <p:nvPr>
            <p:ph type="ftr" sz="quarter" idx="10"/>
          </p:nvPr>
        </p:nvSpPr>
        <p:spPr/>
        <p:txBody>
          <a:bodyPr/>
          <a:lstStyle/>
          <a:p>
            <a:r>
              <a:rPr lang="pt-BR" altLang="pt-BR"/>
              <a:t>Antonio Carlos Tonini</a:t>
            </a:r>
          </a:p>
        </p:txBody>
      </p:sp>
      <p:sp>
        <p:nvSpPr>
          <p:cNvPr id="25602" name="Rectangle 2"/>
          <p:cNvSpPr>
            <a:spLocks noGrp="1" noChangeArrowheads="1"/>
          </p:cNvSpPr>
          <p:nvPr>
            <p:ph type="title"/>
          </p:nvPr>
        </p:nvSpPr>
        <p:spPr/>
        <p:txBody>
          <a:bodyPr/>
          <a:lstStyle/>
          <a:p>
            <a:r>
              <a:rPr lang="pt-BR" altLang="pt-BR"/>
              <a:t>Tipos de métricas</a:t>
            </a:r>
          </a:p>
        </p:txBody>
      </p:sp>
      <p:sp>
        <p:nvSpPr>
          <p:cNvPr id="25603" name="Rectangle 3"/>
          <p:cNvSpPr>
            <a:spLocks noGrp="1" noChangeArrowheads="1"/>
          </p:cNvSpPr>
          <p:nvPr>
            <p:ph type="body" idx="1"/>
          </p:nvPr>
        </p:nvSpPr>
        <p:spPr>
          <a:xfrm>
            <a:off x="381000" y="1219200"/>
            <a:ext cx="8763000" cy="3505200"/>
          </a:xfrm>
        </p:spPr>
        <p:txBody>
          <a:bodyPr/>
          <a:lstStyle/>
          <a:p>
            <a:pPr>
              <a:buFontTx/>
              <a:buNone/>
            </a:pPr>
            <a:r>
              <a:rPr lang="pt-BR" altLang="pt-BR"/>
              <a:t>Métricas </a:t>
            </a:r>
            <a:r>
              <a:rPr lang="pt-BR" altLang="pt-BR" b="1">
                <a:solidFill>
                  <a:srgbClr val="FF3300"/>
                </a:solidFill>
              </a:rPr>
              <a:t>Primárias</a:t>
            </a:r>
            <a:r>
              <a:rPr lang="pt-BR" altLang="pt-BR"/>
              <a:t> (1a. Ordem):</a:t>
            </a:r>
          </a:p>
          <a:p>
            <a:pPr>
              <a:buFontTx/>
              <a:buNone/>
            </a:pPr>
            <a:endParaRPr lang="pt-BR" altLang="pt-BR"/>
          </a:p>
          <a:p>
            <a:r>
              <a:rPr lang="pt-BR" altLang="pt-BR"/>
              <a:t>Apontamentos dos fatos (</a:t>
            </a:r>
            <a:r>
              <a:rPr lang="pt-BR" altLang="pt-BR">
                <a:solidFill>
                  <a:srgbClr val="FF3300"/>
                </a:solidFill>
              </a:rPr>
              <a:t>reais</a:t>
            </a:r>
            <a:r>
              <a:rPr lang="pt-BR" altLang="pt-BR"/>
              <a:t>) </a:t>
            </a:r>
            <a:r>
              <a:rPr lang="pt-BR" altLang="pt-BR">
                <a:sym typeface="Wingdings" pitchFamily="2" charset="2"/>
              </a:rPr>
              <a:t> </a:t>
            </a:r>
            <a:r>
              <a:rPr lang="pt-BR" altLang="pt-BR">
                <a:solidFill>
                  <a:srgbClr val="FF3300"/>
                </a:solidFill>
                <a:sym typeface="Wingdings" pitchFamily="2" charset="2"/>
              </a:rPr>
              <a:t>MEDIDAS</a:t>
            </a:r>
            <a:endParaRPr lang="pt-BR" altLang="pt-BR">
              <a:solidFill>
                <a:srgbClr val="FF3300"/>
              </a:solidFill>
            </a:endParaRPr>
          </a:p>
          <a:p>
            <a:r>
              <a:rPr lang="pt-BR" altLang="pt-BR"/>
              <a:t>Informações </a:t>
            </a:r>
            <a:r>
              <a:rPr lang="pt-BR" altLang="pt-BR">
                <a:solidFill>
                  <a:srgbClr val="FF3300"/>
                </a:solidFill>
              </a:rPr>
              <a:t>objetivas</a:t>
            </a:r>
            <a:r>
              <a:rPr lang="pt-BR" altLang="pt-BR"/>
              <a:t> da realidade</a:t>
            </a:r>
          </a:p>
          <a:p>
            <a:r>
              <a:rPr lang="pt-BR" altLang="pt-BR"/>
              <a:t>Exemplo: </a:t>
            </a:r>
            <a:r>
              <a:rPr lang="pt-BR" altLang="pt-BR" sz="2400"/>
              <a:t>defeitos, horas trabalhadas, custo, reclamações, ...</a:t>
            </a:r>
          </a:p>
          <a:p>
            <a:r>
              <a:rPr lang="pt-BR" altLang="pt-BR"/>
              <a:t>Tendência à expressão numérica</a:t>
            </a:r>
          </a:p>
          <a:p>
            <a:pPr>
              <a:buFontTx/>
              <a:buNone/>
            </a:pPr>
            <a:endParaRPr lang="pt-BR" altLang="pt-BR"/>
          </a:p>
          <a:p>
            <a:pPr lvl="1">
              <a:buFont typeface="Wingdings" pitchFamily="2" charset="2"/>
              <a:buNone/>
            </a:pPr>
            <a:endParaRPr lang="pt-BR" altLang="pt-BR">
              <a:solidFill>
                <a:srgbClr val="FF3300"/>
              </a:solidFill>
            </a:endParaRPr>
          </a:p>
          <a:p>
            <a:pPr lvl="1">
              <a:buFont typeface="Wingdings" pitchFamily="2" charset="2"/>
              <a:buNone/>
            </a:pPr>
            <a:endParaRPr lang="pt-BR" altLang="pt-BR"/>
          </a:p>
        </p:txBody>
      </p:sp>
      <p:pic>
        <p:nvPicPr>
          <p:cNvPr id="25605" name="Picture 5" descr="C:\Documents and Settings\actonini\Meus documentos\Minhas figuras\Jpg\cronomet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0" y="914400"/>
            <a:ext cx="1422400" cy="12573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5606" name="Text Box 6"/>
          <p:cNvSpPr txBox="1">
            <a:spLocks noChangeArrowheads="1"/>
          </p:cNvSpPr>
          <p:nvPr/>
        </p:nvSpPr>
        <p:spPr bwMode="auto">
          <a:xfrm>
            <a:off x="304800" y="4953000"/>
            <a:ext cx="8458200" cy="14287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2000" i="1">
                <a:solidFill>
                  <a:schemeClr val="accent2"/>
                </a:solidFill>
                <a:latin typeface="Arial" charset="0"/>
                <a:cs typeface="Arial" charset="0"/>
              </a:rPr>
              <a:t>“O número, à medida que quantifica, é o princípio da ordem e da harmonia. A realidade é absolutamente objetiva e comensurável e o uso dos números para explicá-la evita o dissenso e a controvérsia</a:t>
            </a:r>
            <a:r>
              <a:rPr lang="pt-BR" altLang="pt-BR" sz="2000" i="1">
                <a:solidFill>
                  <a:schemeClr val="accent2"/>
                </a:solidFill>
              </a:rPr>
              <a:t>. </a:t>
            </a:r>
          </a:p>
          <a:p>
            <a:pPr>
              <a:spcBef>
                <a:spcPct val="50000"/>
              </a:spcBef>
            </a:pPr>
            <a:r>
              <a:rPr lang="pt-BR" altLang="pt-BR" sz="1800"/>
              <a:t>(</a:t>
            </a:r>
            <a:r>
              <a:rPr lang="pt-BR" altLang="pt-BR" sz="1800">
                <a:latin typeface="Arial" charset="0"/>
                <a:cs typeface="Arial" charset="0"/>
              </a:rPr>
              <a:t>Pitágoras de Samos,  572?-510? a.c.)</a:t>
            </a:r>
          </a:p>
        </p:txBody>
      </p:sp>
      <p:pic>
        <p:nvPicPr>
          <p:cNvPr id="25607" name="Picture 7" descr="C:\Documents and Settings\actonini\Meus documentos\Minhas figuras\nume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3962400"/>
            <a:ext cx="1155700" cy="11430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64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0-#ppt_w/2"/>
                                          </p:val>
                                        </p:tav>
                                        <p:tav tm="100000">
                                          <p:val>
                                            <p:strVal val="#ppt_x"/>
                                          </p:val>
                                        </p:tav>
                                      </p:tavLst>
                                    </p:anim>
                                    <p:anim calcmode="lin" valueType="num">
                                      <p:cBhvr additive="base">
                                        <p:cTn id="8"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altLang="pt-BR"/>
              <a:t>Antonio Carlos Tonini</a:t>
            </a:r>
          </a:p>
        </p:txBody>
      </p:sp>
      <p:sp>
        <p:nvSpPr>
          <p:cNvPr id="4098" name="Rectangle 2"/>
          <p:cNvSpPr>
            <a:spLocks noGrp="1" noChangeArrowheads="1"/>
          </p:cNvSpPr>
          <p:nvPr>
            <p:ph type="title"/>
          </p:nvPr>
        </p:nvSpPr>
        <p:spPr/>
        <p:txBody>
          <a:bodyPr/>
          <a:lstStyle/>
          <a:p>
            <a:r>
              <a:rPr lang="pt-BR" altLang="pt-BR">
                <a:solidFill>
                  <a:schemeClr val="tx1"/>
                </a:solidFill>
              </a:rPr>
              <a:t>AGENDA</a:t>
            </a:r>
          </a:p>
        </p:txBody>
      </p:sp>
      <p:sp>
        <p:nvSpPr>
          <p:cNvPr id="4099" name="Rectangle 3"/>
          <p:cNvSpPr>
            <a:spLocks noGrp="1" noChangeArrowheads="1"/>
          </p:cNvSpPr>
          <p:nvPr>
            <p:ph type="body" idx="1"/>
          </p:nvPr>
        </p:nvSpPr>
        <p:spPr>
          <a:xfrm>
            <a:off x="762000" y="1371600"/>
            <a:ext cx="5943600" cy="1676400"/>
          </a:xfrm>
        </p:spPr>
        <p:txBody>
          <a:bodyPr/>
          <a:lstStyle/>
          <a:p>
            <a:pPr>
              <a:lnSpc>
                <a:spcPct val="90000"/>
              </a:lnSpc>
              <a:buFontTx/>
              <a:buNone/>
            </a:pPr>
            <a:r>
              <a:rPr lang="pt-BR" altLang="pt-BR" sz="2400" b="1" dirty="0">
                <a:solidFill>
                  <a:schemeClr val="accent2"/>
                </a:solidFill>
              </a:rPr>
              <a:t>PARTE I</a:t>
            </a:r>
          </a:p>
          <a:p>
            <a:pPr>
              <a:lnSpc>
                <a:spcPct val="90000"/>
              </a:lnSpc>
              <a:buFontTx/>
              <a:buNone/>
            </a:pPr>
            <a:r>
              <a:rPr lang="pt-BR" altLang="pt-BR" sz="2400" dirty="0"/>
              <a:t> </a:t>
            </a:r>
          </a:p>
          <a:p>
            <a:pPr>
              <a:lnSpc>
                <a:spcPct val="90000"/>
              </a:lnSpc>
            </a:pPr>
            <a:r>
              <a:rPr lang="pt-BR" altLang="pt-BR" sz="2400" dirty="0"/>
              <a:t> Conceitos de métricas</a:t>
            </a:r>
          </a:p>
          <a:p>
            <a:pPr>
              <a:lnSpc>
                <a:spcPct val="90000"/>
              </a:lnSpc>
            </a:pPr>
            <a:r>
              <a:rPr lang="pt-BR" altLang="pt-BR" sz="2400" dirty="0"/>
              <a:t> Contexto de aplicação</a:t>
            </a:r>
          </a:p>
          <a:p>
            <a:pPr>
              <a:lnSpc>
                <a:spcPct val="90000"/>
              </a:lnSpc>
            </a:pPr>
            <a:r>
              <a:rPr lang="pt-BR" altLang="pt-BR" sz="2400" dirty="0"/>
              <a:t> Por que medir ?</a:t>
            </a:r>
          </a:p>
          <a:p>
            <a:pPr>
              <a:lnSpc>
                <a:spcPct val="90000"/>
              </a:lnSpc>
            </a:pPr>
            <a:r>
              <a:rPr lang="pt-BR" altLang="pt-BR" sz="2400" dirty="0"/>
              <a:t> Até onde medir ?</a:t>
            </a:r>
          </a:p>
          <a:p>
            <a:pPr>
              <a:lnSpc>
                <a:spcPct val="90000"/>
              </a:lnSpc>
            </a:pPr>
            <a:r>
              <a:rPr lang="pt-BR" altLang="pt-BR" sz="2400" dirty="0"/>
              <a:t> Tipos de métricas</a:t>
            </a:r>
          </a:p>
          <a:p>
            <a:pPr>
              <a:lnSpc>
                <a:spcPct val="90000"/>
              </a:lnSpc>
            </a:pPr>
            <a:r>
              <a:rPr lang="pt-BR" altLang="pt-BR" sz="2400" dirty="0"/>
              <a:t> Processos de </a:t>
            </a:r>
            <a:r>
              <a:rPr lang="pt-BR" altLang="pt-BR" sz="2400" dirty="0" smtClean="0"/>
              <a:t>medição</a:t>
            </a:r>
            <a:endParaRPr lang="pt-BR" altLang="pt-BR" sz="2400" dirty="0"/>
          </a:p>
        </p:txBody>
      </p:sp>
      <p:pic>
        <p:nvPicPr>
          <p:cNvPr id="4102" name="Picture 6" descr="C:\Documents and Settings\actonini\Meus documentos\Minhas figuras\bmp\pergaminho.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209800"/>
            <a:ext cx="1533525" cy="2105025"/>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Rodapé 3"/>
          <p:cNvSpPr>
            <a:spLocks noGrp="1"/>
          </p:cNvSpPr>
          <p:nvPr>
            <p:ph type="ftr" sz="quarter" idx="10"/>
          </p:nvPr>
        </p:nvSpPr>
        <p:spPr/>
        <p:txBody>
          <a:bodyPr/>
          <a:lstStyle/>
          <a:p>
            <a:r>
              <a:rPr lang="pt-BR" altLang="pt-BR"/>
              <a:t>Antonio Carlos Tonini</a:t>
            </a:r>
          </a:p>
        </p:txBody>
      </p:sp>
      <p:sp>
        <p:nvSpPr>
          <p:cNvPr id="26626" name="Rectangle 1026"/>
          <p:cNvSpPr>
            <a:spLocks noGrp="1" noChangeArrowheads="1"/>
          </p:cNvSpPr>
          <p:nvPr>
            <p:ph type="title"/>
          </p:nvPr>
        </p:nvSpPr>
        <p:spPr/>
        <p:txBody>
          <a:bodyPr/>
          <a:lstStyle/>
          <a:p>
            <a:r>
              <a:rPr lang="pt-BR" altLang="pt-BR"/>
              <a:t>Tipos de métricas</a:t>
            </a:r>
          </a:p>
        </p:txBody>
      </p:sp>
      <p:sp>
        <p:nvSpPr>
          <p:cNvPr id="26627" name="Rectangle 1027"/>
          <p:cNvSpPr>
            <a:spLocks noGrp="1" noChangeArrowheads="1"/>
          </p:cNvSpPr>
          <p:nvPr>
            <p:ph type="body" idx="1"/>
          </p:nvPr>
        </p:nvSpPr>
        <p:spPr>
          <a:xfrm>
            <a:off x="228600" y="914400"/>
            <a:ext cx="8915400" cy="2590800"/>
          </a:xfrm>
        </p:spPr>
        <p:txBody>
          <a:bodyPr/>
          <a:lstStyle/>
          <a:p>
            <a:pPr>
              <a:lnSpc>
                <a:spcPct val="90000"/>
              </a:lnSpc>
              <a:buFontTx/>
              <a:buNone/>
            </a:pPr>
            <a:endParaRPr lang="pt-BR" altLang="pt-BR" sz="2400"/>
          </a:p>
          <a:p>
            <a:pPr>
              <a:lnSpc>
                <a:spcPct val="90000"/>
              </a:lnSpc>
              <a:buFontTx/>
              <a:buNone/>
            </a:pPr>
            <a:r>
              <a:rPr lang="pt-BR" altLang="pt-BR" sz="2400"/>
              <a:t>Métricas </a:t>
            </a:r>
            <a:r>
              <a:rPr lang="pt-BR" altLang="pt-BR" sz="2400" b="1">
                <a:solidFill>
                  <a:srgbClr val="FF3300"/>
                </a:solidFill>
              </a:rPr>
              <a:t>Secundárias</a:t>
            </a:r>
            <a:r>
              <a:rPr lang="pt-BR" altLang="pt-BR" sz="2400"/>
              <a:t> (2a. Ordem):</a:t>
            </a:r>
          </a:p>
          <a:p>
            <a:pPr>
              <a:lnSpc>
                <a:spcPct val="90000"/>
              </a:lnSpc>
            </a:pPr>
            <a:endParaRPr lang="pt-BR" altLang="pt-BR" sz="2400"/>
          </a:p>
          <a:p>
            <a:pPr>
              <a:lnSpc>
                <a:spcPct val="90000"/>
              </a:lnSpc>
            </a:pPr>
            <a:r>
              <a:rPr lang="pt-BR" altLang="pt-BR" sz="2400">
                <a:solidFill>
                  <a:srgbClr val="3333CC"/>
                </a:solidFill>
              </a:rPr>
              <a:t>Indicadores</a:t>
            </a:r>
            <a:r>
              <a:rPr lang="pt-BR" altLang="pt-BR" sz="2400"/>
              <a:t> (expressam um comportamento        além dos números)</a:t>
            </a:r>
          </a:p>
          <a:p>
            <a:pPr>
              <a:lnSpc>
                <a:spcPct val="90000"/>
              </a:lnSpc>
              <a:buFontTx/>
              <a:buNone/>
            </a:pPr>
            <a:endParaRPr lang="pt-BR" altLang="pt-BR" sz="2400"/>
          </a:p>
          <a:p>
            <a:pPr>
              <a:lnSpc>
                <a:spcPct val="90000"/>
              </a:lnSpc>
            </a:pPr>
            <a:r>
              <a:rPr lang="pt-BR" altLang="pt-BR" sz="2400"/>
              <a:t>Resultado de uma </a:t>
            </a:r>
            <a:r>
              <a:rPr lang="pt-BR" altLang="pt-BR" sz="2400">
                <a:solidFill>
                  <a:srgbClr val="FF3300"/>
                </a:solidFill>
              </a:rPr>
              <a:t>relação</a:t>
            </a:r>
            <a:r>
              <a:rPr lang="pt-BR" altLang="pt-BR" sz="2400"/>
              <a:t> de:</a:t>
            </a:r>
          </a:p>
          <a:p>
            <a:pPr lvl="1">
              <a:lnSpc>
                <a:spcPct val="90000"/>
              </a:lnSpc>
              <a:buFont typeface="Wingdings" pitchFamily="2" charset="2"/>
              <a:buNone/>
            </a:pPr>
            <a:r>
              <a:rPr lang="pt-BR" altLang="pt-BR" sz="3200">
                <a:solidFill>
                  <a:schemeClr val="tx1"/>
                </a:solidFill>
              </a:rPr>
              <a:t>                   </a:t>
            </a:r>
          </a:p>
          <a:p>
            <a:pPr lvl="1">
              <a:lnSpc>
                <a:spcPct val="90000"/>
              </a:lnSpc>
              <a:buFont typeface="Wingdings" pitchFamily="2" charset="2"/>
              <a:buNone/>
            </a:pPr>
            <a:r>
              <a:rPr lang="pt-BR" altLang="pt-BR" sz="3200">
                <a:solidFill>
                  <a:schemeClr val="tx1"/>
                </a:solidFill>
              </a:rPr>
              <a:t>                   ÷</a:t>
            </a:r>
          </a:p>
          <a:p>
            <a:pPr>
              <a:lnSpc>
                <a:spcPct val="90000"/>
              </a:lnSpc>
            </a:pPr>
            <a:endParaRPr lang="pt-BR" altLang="pt-BR" sz="2400"/>
          </a:p>
          <a:p>
            <a:pPr>
              <a:lnSpc>
                <a:spcPct val="90000"/>
              </a:lnSpc>
            </a:pPr>
            <a:endParaRPr lang="pt-BR" altLang="pt-BR" sz="2400"/>
          </a:p>
          <a:p>
            <a:pPr>
              <a:lnSpc>
                <a:spcPct val="90000"/>
              </a:lnSpc>
            </a:pPr>
            <a:r>
              <a:rPr lang="pt-BR" altLang="pt-BR" sz="2400"/>
              <a:t>Exemplo: </a:t>
            </a:r>
            <a:r>
              <a:rPr lang="pt-BR" altLang="pt-BR" sz="2000"/>
              <a:t>densidade de defeitos (defeitos por fase do projeto), ...</a:t>
            </a:r>
            <a:endParaRPr lang="pt-BR" altLang="pt-BR" sz="2400"/>
          </a:p>
          <a:p>
            <a:pPr lvl="1">
              <a:lnSpc>
                <a:spcPct val="90000"/>
              </a:lnSpc>
              <a:buFont typeface="Wingdings" pitchFamily="2" charset="2"/>
              <a:buNone/>
            </a:pPr>
            <a:endParaRPr lang="pt-BR" altLang="pt-BR" sz="2000">
              <a:solidFill>
                <a:schemeClr val="tx1"/>
              </a:solidFill>
            </a:endParaRPr>
          </a:p>
          <a:p>
            <a:pPr lvl="1">
              <a:lnSpc>
                <a:spcPct val="90000"/>
              </a:lnSpc>
              <a:buFont typeface="Wingdings" pitchFamily="2" charset="2"/>
              <a:buNone/>
            </a:pPr>
            <a:r>
              <a:rPr lang="pt-BR" altLang="pt-BR" sz="3200">
                <a:solidFill>
                  <a:schemeClr val="tx1"/>
                </a:solidFill>
              </a:rPr>
              <a:t>                    </a:t>
            </a:r>
            <a:endParaRPr lang="pt-BR" altLang="pt-BR" sz="2000">
              <a:solidFill>
                <a:schemeClr val="tx1"/>
              </a:solidFill>
            </a:endParaRPr>
          </a:p>
          <a:p>
            <a:pPr lvl="1">
              <a:lnSpc>
                <a:spcPct val="90000"/>
              </a:lnSpc>
              <a:buFont typeface="Wingdings" pitchFamily="2" charset="2"/>
              <a:buNone/>
            </a:pPr>
            <a:endParaRPr lang="pt-BR" altLang="pt-BR" sz="2000">
              <a:solidFill>
                <a:srgbClr val="FF3300"/>
              </a:solidFill>
            </a:endParaRPr>
          </a:p>
          <a:p>
            <a:pPr>
              <a:lnSpc>
                <a:spcPct val="90000"/>
              </a:lnSpc>
              <a:buFontTx/>
              <a:buNone/>
            </a:pPr>
            <a:endParaRPr lang="pt-BR" altLang="pt-BR" sz="2400"/>
          </a:p>
          <a:p>
            <a:pPr>
              <a:lnSpc>
                <a:spcPct val="90000"/>
              </a:lnSpc>
            </a:pPr>
            <a:endParaRPr lang="pt-BR" altLang="pt-BR" sz="2400"/>
          </a:p>
          <a:p>
            <a:pPr lvl="1">
              <a:lnSpc>
                <a:spcPct val="90000"/>
              </a:lnSpc>
            </a:pPr>
            <a:endParaRPr lang="pt-BR" altLang="pt-BR" sz="2000"/>
          </a:p>
        </p:txBody>
      </p:sp>
      <p:pic>
        <p:nvPicPr>
          <p:cNvPr id="26629" name="Picture 1029" descr="C:\Documents and Settings\actonini\Meus documentos\Minhas figuras\bmp\trabalho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990600"/>
            <a:ext cx="1057275" cy="1257300"/>
          </a:xfrm>
          <a:prstGeom prst="rect">
            <a:avLst/>
          </a:prstGeom>
          <a:noFill/>
          <a:extLst>
            <a:ext uri="{909E8E84-426E-40DD-AFC4-6F175D3DCCD1}">
              <a14:hiddenFill xmlns:a14="http://schemas.microsoft.com/office/drawing/2010/main">
                <a:solidFill>
                  <a:srgbClr val="FFFFFF"/>
                </a:solidFill>
              </a14:hiddenFill>
            </a:ext>
          </a:extLst>
        </p:spPr>
      </p:pic>
      <p:sp>
        <p:nvSpPr>
          <p:cNvPr id="26630" name="Text Box 1030" descr="Pergaminho"/>
          <p:cNvSpPr txBox="1">
            <a:spLocks noChangeArrowheads="1"/>
          </p:cNvSpPr>
          <p:nvPr/>
        </p:nvSpPr>
        <p:spPr bwMode="auto">
          <a:xfrm>
            <a:off x="1600200" y="4257675"/>
            <a:ext cx="1600200" cy="466725"/>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solidFill>
                  <a:srgbClr val="3333CC"/>
                </a:solidFill>
                <a:latin typeface="Verdana" pitchFamily="34" charset="0"/>
              </a:rPr>
              <a:t>Métrica </a:t>
            </a:r>
          </a:p>
        </p:txBody>
      </p:sp>
      <p:sp>
        <p:nvSpPr>
          <p:cNvPr id="26631" name="Text Box 1031" descr="Pergaminho"/>
          <p:cNvSpPr txBox="1">
            <a:spLocks noChangeArrowheads="1"/>
          </p:cNvSpPr>
          <p:nvPr/>
        </p:nvSpPr>
        <p:spPr bwMode="auto">
          <a:xfrm>
            <a:off x="4114800" y="4257675"/>
            <a:ext cx="1600200" cy="466725"/>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solidFill>
                  <a:srgbClr val="3333CC"/>
                </a:solidFill>
                <a:latin typeface="Verdana" pitchFamily="34" charset="0"/>
              </a:rPr>
              <a:t>Fator</a:t>
            </a:r>
          </a:p>
        </p:txBody>
      </p:sp>
    </p:spTree>
    <p:extLst>
      <p:ext uri="{BB962C8B-B14F-4D97-AF65-F5344CB8AC3E}">
        <p14:creationId xmlns:p14="http://schemas.microsoft.com/office/powerpoint/2010/main" val="213376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3"/>
          <p:cNvSpPr>
            <a:spLocks noGrp="1"/>
          </p:cNvSpPr>
          <p:nvPr>
            <p:ph type="ftr" sz="quarter" idx="10"/>
          </p:nvPr>
        </p:nvSpPr>
        <p:spPr/>
        <p:txBody>
          <a:bodyPr/>
          <a:lstStyle/>
          <a:p>
            <a:r>
              <a:rPr lang="pt-BR" altLang="pt-BR"/>
              <a:t>Antonio Carlos Tonini</a:t>
            </a:r>
          </a:p>
        </p:txBody>
      </p:sp>
      <p:sp>
        <p:nvSpPr>
          <p:cNvPr id="34818" name="Rectangle 2"/>
          <p:cNvSpPr>
            <a:spLocks noGrp="1" noChangeArrowheads="1"/>
          </p:cNvSpPr>
          <p:nvPr>
            <p:ph type="title"/>
          </p:nvPr>
        </p:nvSpPr>
        <p:spPr/>
        <p:txBody>
          <a:bodyPr/>
          <a:lstStyle/>
          <a:p>
            <a:r>
              <a:rPr lang="pt-BR" altLang="pt-BR"/>
              <a:t>Tipos de Métricas</a:t>
            </a:r>
          </a:p>
        </p:txBody>
      </p:sp>
      <p:sp>
        <p:nvSpPr>
          <p:cNvPr id="34819" name="Rectangle 3"/>
          <p:cNvSpPr>
            <a:spLocks noGrp="1" noChangeArrowheads="1"/>
          </p:cNvSpPr>
          <p:nvPr>
            <p:ph type="body" idx="1"/>
          </p:nvPr>
        </p:nvSpPr>
        <p:spPr/>
        <p:txBody>
          <a:bodyPr/>
          <a:lstStyle/>
          <a:p>
            <a:pPr>
              <a:lnSpc>
                <a:spcPct val="90000"/>
              </a:lnSpc>
            </a:pPr>
            <a:r>
              <a:rPr lang="pt-BR" altLang="pt-BR" sz="2400"/>
              <a:t> Riscos – </a:t>
            </a:r>
            <a:r>
              <a:rPr lang="pt-BR" altLang="pt-BR" sz="2400">
                <a:solidFill>
                  <a:schemeClr val="accent2"/>
                </a:solidFill>
              </a:rPr>
              <a:t>Métricas primárias</a:t>
            </a:r>
          </a:p>
          <a:p>
            <a:pPr lvl="1">
              <a:lnSpc>
                <a:spcPct val="90000"/>
              </a:lnSpc>
              <a:buFont typeface="Wingdings" pitchFamily="2" charset="2"/>
              <a:buNone/>
            </a:pPr>
            <a:endParaRPr lang="pt-BR" altLang="pt-BR" sz="2000">
              <a:sym typeface="Wingdings" pitchFamily="2" charset="2"/>
            </a:endParaRPr>
          </a:p>
          <a:p>
            <a:pPr lvl="1">
              <a:lnSpc>
                <a:spcPct val="90000"/>
              </a:lnSpc>
              <a:buFont typeface="Wingdings" pitchFamily="2" charset="2"/>
              <a:buChar char="à"/>
            </a:pPr>
            <a:r>
              <a:rPr lang="pt-BR" altLang="pt-BR" sz="2200">
                <a:solidFill>
                  <a:schemeClr val="tx1"/>
                </a:solidFill>
              </a:rPr>
              <a:t>processo de captura</a:t>
            </a:r>
            <a:r>
              <a:rPr lang="pt-BR" altLang="pt-BR" sz="2200">
                <a:solidFill>
                  <a:schemeClr val="tx1"/>
                </a:solidFill>
                <a:sym typeface="Wingdings" pitchFamily="2" charset="2"/>
              </a:rPr>
              <a:t> </a:t>
            </a:r>
            <a:r>
              <a:rPr lang="pt-BR" altLang="pt-BR" sz="2200">
                <a:sym typeface="Wingdings" pitchFamily="2" charset="2"/>
              </a:rPr>
              <a:t> </a:t>
            </a:r>
            <a:r>
              <a:rPr lang="pt-BR" altLang="pt-BR" sz="2200">
                <a:solidFill>
                  <a:srgbClr val="FF3300"/>
                </a:solidFill>
                <a:sym typeface="Wingdings" pitchFamily="2" charset="2"/>
              </a:rPr>
              <a:t>credibilidade</a:t>
            </a:r>
          </a:p>
          <a:p>
            <a:pPr lvl="1">
              <a:lnSpc>
                <a:spcPct val="90000"/>
              </a:lnSpc>
              <a:buFont typeface="Wingdings" pitchFamily="2" charset="2"/>
              <a:buChar char="à"/>
            </a:pPr>
            <a:r>
              <a:rPr lang="pt-BR" altLang="pt-BR" sz="2200">
                <a:solidFill>
                  <a:schemeClr val="tx1"/>
                </a:solidFill>
              </a:rPr>
              <a:t>meio de captura </a:t>
            </a:r>
            <a:r>
              <a:rPr lang="pt-BR" altLang="pt-BR" sz="2200">
                <a:solidFill>
                  <a:schemeClr val="tx1"/>
                </a:solidFill>
                <a:sym typeface="Wingdings" pitchFamily="2" charset="2"/>
              </a:rPr>
              <a:t> </a:t>
            </a:r>
            <a:r>
              <a:rPr lang="pt-BR" altLang="pt-BR" sz="2200">
                <a:solidFill>
                  <a:srgbClr val="FF3300"/>
                </a:solidFill>
                <a:sym typeface="Wingdings" pitchFamily="2" charset="2"/>
              </a:rPr>
              <a:t>facilidade, entendimento, objetividade</a:t>
            </a:r>
          </a:p>
          <a:p>
            <a:pPr lvl="1">
              <a:lnSpc>
                <a:spcPct val="90000"/>
              </a:lnSpc>
              <a:buFont typeface="Wingdings" pitchFamily="2" charset="2"/>
              <a:buChar char="à"/>
            </a:pPr>
            <a:r>
              <a:rPr lang="pt-BR" altLang="pt-BR" sz="2200">
                <a:solidFill>
                  <a:schemeClr val="tx1"/>
                </a:solidFill>
                <a:sym typeface="Wingdings" pitchFamily="2" charset="2"/>
              </a:rPr>
              <a:t>independência do apontador </a:t>
            </a:r>
            <a:r>
              <a:rPr lang="pt-BR" altLang="pt-BR" sz="2200">
                <a:solidFill>
                  <a:srgbClr val="FF3300"/>
                </a:solidFill>
                <a:sym typeface="Wingdings" pitchFamily="2" charset="2"/>
              </a:rPr>
              <a:t> confiabilidade</a:t>
            </a:r>
            <a:endParaRPr lang="pt-BR" altLang="pt-BR" sz="2200">
              <a:solidFill>
                <a:srgbClr val="FF3300"/>
              </a:solidFill>
            </a:endParaRPr>
          </a:p>
          <a:p>
            <a:pPr lvl="1">
              <a:lnSpc>
                <a:spcPct val="90000"/>
              </a:lnSpc>
              <a:buFont typeface="Wingdings" pitchFamily="2" charset="2"/>
              <a:buNone/>
            </a:pPr>
            <a:endParaRPr lang="pt-BR" altLang="pt-BR" sz="2000"/>
          </a:p>
          <a:p>
            <a:pPr>
              <a:lnSpc>
                <a:spcPct val="90000"/>
              </a:lnSpc>
            </a:pPr>
            <a:r>
              <a:rPr lang="pt-BR" altLang="pt-BR" sz="2400"/>
              <a:t> Riscos – </a:t>
            </a:r>
            <a:r>
              <a:rPr lang="pt-BR" altLang="pt-BR" sz="2400">
                <a:solidFill>
                  <a:schemeClr val="accent2"/>
                </a:solidFill>
              </a:rPr>
              <a:t>Métricas secundárias</a:t>
            </a:r>
          </a:p>
          <a:p>
            <a:pPr lvl="1">
              <a:lnSpc>
                <a:spcPct val="90000"/>
              </a:lnSpc>
              <a:buFont typeface="Wingdings" pitchFamily="2" charset="2"/>
              <a:buNone/>
            </a:pPr>
            <a:endParaRPr lang="pt-BR" altLang="pt-BR" sz="2000">
              <a:solidFill>
                <a:schemeClr val="tx1"/>
              </a:solidFill>
            </a:endParaRPr>
          </a:p>
          <a:p>
            <a:pPr lvl="1">
              <a:lnSpc>
                <a:spcPct val="90000"/>
              </a:lnSpc>
              <a:buFont typeface="Wingdings" pitchFamily="2" charset="2"/>
              <a:buChar char="à"/>
            </a:pPr>
            <a:r>
              <a:rPr lang="pt-BR" altLang="pt-BR" sz="2200">
                <a:solidFill>
                  <a:schemeClr val="tx1"/>
                </a:solidFill>
              </a:rPr>
              <a:t>processo de tabulação</a:t>
            </a:r>
            <a:r>
              <a:rPr lang="pt-BR" altLang="pt-BR" sz="2200">
                <a:solidFill>
                  <a:schemeClr val="tx1"/>
                </a:solidFill>
                <a:sym typeface="Wingdings" pitchFamily="2" charset="2"/>
              </a:rPr>
              <a:t>  </a:t>
            </a:r>
            <a:r>
              <a:rPr lang="pt-BR" altLang="pt-BR" sz="2200">
                <a:solidFill>
                  <a:srgbClr val="FF3300"/>
                </a:solidFill>
                <a:sym typeface="Wingdings" pitchFamily="2" charset="2"/>
              </a:rPr>
              <a:t>corretude</a:t>
            </a:r>
          </a:p>
          <a:p>
            <a:pPr lvl="1">
              <a:lnSpc>
                <a:spcPct val="90000"/>
              </a:lnSpc>
              <a:buFont typeface="Wingdings" pitchFamily="2" charset="2"/>
              <a:buChar char="à"/>
            </a:pPr>
            <a:r>
              <a:rPr lang="pt-BR" altLang="pt-BR" sz="2200">
                <a:solidFill>
                  <a:schemeClr val="tx1"/>
                </a:solidFill>
              </a:rPr>
              <a:t>processo de uso </a:t>
            </a:r>
            <a:r>
              <a:rPr lang="pt-BR" altLang="pt-BR" sz="2200">
                <a:solidFill>
                  <a:schemeClr val="tx1"/>
                </a:solidFill>
                <a:sym typeface="Wingdings" pitchFamily="2" charset="2"/>
              </a:rPr>
              <a:t> </a:t>
            </a:r>
            <a:r>
              <a:rPr lang="pt-BR" altLang="pt-BR" sz="2200">
                <a:solidFill>
                  <a:srgbClr val="FF3300"/>
                </a:solidFill>
                <a:sym typeface="Wingdings" pitchFamily="2" charset="2"/>
              </a:rPr>
              <a:t>utilidade, poder de explicação, relevância</a:t>
            </a:r>
          </a:p>
          <a:p>
            <a:pPr lvl="1">
              <a:lnSpc>
                <a:spcPct val="90000"/>
              </a:lnSpc>
              <a:buFont typeface="Wingdings" pitchFamily="2" charset="2"/>
              <a:buNone/>
            </a:pPr>
            <a:endParaRPr lang="pt-BR" altLang="pt-BR" sz="2200">
              <a:solidFill>
                <a:srgbClr val="FF3300"/>
              </a:solidFill>
            </a:endParaRPr>
          </a:p>
          <a:p>
            <a:pPr lvl="1">
              <a:lnSpc>
                <a:spcPct val="90000"/>
              </a:lnSpc>
              <a:buFont typeface="Wingdings" pitchFamily="2" charset="2"/>
              <a:buNone/>
            </a:pPr>
            <a:endParaRPr lang="pt-BR" altLang="pt-BR" sz="2200">
              <a:solidFill>
                <a:srgbClr val="FF3300"/>
              </a:solidFill>
            </a:endParaRPr>
          </a:p>
          <a:p>
            <a:pPr>
              <a:lnSpc>
                <a:spcPct val="90000"/>
              </a:lnSpc>
            </a:pPr>
            <a:endParaRPr lang="pt-BR" altLang="pt-BR" sz="2400"/>
          </a:p>
        </p:txBody>
      </p:sp>
      <p:pic>
        <p:nvPicPr>
          <p:cNvPr id="34820" name="Picture 4" descr="C:\Documents and Settings\actonini\Meus documentos\Minhas figuras\wmf\BOMBA.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2286000"/>
            <a:ext cx="1306513"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819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3"/>
          <p:cNvSpPr>
            <a:spLocks noGrp="1"/>
          </p:cNvSpPr>
          <p:nvPr>
            <p:ph type="ftr" sz="quarter" idx="10"/>
          </p:nvPr>
        </p:nvSpPr>
        <p:spPr/>
        <p:txBody>
          <a:bodyPr/>
          <a:lstStyle/>
          <a:p>
            <a:r>
              <a:rPr lang="pt-BR" altLang="pt-BR"/>
              <a:t>Antonio Carlos Tonini</a:t>
            </a:r>
          </a:p>
        </p:txBody>
      </p:sp>
      <p:sp>
        <p:nvSpPr>
          <p:cNvPr id="40962" name="Rectangle 2"/>
          <p:cNvSpPr>
            <a:spLocks noGrp="1" noChangeArrowheads="1"/>
          </p:cNvSpPr>
          <p:nvPr>
            <p:ph type="title"/>
          </p:nvPr>
        </p:nvSpPr>
        <p:spPr/>
        <p:txBody>
          <a:bodyPr/>
          <a:lstStyle/>
          <a:p>
            <a:r>
              <a:rPr lang="pt-BR" altLang="pt-BR"/>
              <a:t>Tipos de Métricas</a:t>
            </a:r>
          </a:p>
        </p:txBody>
      </p:sp>
      <p:sp>
        <p:nvSpPr>
          <p:cNvPr id="40963" name="Rectangle 3"/>
          <p:cNvSpPr>
            <a:spLocks noGrp="1" noChangeArrowheads="1"/>
          </p:cNvSpPr>
          <p:nvPr>
            <p:ph type="body" idx="1"/>
          </p:nvPr>
        </p:nvSpPr>
        <p:spPr>
          <a:xfrm>
            <a:off x="228600" y="1143000"/>
            <a:ext cx="6858000" cy="5257800"/>
          </a:xfrm>
        </p:spPr>
        <p:txBody>
          <a:bodyPr/>
          <a:lstStyle/>
          <a:p>
            <a:pPr>
              <a:buFontTx/>
              <a:buNone/>
            </a:pPr>
            <a:r>
              <a:rPr lang="pt-BR" altLang="pt-BR"/>
              <a:t>CRITÉRIOS</a:t>
            </a:r>
          </a:p>
          <a:p>
            <a:pPr>
              <a:buFontTx/>
              <a:buNone/>
            </a:pPr>
            <a:endParaRPr lang="pt-BR" altLang="pt-BR"/>
          </a:p>
          <a:p>
            <a:r>
              <a:rPr lang="pt-BR" altLang="pt-BR">
                <a:solidFill>
                  <a:srgbClr val="FF3300"/>
                </a:solidFill>
              </a:rPr>
              <a:t>Priorização</a:t>
            </a:r>
            <a:r>
              <a:rPr lang="pt-BR" altLang="pt-BR"/>
              <a:t>: grade de </a:t>
            </a:r>
            <a:r>
              <a:rPr lang="pt-BR" altLang="pt-BR">
                <a:solidFill>
                  <a:schemeClr val="accent2"/>
                </a:solidFill>
              </a:rPr>
              <a:t>importância</a:t>
            </a:r>
            <a:r>
              <a:rPr lang="pt-BR" altLang="pt-BR"/>
              <a:t> x </a:t>
            </a:r>
            <a:r>
              <a:rPr lang="pt-BR" altLang="pt-BR">
                <a:solidFill>
                  <a:schemeClr val="accent2"/>
                </a:solidFill>
              </a:rPr>
              <a:t>urgência</a:t>
            </a:r>
          </a:p>
          <a:p>
            <a:pPr>
              <a:spcBef>
                <a:spcPct val="50000"/>
              </a:spcBef>
            </a:pPr>
            <a:r>
              <a:rPr lang="pt-BR" altLang="pt-BR"/>
              <a:t>Características </a:t>
            </a:r>
            <a:r>
              <a:rPr lang="pt-BR" altLang="pt-BR">
                <a:solidFill>
                  <a:srgbClr val="FF3300"/>
                </a:solidFill>
              </a:rPr>
              <a:t>intrínsecas</a:t>
            </a:r>
            <a:r>
              <a:rPr lang="pt-BR" altLang="pt-BR"/>
              <a:t>: natureza, comportamento</a:t>
            </a:r>
          </a:p>
          <a:p>
            <a:pPr>
              <a:spcBef>
                <a:spcPct val="50000"/>
              </a:spcBef>
            </a:pPr>
            <a:r>
              <a:rPr lang="pt-BR" altLang="pt-BR"/>
              <a:t>Características </a:t>
            </a:r>
            <a:r>
              <a:rPr lang="pt-BR" altLang="pt-BR">
                <a:solidFill>
                  <a:srgbClr val="FF3300"/>
                </a:solidFill>
              </a:rPr>
              <a:t>extrínsecas</a:t>
            </a:r>
            <a:r>
              <a:rPr lang="pt-BR" altLang="pt-BR"/>
              <a:t>: relacionamento com o contexto da medição</a:t>
            </a:r>
          </a:p>
        </p:txBody>
      </p:sp>
      <p:pic>
        <p:nvPicPr>
          <p:cNvPr id="40965" name="Picture 5" descr="C:\Documents and Settings\actonini\Meus documentos\Minhas figuras\wmf\EXAMINA.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2971800"/>
            <a:ext cx="1584325" cy="1703388"/>
          </a:xfrm>
          <a:prstGeom prst="rect">
            <a:avLst/>
          </a:prstGeom>
          <a:noFill/>
          <a:extLst>
            <a:ext uri="{909E8E84-426E-40DD-AFC4-6F175D3DCCD1}">
              <a14:hiddenFill xmlns:a14="http://schemas.microsoft.com/office/drawing/2010/main">
                <a:solidFill>
                  <a:srgbClr val="FFFFFF"/>
                </a:solidFill>
              </a14:hiddenFill>
            </a:ext>
          </a:extLst>
        </p:spPr>
      </p:pic>
      <p:sp>
        <p:nvSpPr>
          <p:cNvPr id="40966" name="AutoShape 6"/>
          <p:cNvSpPr>
            <a:spLocks noChangeArrowheads="1"/>
          </p:cNvSpPr>
          <p:nvPr/>
        </p:nvSpPr>
        <p:spPr bwMode="auto">
          <a:xfrm>
            <a:off x="8229600" y="3733800"/>
            <a:ext cx="914400" cy="838200"/>
          </a:xfrm>
          <a:prstGeom prst="irregularSeal2">
            <a:avLst/>
          </a:prstGeom>
          <a:gradFill rotWithShape="0">
            <a:gsLst>
              <a:gs pos="0">
                <a:srgbClr val="FFFF00"/>
              </a:gs>
              <a:gs pos="50000">
                <a:srgbClr val="FF3300"/>
              </a:gs>
              <a:gs pos="100000">
                <a:srgbClr val="FFFF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extLst>
      <p:ext uri="{BB962C8B-B14F-4D97-AF65-F5344CB8AC3E}">
        <p14:creationId xmlns:p14="http://schemas.microsoft.com/office/powerpoint/2010/main" val="1325233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ço Reservado para Rodapé 3"/>
          <p:cNvSpPr>
            <a:spLocks noGrp="1"/>
          </p:cNvSpPr>
          <p:nvPr>
            <p:ph type="ftr" sz="quarter" idx="10"/>
          </p:nvPr>
        </p:nvSpPr>
        <p:spPr/>
        <p:txBody>
          <a:bodyPr/>
          <a:lstStyle/>
          <a:p>
            <a:r>
              <a:rPr lang="pt-BR" altLang="pt-BR"/>
              <a:t>Antonio Carlos Tonini</a:t>
            </a:r>
          </a:p>
        </p:txBody>
      </p:sp>
      <p:sp>
        <p:nvSpPr>
          <p:cNvPr id="35842" name="Rectangle 2"/>
          <p:cNvSpPr>
            <a:spLocks noGrp="1" noChangeArrowheads="1"/>
          </p:cNvSpPr>
          <p:nvPr>
            <p:ph type="title"/>
          </p:nvPr>
        </p:nvSpPr>
        <p:spPr/>
        <p:txBody>
          <a:bodyPr/>
          <a:lstStyle/>
          <a:p>
            <a:r>
              <a:rPr lang="pt-BR" altLang="pt-BR"/>
              <a:t>Tipos de métricas</a:t>
            </a:r>
          </a:p>
        </p:txBody>
      </p:sp>
      <p:sp>
        <p:nvSpPr>
          <p:cNvPr id="35864" name="Text Box 24"/>
          <p:cNvSpPr txBox="1">
            <a:spLocks noChangeArrowheads="1"/>
          </p:cNvSpPr>
          <p:nvPr/>
        </p:nvSpPr>
        <p:spPr bwMode="auto">
          <a:xfrm>
            <a:off x="304800" y="4343400"/>
            <a:ext cx="8534400" cy="2109788"/>
          </a:xfrm>
          <a:prstGeom prst="rect">
            <a:avLst/>
          </a:prstGeom>
          <a:gradFill rotWithShape="0">
            <a:gsLst>
              <a:gs pos="0">
                <a:srgbClr val="FFFFCC"/>
              </a:gs>
              <a:gs pos="50000">
                <a:srgbClr val="FFFFCC">
                  <a:gamma/>
                  <a:shade val="46275"/>
                  <a:invGamma/>
                </a:srgbClr>
              </a:gs>
              <a:gs pos="100000">
                <a:srgbClr val="FFFFCC"/>
              </a:gs>
            </a:gsLst>
            <a:lin ang="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b="1">
                <a:solidFill>
                  <a:srgbClr val="FF0066"/>
                </a:solidFill>
                <a:effectLst>
                  <a:outerShdw blurRad="38100" dist="38100" dir="2700000" algn="tl">
                    <a:srgbClr val="000000"/>
                  </a:outerShdw>
                </a:effectLst>
                <a:latin typeface="Verdana" pitchFamily="34" charset="0"/>
              </a:rPr>
              <a:t>Quantitativa                                         Qualitativa</a:t>
            </a:r>
          </a:p>
          <a:p>
            <a:pPr>
              <a:spcBef>
                <a:spcPct val="50000"/>
              </a:spcBef>
            </a:pPr>
            <a:r>
              <a:rPr lang="pt-BR" altLang="pt-BR" b="1">
                <a:solidFill>
                  <a:srgbClr val="FF0066"/>
                </a:solidFill>
                <a:effectLst>
                  <a:outerShdw blurRad="38100" dist="38100" dir="2700000" algn="tl">
                    <a:srgbClr val="000000"/>
                  </a:outerShdw>
                </a:effectLst>
                <a:latin typeface="Verdana" pitchFamily="34" charset="0"/>
              </a:rPr>
              <a:t>Métricas primárias              Métricas secundárias</a:t>
            </a:r>
          </a:p>
          <a:p>
            <a:pPr>
              <a:spcBef>
                <a:spcPct val="50000"/>
              </a:spcBef>
            </a:pPr>
            <a:r>
              <a:rPr lang="pt-BR" altLang="pt-BR" b="1">
                <a:solidFill>
                  <a:srgbClr val="FF0066"/>
                </a:solidFill>
                <a:effectLst>
                  <a:outerShdw blurRad="38100" dist="38100" dir="2700000" algn="tl">
                    <a:srgbClr val="000000"/>
                  </a:outerShdw>
                </a:effectLst>
                <a:latin typeface="Verdana" pitchFamily="34" charset="0"/>
              </a:rPr>
              <a:t>Produtividade                                        Qualidade</a:t>
            </a:r>
          </a:p>
          <a:p>
            <a:pPr>
              <a:spcBef>
                <a:spcPct val="50000"/>
              </a:spcBef>
            </a:pPr>
            <a:r>
              <a:rPr lang="pt-BR" altLang="pt-BR" b="1">
                <a:solidFill>
                  <a:srgbClr val="FF0066"/>
                </a:solidFill>
                <a:effectLst>
                  <a:outerShdw blurRad="38100" dist="38100" dir="2700000" algn="tl">
                    <a:srgbClr val="000000"/>
                  </a:outerShdw>
                </a:effectLst>
                <a:latin typeface="Verdana" pitchFamily="34" charset="0"/>
              </a:rPr>
              <a:t>Direta                                                        Indireta</a:t>
            </a:r>
          </a:p>
        </p:txBody>
      </p:sp>
      <p:sp>
        <p:nvSpPr>
          <p:cNvPr id="35865" name="AutoShape 25"/>
          <p:cNvSpPr>
            <a:spLocks noChangeArrowheads="1"/>
          </p:cNvSpPr>
          <p:nvPr/>
        </p:nvSpPr>
        <p:spPr bwMode="auto">
          <a:xfrm>
            <a:off x="3352800" y="5410200"/>
            <a:ext cx="2590800" cy="838200"/>
          </a:xfrm>
          <a:prstGeom prst="leftRightArrow">
            <a:avLst>
              <a:gd name="adj1" fmla="val 50000"/>
              <a:gd name="adj2" fmla="val 61818"/>
            </a:avLst>
          </a:prstGeom>
          <a:gradFill rotWithShape="0">
            <a:gsLst>
              <a:gs pos="0">
                <a:srgbClr val="808080"/>
              </a:gs>
              <a:gs pos="100000">
                <a:srgbClr val="808080">
                  <a:gamma/>
                  <a:tint val="0"/>
                  <a:invGamma/>
                </a:srgbClr>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35885" name="Group 45"/>
          <p:cNvGrpSpPr>
            <a:grpSpLocks/>
          </p:cNvGrpSpPr>
          <p:nvPr/>
        </p:nvGrpSpPr>
        <p:grpSpPr bwMode="auto">
          <a:xfrm>
            <a:off x="304800" y="1752600"/>
            <a:ext cx="8686800" cy="2206625"/>
            <a:chOff x="192" y="1104"/>
            <a:chExt cx="5472" cy="1390"/>
          </a:xfrm>
        </p:grpSpPr>
        <p:grpSp>
          <p:nvGrpSpPr>
            <p:cNvPr id="35876" name="Group 36"/>
            <p:cNvGrpSpPr>
              <a:grpSpLocks/>
            </p:cNvGrpSpPr>
            <p:nvPr/>
          </p:nvGrpSpPr>
          <p:grpSpPr bwMode="auto">
            <a:xfrm>
              <a:off x="192" y="1104"/>
              <a:ext cx="960" cy="1373"/>
              <a:chOff x="624" y="2064"/>
              <a:chExt cx="1008" cy="1373"/>
            </a:xfrm>
          </p:grpSpPr>
          <p:sp>
            <p:nvSpPr>
              <p:cNvPr id="35877" name="Text Box 37"/>
              <p:cNvSpPr txBox="1">
                <a:spLocks noChangeArrowheads="1"/>
              </p:cNvSpPr>
              <p:nvPr/>
            </p:nvSpPr>
            <p:spPr bwMode="auto">
              <a:xfrm>
                <a:off x="624" y="2064"/>
                <a:ext cx="1008" cy="1373"/>
              </a:xfrm>
              <a:prstGeom prst="rect">
                <a:avLst/>
              </a:prstGeom>
              <a:gradFill rotWithShape="0">
                <a:gsLst>
                  <a:gs pos="0">
                    <a:srgbClr val="FFFFFF"/>
                  </a:gs>
                  <a:gs pos="100000">
                    <a:srgbClr val="FFCC66"/>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CC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Recursos</a:t>
                </a:r>
              </a:p>
              <a:p>
                <a:pPr algn="ctr">
                  <a:spcBef>
                    <a:spcPct val="50000"/>
                  </a:spcBef>
                </a:pPr>
                <a:endParaRPr lang="pt-BR" altLang="pt-BR" sz="1600" b="1">
                  <a:latin typeface="Verdana" pitchFamily="34" charset="0"/>
                </a:endParaRPr>
              </a:p>
              <a:p>
                <a:pPr algn="ctr">
                  <a:spcBef>
                    <a:spcPct val="50000"/>
                  </a:spcBef>
                </a:pPr>
                <a:endParaRPr lang="pt-BR" altLang="pt-BR" sz="1600" b="1">
                  <a:latin typeface="Verdana" pitchFamily="34" charset="0"/>
                </a:endParaRPr>
              </a:p>
              <a:p>
                <a:pPr algn="ctr">
                  <a:spcBef>
                    <a:spcPct val="50000"/>
                  </a:spcBef>
                </a:pPr>
                <a:endParaRPr lang="pt-BR" altLang="pt-BR" sz="1600" b="1">
                  <a:latin typeface="Verdana" pitchFamily="34" charset="0"/>
                </a:endParaRPr>
              </a:p>
              <a:p>
                <a:pPr>
                  <a:spcBef>
                    <a:spcPct val="50000"/>
                  </a:spcBef>
                </a:pPr>
                <a:endParaRPr lang="pt-BR" altLang="pt-BR" sz="1600" b="1">
                  <a:latin typeface="Verdana" pitchFamily="34" charset="0"/>
                </a:endParaRPr>
              </a:p>
              <a:p>
                <a:pPr>
                  <a:spcBef>
                    <a:spcPct val="50000"/>
                  </a:spcBef>
                </a:pPr>
                <a:endParaRPr lang="pt-BR" altLang="pt-BR" sz="1600" b="1">
                  <a:latin typeface="Verdana" pitchFamily="34" charset="0"/>
                </a:endParaRPr>
              </a:p>
            </p:txBody>
          </p:sp>
          <p:pic>
            <p:nvPicPr>
              <p:cNvPr id="35878" name="Picture 38" descr="C:\Documents and Settings\actonini\Meus documentos\Minhas figuras\bmp\professores.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 y="2448"/>
                <a:ext cx="738" cy="792"/>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grpSp>
        <p:grpSp>
          <p:nvGrpSpPr>
            <p:cNvPr id="35867" name="Group 27"/>
            <p:cNvGrpSpPr>
              <a:grpSpLocks/>
            </p:cNvGrpSpPr>
            <p:nvPr/>
          </p:nvGrpSpPr>
          <p:grpSpPr bwMode="auto">
            <a:xfrm>
              <a:off x="3600" y="1152"/>
              <a:ext cx="960" cy="1342"/>
              <a:chOff x="1968" y="2112"/>
              <a:chExt cx="864" cy="1422"/>
            </a:xfrm>
          </p:grpSpPr>
          <p:sp>
            <p:nvSpPr>
              <p:cNvPr id="35868" name="Text Box 28"/>
              <p:cNvSpPr txBox="1">
                <a:spLocks noChangeArrowheads="1"/>
              </p:cNvSpPr>
              <p:nvPr/>
            </p:nvSpPr>
            <p:spPr bwMode="auto">
              <a:xfrm>
                <a:off x="1968" y="2112"/>
                <a:ext cx="864" cy="1422"/>
              </a:xfrm>
              <a:prstGeom prst="rect">
                <a:avLst/>
              </a:prstGeom>
              <a:gradFill rotWithShape="0">
                <a:gsLst>
                  <a:gs pos="0">
                    <a:srgbClr val="FFFFFF"/>
                  </a:gs>
                  <a:gs pos="100000">
                    <a:srgbClr val="CCFFCC"/>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C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Processo</a:t>
                </a: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000" b="1">
                  <a:latin typeface="Verdana" pitchFamily="34" charset="0"/>
                </a:endParaRPr>
              </a:p>
              <a:p>
                <a:pPr>
                  <a:spcBef>
                    <a:spcPct val="50000"/>
                  </a:spcBef>
                </a:pPr>
                <a:endParaRPr lang="pt-BR" altLang="pt-BR" sz="1000" b="1">
                  <a:latin typeface="Verdana" pitchFamily="34" charset="0"/>
                </a:endParaRPr>
              </a:p>
              <a:p>
                <a:pPr>
                  <a:spcBef>
                    <a:spcPct val="50000"/>
                  </a:spcBef>
                </a:pPr>
                <a:endParaRPr lang="pt-BR" altLang="pt-BR" sz="1000" b="1">
                  <a:latin typeface="Verdana" pitchFamily="34" charset="0"/>
                </a:endParaRPr>
              </a:p>
              <a:p>
                <a:pPr>
                  <a:spcBef>
                    <a:spcPct val="50000"/>
                  </a:spcBef>
                </a:pPr>
                <a:endParaRPr lang="pt-BR" altLang="pt-BR" sz="1200" b="1">
                  <a:latin typeface="Verdana" pitchFamily="34" charset="0"/>
                </a:endParaRPr>
              </a:p>
            </p:txBody>
          </p:sp>
          <p:pic>
            <p:nvPicPr>
              <p:cNvPr id="35869" name="Picture 29" descr="C:\Documents and Settings\actonini\Meus documentos\Minhas figuras\Gif\Co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2448"/>
                <a:ext cx="590" cy="9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870" name="Group 30"/>
            <p:cNvGrpSpPr>
              <a:grpSpLocks/>
            </p:cNvGrpSpPr>
            <p:nvPr/>
          </p:nvGrpSpPr>
          <p:grpSpPr bwMode="auto">
            <a:xfrm>
              <a:off x="1320" y="1120"/>
              <a:ext cx="960" cy="1353"/>
              <a:chOff x="3024" y="2112"/>
              <a:chExt cx="960" cy="1353"/>
            </a:xfrm>
          </p:grpSpPr>
          <p:sp>
            <p:nvSpPr>
              <p:cNvPr id="35871" name="Text Box 31"/>
              <p:cNvSpPr txBox="1">
                <a:spLocks noChangeArrowheads="1"/>
              </p:cNvSpPr>
              <p:nvPr/>
            </p:nvSpPr>
            <p:spPr bwMode="auto">
              <a:xfrm>
                <a:off x="3024" y="2112"/>
                <a:ext cx="960" cy="1353"/>
              </a:xfrm>
              <a:prstGeom prst="rect">
                <a:avLst/>
              </a:prstGeom>
              <a:gradFill rotWithShape="0">
                <a:gsLst>
                  <a:gs pos="0">
                    <a:schemeClr val="bg1"/>
                  </a:gs>
                  <a:gs pos="100000">
                    <a:schemeClr val="hlink"/>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Produtos (software)</a:t>
                </a:r>
              </a:p>
              <a:p>
                <a:pPr algn="ctr">
                  <a:spcBef>
                    <a:spcPct val="50000"/>
                  </a:spcBef>
                </a:pPr>
                <a:endParaRPr lang="pt-BR" altLang="pt-BR" sz="16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600" b="1">
                  <a:latin typeface="Verdana" pitchFamily="34" charset="0"/>
                </a:endParaRPr>
              </a:p>
            </p:txBody>
          </p:sp>
          <p:pic>
            <p:nvPicPr>
              <p:cNvPr id="35872" name="Picture 32" descr="C:\Documents and Settings\actonini\Meus documentos\Minhas figuras\Gif\Compdis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736"/>
                <a:ext cx="648" cy="639"/>
              </a:xfrm>
              <a:prstGeom prst="rect">
                <a:avLst/>
              </a:prstGeom>
              <a:noFill/>
              <a:extLst>
                <a:ext uri="{909E8E84-426E-40DD-AFC4-6F175D3DCCD1}">
                  <a14:hiddenFill xmlns:a14="http://schemas.microsoft.com/office/drawing/2010/main">
                    <a:gradFill rotWithShape="0">
                      <a:gsLst>
                        <a:gs pos="0">
                          <a:schemeClr val="bg1"/>
                        </a:gs>
                        <a:gs pos="100000">
                          <a:schemeClr val="hlink"/>
                        </a:gs>
                      </a:gsLst>
                      <a:lin ang="5400000" scaled="1"/>
                    </a:gradFill>
                  </a14:hiddenFill>
                </a:ext>
              </a:extLst>
            </p:spPr>
          </p:pic>
        </p:grpSp>
        <p:grpSp>
          <p:nvGrpSpPr>
            <p:cNvPr id="35873" name="Group 33"/>
            <p:cNvGrpSpPr>
              <a:grpSpLocks/>
            </p:cNvGrpSpPr>
            <p:nvPr/>
          </p:nvGrpSpPr>
          <p:grpSpPr bwMode="auto">
            <a:xfrm>
              <a:off x="2448" y="1152"/>
              <a:ext cx="960" cy="1314"/>
              <a:chOff x="1104" y="2160"/>
              <a:chExt cx="960" cy="1314"/>
            </a:xfrm>
          </p:grpSpPr>
          <p:sp>
            <p:nvSpPr>
              <p:cNvPr id="35874" name="Text Box 34"/>
              <p:cNvSpPr txBox="1">
                <a:spLocks noChangeArrowheads="1"/>
              </p:cNvSpPr>
              <p:nvPr/>
            </p:nvSpPr>
            <p:spPr bwMode="auto">
              <a:xfrm>
                <a:off x="1104" y="2160"/>
                <a:ext cx="960" cy="1314"/>
              </a:xfrm>
              <a:prstGeom prst="rect">
                <a:avLst/>
              </a:prstGeom>
              <a:gradFill rotWithShape="0">
                <a:gsLst>
                  <a:gs pos="0">
                    <a:srgbClr val="FFFFFF"/>
                  </a:gs>
                  <a:gs pos="100000">
                    <a:srgbClr val="FFCCFF"/>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Clientes</a:t>
                </a: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600" b="1">
                  <a:latin typeface="Verdana" pitchFamily="34" charset="0"/>
                </a:endParaRPr>
              </a:p>
            </p:txBody>
          </p:sp>
          <p:pic>
            <p:nvPicPr>
              <p:cNvPr id="35875" name="Picture 35" descr="C:\Documents and Settings\actonini\Meus documentos\Minhas figuras\Gif\Ico_fil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2400"/>
                <a:ext cx="480" cy="5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879" name="Group 39"/>
            <p:cNvGrpSpPr>
              <a:grpSpLocks/>
            </p:cNvGrpSpPr>
            <p:nvPr/>
          </p:nvGrpSpPr>
          <p:grpSpPr bwMode="auto">
            <a:xfrm>
              <a:off x="4704" y="1152"/>
              <a:ext cx="960" cy="1314"/>
              <a:chOff x="4032" y="2136"/>
              <a:chExt cx="960" cy="1314"/>
            </a:xfrm>
          </p:grpSpPr>
          <p:sp>
            <p:nvSpPr>
              <p:cNvPr id="35880" name="Text Box 40"/>
              <p:cNvSpPr txBox="1">
                <a:spLocks noChangeArrowheads="1"/>
              </p:cNvSpPr>
              <p:nvPr/>
            </p:nvSpPr>
            <p:spPr bwMode="auto">
              <a:xfrm>
                <a:off x="4032" y="2136"/>
                <a:ext cx="960" cy="1314"/>
              </a:xfrm>
              <a:prstGeom prst="rect">
                <a:avLst/>
              </a:prstGeom>
              <a:gradFill rotWithShape="0">
                <a:gsLst>
                  <a:gs pos="0">
                    <a:srgbClr val="FFFFFF"/>
                  </a:gs>
                  <a:gs pos="100000">
                    <a:srgbClr val="C9935D"/>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9935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Gestão</a:t>
                </a: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600" b="1">
                  <a:latin typeface="Verdana" pitchFamily="34" charset="0"/>
                </a:endParaRPr>
              </a:p>
            </p:txBody>
          </p:sp>
          <p:pic>
            <p:nvPicPr>
              <p:cNvPr id="35881" name="Picture 41" descr="C:\Arquivos de programas\Arquivos comuns\Microsoft Shared\Clipart\cagcat50\BD06784_.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 y="2544"/>
                <a:ext cx="669" cy="619"/>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71553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71577DB5-2E2B-4FAD-BA01-3AA07AF1844B}" type="slidenum">
              <a:rPr lang="pt-BR" altLang="pt-BR"/>
              <a:pPr>
                <a:defRPr/>
              </a:pPr>
              <a:t>24</a:t>
            </a:fld>
            <a:r>
              <a:rPr lang="pt-BR" altLang="pt-BR"/>
              <a:t>/57</a:t>
            </a:r>
          </a:p>
        </p:txBody>
      </p:sp>
      <p:sp>
        <p:nvSpPr>
          <p:cNvPr id="10244" name="Rectangle 4"/>
          <p:cNvSpPr>
            <a:spLocks noGrp="1" noChangeArrowheads="1"/>
          </p:cNvSpPr>
          <p:nvPr>
            <p:ph type="title"/>
          </p:nvPr>
        </p:nvSpPr>
        <p:spPr/>
        <p:txBody>
          <a:bodyPr/>
          <a:lstStyle/>
          <a:p>
            <a:pPr eaLnBrk="1" hangingPunct="1">
              <a:defRPr/>
            </a:pPr>
            <a:r>
              <a:rPr lang="pt-BR" altLang="pt-BR" smtClean="0"/>
              <a:t>Categorização de Métricas</a:t>
            </a:r>
          </a:p>
        </p:txBody>
      </p:sp>
      <p:sp>
        <p:nvSpPr>
          <p:cNvPr id="12293" name="Rectangle 5"/>
          <p:cNvSpPr>
            <a:spLocks noGrp="1" noChangeArrowheads="1"/>
          </p:cNvSpPr>
          <p:nvPr>
            <p:ph type="body" idx="1"/>
          </p:nvPr>
        </p:nvSpPr>
        <p:spPr/>
        <p:txBody>
          <a:bodyPr/>
          <a:lstStyle/>
          <a:p>
            <a:pPr eaLnBrk="1" hangingPunct="1"/>
            <a:r>
              <a:rPr lang="pt-BR" altLang="pt-BR" smtClean="0"/>
              <a:t>Métricas diretas (fundamentais ou básicas)</a:t>
            </a:r>
          </a:p>
          <a:p>
            <a:pPr lvl="1" eaLnBrk="1" hangingPunct="1"/>
            <a:r>
              <a:rPr lang="pt-BR" altLang="pt-BR" smtClean="0"/>
              <a:t>Medida realizada em termos de atributos observados (usualmente determinada pela contagem)</a:t>
            </a:r>
          </a:p>
          <a:p>
            <a:pPr lvl="1" eaLnBrk="1" hangingPunct="1"/>
            <a:r>
              <a:rPr lang="pt-BR" altLang="pt-BR" smtClean="0"/>
              <a:t>Ex.: custo, esforço, no. linhas de código, capacidade de memória, no. páginas, no. diagramas, etc.</a:t>
            </a:r>
          </a:p>
          <a:p>
            <a:pPr eaLnBrk="1" hangingPunct="1"/>
            <a:r>
              <a:rPr lang="pt-BR" altLang="pt-BR" smtClean="0"/>
              <a:t>Métricas indiretas (derivadas)</a:t>
            </a:r>
          </a:p>
          <a:p>
            <a:pPr lvl="1" eaLnBrk="1" hangingPunct="1"/>
            <a:r>
              <a:rPr lang="pt-BR" altLang="pt-BR" smtClean="0"/>
              <a:t>Medidas obtidas a partir de outras métricas</a:t>
            </a:r>
          </a:p>
          <a:p>
            <a:pPr lvl="1" eaLnBrk="1" hangingPunct="1"/>
            <a:r>
              <a:rPr lang="pt-BR" altLang="pt-BR" smtClean="0"/>
              <a:t>Ex.: complexidade, eficiência, confiabilidade, facilidade de manutenção</a:t>
            </a:r>
          </a:p>
        </p:txBody>
      </p:sp>
    </p:spTree>
    <p:extLst>
      <p:ext uri="{BB962C8B-B14F-4D97-AF65-F5344CB8AC3E}">
        <p14:creationId xmlns:p14="http://schemas.microsoft.com/office/powerpoint/2010/main" val="2130289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53FA1E9D-3E99-4495-92DD-DDB6AC4D230B}" type="slidenum">
              <a:rPr lang="pt-BR" altLang="pt-BR"/>
              <a:pPr>
                <a:defRPr/>
              </a:pPr>
              <a:t>25</a:t>
            </a:fld>
            <a:r>
              <a:rPr lang="pt-BR" altLang="pt-BR"/>
              <a:t>/57</a:t>
            </a:r>
          </a:p>
        </p:txBody>
      </p:sp>
      <p:sp>
        <p:nvSpPr>
          <p:cNvPr id="65540" name="Rectangle 4"/>
          <p:cNvSpPr>
            <a:spLocks noGrp="1" noChangeArrowheads="1"/>
          </p:cNvSpPr>
          <p:nvPr>
            <p:ph type="title"/>
          </p:nvPr>
        </p:nvSpPr>
        <p:spPr/>
        <p:txBody>
          <a:bodyPr/>
          <a:lstStyle/>
          <a:p>
            <a:pPr eaLnBrk="1" hangingPunct="1">
              <a:defRPr/>
            </a:pPr>
            <a:r>
              <a:rPr lang="pt-BR" altLang="pt-BR" smtClean="0"/>
              <a:t>Categorização de Métricas</a:t>
            </a:r>
          </a:p>
        </p:txBody>
      </p:sp>
      <p:sp>
        <p:nvSpPr>
          <p:cNvPr id="13317" name="Rectangle 5"/>
          <p:cNvSpPr>
            <a:spLocks noGrp="1" noChangeArrowheads="1"/>
          </p:cNvSpPr>
          <p:nvPr>
            <p:ph type="body" idx="1"/>
          </p:nvPr>
        </p:nvSpPr>
        <p:spPr/>
        <p:txBody>
          <a:bodyPr/>
          <a:lstStyle/>
          <a:p>
            <a:pPr eaLnBrk="1" hangingPunct="1"/>
            <a:r>
              <a:rPr lang="pt-BR" altLang="pt-BR" smtClean="0"/>
              <a:t>Métricas orientadas a tamanho</a:t>
            </a:r>
          </a:p>
          <a:p>
            <a:pPr lvl="1" eaLnBrk="1" hangingPunct="1"/>
            <a:r>
              <a:rPr lang="pt-BR" altLang="pt-BR" smtClean="0"/>
              <a:t>São medidas diretas do tamanho dos artefatos de software associados ao processo por meio do qual o software é desenvolvido. </a:t>
            </a:r>
          </a:p>
          <a:p>
            <a:pPr lvl="1" eaLnBrk="1" hangingPunct="1"/>
            <a:r>
              <a:rPr lang="pt-BR" altLang="pt-BR" smtClean="0"/>
              <a:t>Ex.: esforço, custo, no. KLOC, no. páginas de documentação, no. erros</a:t>
            </a:r>
          </a:p>
          <a:p>
            <a:pPr eaLnBrk="1" hangingPunct="1"/>
            <a:r>
              <a:rPr lang="pt-BR" altLang="pt-BR" smtClean="0"/>
              <a:t>Métricas orientadas por função</a:t>
            </a:r>
          </a:p>
          <a:p>
            <a:pPr lvl="1" eaLnBrk="1" hangingPunct="1"/>
            <a:r>
              <a:rPr lang="pt-BR" altLang="pt-BR" smtClean="0"/>
              <a:t>Consiste em um método para medição de software do ponto de vista do usuário, determinando de forma consistente o tamanho e a complexidade de um software.</a:t>
            </a:r>
          </a:p>
        </p:txBody>
      </p:sp>
    </p:spTree>
    <p:extLst>
      <p:ext uri="{BB962C8B-B14F-4D97-AF65-F5344CB8AC3E}">
        <p14:creationId xmlns:p14="http://schemas.microsoft.com/office/powerpoint/2010/main" val="1827144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59A5F3DC-74D1-4BC3-95E2-96AAB241B734}" type="slidenum">
              <a:rPr lang="pt-BR" altLang="pt-BR"/>
              <a:pPr>
                <a:defRPr/>
              </a:pPr>
              <a:t>26</a:t>
            </a:fld>
            <a:r>
              <a:rPr lang="pt-BR" altLang="pt-BR"/>
              <a:t>/57</a:t>
            </a:r>
          </a:p>
        </p:txBody>
      </p:sp>
      <p:sp>
        <p:nvSpPr>
          <p:cNvPr id="61444" name="Rectangle 4"/>
          <p:cNvSpPr>
            <a:spLocks noGrp="1" noChangeArrowheads="1"/>
          </p:cNvSpPr>
          <p:nvPr>
            <p:ph type="title"/>
          </p:nvPr>
        </p:nvSpPr>
        <p:spPr/>
        <p:txBody>
          <a:bodyPr/>
          <a:lstStyle/>
          <a:p>
            <a:pPr eaLnBrk="1" hangingPunct="1">
              <a:defRPr/>
            </a:pPr>
            <a:r>
              <a:rPr lang="pt-BR" altLang="pt-BR" smtClean="0"/>
              <a:t>Categorização de Métricas</a:t>
            </a:r>
          </a:p>
        </p:txBody>
      </p:sp>
      <p:sp>
        <p:nvSpPr>
          <p:cNvPr id="14341" name="Rectangle 5"/>
          <p:cNvSpPr>
            <a:spLocks noGrp="1" noChangeArrowheads="1"/>
          </p:cNvSpPr>
          <p:nvPr>
            <p:ph type="body" idx="1"/>
          </p:nvPr>
        </p:nvSpPr>
        <p:spPr/>
        <p:txBody>
          <a:bodyPr/>
          <a:lstStyle/>
          <a:p>
            <a:pPr eaLnBrk="1" hangingPunct="1"/>
            <a:r>
              <a:rPr lang="pt-BR" altLang="pt-BR" smtClean="0"/>
              <a:t>Métricas de produtividade</a:t>
            </a:r>
          </a:p>
          <a:p>
            <a:pPr lvl="1" eaLnBrk="1" hangingPunct="1"/>
            <a:r>
              <a:rPr lang="pt-BR" altLang="pt-BR" sz="1800" smtClean="0"/>
              <a:t>Concentram-se na saída do processo de engenharia de software.</a:t>
            </a:r>
          </a:p>
          <a:p>
            <a:pPr lvl="1" eaLnBrk="1" hangingPunct="1"/>
            <a:r>
              <a:rPr lang="pt-BR" altLang="pt-BR" sz="1800" smtClean="0"/>
              <a:t>Ex.: no. de casos de uso/iteração.</a:t>
            </a:r>
          </a:p>
          <a:p>
            <a:pPr eaLnBrk="1" hangingPunct="1"/>
            <a:r>
              <a:rPr lang="pt-BR" altLang="pt-BR" smtClean="0"/>
              <a:t>Métricas de qualidade</a:t>
            </a:r>
          </a:p>
          <a:p>
            <a:pPr lvl="1" eaLnBrk="1" hangingPunct="1"/>
            <a:r>
              <a:rPr lang="pt-BR" altLang="pt-BR" sz="1800" smtClean="0"/>
              <a:t>Oferecem uma indicação de quanto o software se adeqüa às exigências implícitas e explícitas do cliente.</a:t>
            </a:r>
          </a:p>
          <a:p>
            <a:pPr lvl="1" eaLnBrk="1" hangingPunct="1"/>
            <a:r>
              <a:rPr lang="pt-BR" altLang="pt-BR" sz="1800" smtClean="0"/>
              <a:t>Ex.: erros/fase</a:t>
            </a:r>
            <a:endParaRPr lang="pt-BR" altLang="pt-BR" smtClean="0"/>
          </a:p>
          <a:p>
            <a:pPr eaLnBrk="1" hangingPunct="1"/>
            <a:r>
              <a:rPr lang="pt-BR" altLang="pt-BR" smtClean="0"/>
              <a:t>Métricas técnicas</a:t>
            </a:r>
          </a:p>
          <a:p>
            <a:pPr lvl="1" eaLnBrk="1" hangingPunct="1"/>
            <a:r>
              <a:rPr lang="pt-BR" altLang="pt-BR" sz="1800" smtClean="0"/>
              <a:t>Concentram-se nas características do software e não no processo por meio do qual o software foi desenvolvido.</a:t>
            </a:r>
          </a:p>
          <a:p>
            <a:pPr lvl="1" eaLnBrk="1" hangingPunct="1"/>
            <a:r>
              <a:rPr lang="pt-BR" altLang="pt-BR" sz="1800" smtClean="0"/>
              <a:t>Ex.: complexidade lógica e grau de manutenibilidade</a:t>
            </a:r>
          </a:p>
        </p:txBody>
      </p:sp>
    </p:spTree>
    <p:extLst>
      <p:ext uri="{BB962C8B-B14F-4D97-AF65-F5344CB8AC3E}">
        <p14:creationId xmlns:p14="http://schemas.microsoft.com/office/powerpoint/2010/main" val="2225003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54B73895-94B2-49D4-AD4A-F14D8024CEA6}" type="slidenum">
              <a:rPr lang="pt-BR" altLang="pt-BR"/>
              <a:pPr>
                <a:defRPr/>
              </a:pPr>
              <a:t>27</a:t>
            </a:fld>
            <a:r>
              <a:rPr lang="pt-BR" altLang="pt-BR"/>
              <a:t>/57</a:t>
            </a:r>
          </a:p>
        </p:txBody>
      </p:sp>
      <p:sp>
        <p:nvSpPr>
          <p:cNvPr id="11270" name="Rectangle 6"/>
          <p:cNvSpPr>
            <a:spLocks noGrp="1" noChangeArrowheads="1"/>
          </p:cNvSpPr>
          <p:nvPr>
            <p:ph type="title"/>
          </p:nvPr>
        </p:nvSpPr>
        <p:spPr/>
        <p:txBody>
          <a:bodyPr/>
          <a:lstStyle/>
          <a:p>
            <a:pPr eaLnBrk="1" hangingPunct="1">
              <a:defRPr/>
            </a:pPr>
            <a:r>
              <a:rPr lang="pt-BR" altLang="pt-BR" smtClean="0"/>
              <a:t>Possíveis problemas com métricas</a:t>
            </a:r>
          </a:p>
        </p:txBody>
      </p:sp>
      <p:sp>
        <p:nvSpPr>
          <p:cNvPr id="15365" name="Rectangle 7"/>
          <p:cNvSpPr>
            <a:spLocks noGrp="1" noChangeArrowheads="1"/>
          </p:cNvSpPr>
          <p:nvPr>
            <p:ph type="body" idx="1"/>
          </p:nvPr>
        </p:nvSpPr>
        <p:spPr/>
        <p:txBody>
          <a:bodyPr/>
          <a:lstStyle/>
          <a:p>
            <a:pPr eaLnBrk="1" hangingPunct="1"/>
            <a:r>
              <a:rPr lang="pt-BR" altLang="pt-BR" sz="2000" smtClean="0"/>
              <a:t>Ex: Comparar a produtividade de engenheiros em termos de linha de código</a:t>
            </a:r>
          </a:p>
          <a:p>
            <a:pPr lvl="1" eaLnBrk="1" hangingPunct="1"/>
            <a:r>
              <a:rPr lang="pt-BR" altLang="pt-BR" sz="1800" smtClean="0"/>
              <a:t>Está sendo utilizado a mesma unidade de medida?</a:t>
            </a:r>
          </a:p>
          <a:p>
            <a:pPr lvl="2" eaLnBrk="1" hangingPunct="1"/>
            <a:r>
              <a:rPr lang="pt-BR" altLang="pt-BR" sz="1600" smtClean="0"/>
              <a:t>O que é uma linha de código válida? </a:t>
            </a:r>
          </a:p>
          <a:p>
            <a:pPr lvl="1" eaLnBrk="1" hangingPunct="1"/>
            <a:r>
              <a:rPr lang="pt-BR" altLang="pt-BR" sz="1800" smtClean="0"/>
              <a:t>O contexto considerado é o mesmo?</a:t>
            </a:r>
          </a:p>
          <a:p>
            <a:pPr lvl="2" eaLnBrk="1" hangingPunct="1"/>
            <a:r>
              <a:rPr lang="pt-BR" altLang="pt-BR" sz="1600" smtClean="0"/>
              <a:t>Todos os engenheiros são familiarizados com a linguagem de programação?</a:t>
            </a:r>
          </a:p>
          <a:p>
            <a:pPr lvl="1" eaLnBrk="1" hangingPunct="1"/>
            <a:r>
              <a:rPr lang="pt-BR" altLang="pt-BR" sz="1800" smtClean="0"/>
              <a:t>O que se quer realmente é o tamanho do código?</a:t>
            </a:r>
          </a:p>
          <a:p>
            <a:pPr lvl="2" eaLnBrk="1" hangingPunct="1"/>
            <a:r>
              <a:rPr lang="pt-BR" altLang="pt-BR" sz="1600" smtClean="0"/>
              <a:t>E a qualidade do código?</a:t>
            </a:r>
          </a:p>
          <a:p>
            <a:pPr lvl="1" eaLnBrk="1" hangingPunct="1"/>
            <a:r>
              <a:rPr lang="pt-BR" altLang="pt-BR" sz="1800" smtClean="0"/>
              <a:t>Como o resultado será interpretado?</a:t>
            </a:r>
          </a:p>
          <a:p>
            <a:pPr lvl="2" eaLnBrk="1" hangingPunct="1"/>
            <a:r>
              <a:rPr lang="pt-BR" altLang="pt-BR" sz="1600" smtClean="0"/>
              <a:t>Produtividade média de um engenheiro?</a:t>
            </a:r>
          </a:p>
          <a:p>
            <a:pPr lvl="1" eaLnBrk="1" hangingPunct="1"/>
            <a:r>
              <a:rPr lang="pt-BR" altLang="pt-BR" sz="1800" smtClean="0"/>
              <a:t>O que se quer com o resultado?</a:t>
            </a:r>
          </a:p>
          <a:p>
            <a:pPr lvl="2" eaLnBrk="1" hangingPunct="1"/>
            <a:r>
              <a:rPr lang="pt-BR" altLang="pt-BR" sz="1600" smtClean="0"/>
              <a:t>Comparar a produtividade do processo de software?</a:t>
            </a:r>
          </a:p>
        </p:txBody>
      </p:sp>
    </p:spTree>
    <p:extLst>
      <p:ext uri="{BB962C8B-B14F-4D97-AF65-F5344CB8AC3E}">
        <p14:creationId xmlns:p14="http://schemas.microsoft.com/office/powerpoint/2010/main" val="3489540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F40599ED-FEF6-4764-81F5-10459EDA792A}" type="slidenum">
              <a:rPr lang="pt-BR" altLang="pt-BR"/>
              <a:pPr>
                <a:defRPr/>
              </a:pPr>
              <a:t>28</a:t>
            </a:fld>
            <a:r>
              <a:rPr lang="pt-BR" altLang="pt-BR"/>
              <a:t>/57</a:t>
            </a:r>
          </a:p>
        </p:txBody>
      </p:sp>
      <p:sp>
        <p:nvSpPr>
          <p:cNvPr id="34820" name="Rectangle 4"/>
          <p:cNvSpPr>
            <a:spLocks noGrp="1" noChangeArrowheads="1"/>
          </p:cNvSpPr>
          <p:nvPr>
            <p:ph type="title"/>
          </p:nvPr>
        </p:nvSpPr>
        <p:spPr/>
        <p:txBody>
          <a:bodyPr/>
          <a:lstStyle/>
          <a:p>
            <a:pPr eaLnBrk="1" hangingPunct="1">
              <a:defRPr/>
            </a:pPr>
            <a:r>
              <a:rPr lang="en-US" altLang="pt-BR" smtClean="0"/>
              <a:t>Teoria da Medição</a:t>
            </a:r>
          </a:p>
        </p:txBody>
      </p:sp>
      <p:sp>
        <p:nvSpPr>
          <p:cNvPr id="16389" name="Rectangle 5"/>
          <p:cNvSpPr>
            <a:spLocks noGrp="1" noChangeArrowheads="1"/>
          </p:cNvSpPr>
          <p:nvPr>
            <p:ph type="body" idx="1"/>
          </p:nvPr>
        </p:nvSpPr>
        <p:spPr/>
        <p:txBody>
          <a:bodyPr/>
          <a:lstStyle/>
          <a:p>
            <a:pPr eaLnBrk="1" hangingPunct="1"/>
            <a:r>
              <a:rPr lang="pt-BR" altLang="pt-BR" smtClean="0"/>
              <a:t>Teoria sobre métricas pode ajudar a resolver estes problemas.</a:t>
            </a:r>
            <a:endParaRPr lang="en-US" altLang="pt-BR" smtClean="0"/>
          </a:p>
        </p:txBody>
      </p:sp>
    </p:spTree>
    <p:extLst>
      <p:ext uri="{BB962C8B-B14F-4D97-AF65-F5344CB8AC3E}">
        <p14:creationId xmlns:p14="http://schemas.microsoft.com/office/powerpoint/2010/main" val="165103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E8D92E0C-D70C-4983-9EC6-86871CD4F254}" type="slidenum">
              <a:rPr lang="pt-BR" altLang="pt-BR"/>
              <a:pPr>
                <a:defRPr/>
              </a:pPr>
              <a:t>29</a:t>
            </a:fld>
            <a:r>
              <a:rPr lang="pt-BR" altLang="pt-BR"/>
              <a:t>/57</a:t>
            </a:r>
          </a:p>
        </p:txBody>
      </p:sp>
      <p:sp>
        <p:nvSpPr>
          <p:cNvPr id="41988" name="Rectangle 4"/>
          <p:cNvSpPr>
            <a:spLocks noGrp="1" noChangeArrowheads="1"/>
          </p:cNvSpPr>
          <p:nvPr>
            <p:ph type="title"/>
          </p:nvPr>
        </p:nvSpPr>
        <p:spPr/>
        <p:txBody>
          <a:bodyPr/>
          <a:lstStyle/>
          <a:p>
            <a:pPr eaLnBrk="1" hangingPunct="1">
              <a:defRPr/>
            </a:pPr>
            <a:r>
              <a:rPr lang="en-US" altLang="pt-BR" smtClean="0"/>
              <a:t>Relações Empíricas</a:t>
            </a:r>
          </a:p>
        </p:txBody>
      </p:sp>
      <p:sp>
        <p:nvSpPr>
          <p:cNvPr id="17413" name="Rectangle 5"/>
          <p:cNvSpPr>
            <a:spLocks noGrp="1" noChangeArrowheads="1"/>
          </p:cNvSpPr>
          <p:nvPr>
            <p:ph type="body" idx="1"/>
          </p:nvPr>
        </p:nvSpPr>
        <p:spPr/>
        <p:txBody>
          <a:bodyPr/>
          <a:lstStyle/>
          <a:p>
            <a:pPr eaLnBrk="1" hangingPunct="1"/>
            <a:r>
              <a:rPr lang="pt-BR" altLang="pt-BR" smtClean="0"/>
              <a:t>Ajudam a observar as relações do tipo verdadeiro/falso entre entidades do mundo real </a:t>
            </a:r>
          </a:p>
          <a:p>
            <a:pPr eaLnBrk="1" hangingPunct="1"/>
            <a:r>
              <a:rPr lang="pt-BR" altLang="pt-BR" smtClean="0"/>
              <a:t>Ex. Relações empíricas entre o atributo altura das pessoas</a:t>
            </a:r>
          </a:p>
          <a:p>
            <a:pPr lvl="1" eaLnBrk="1" hangingPunct="1"/>
            <a:r>
              <a:rPr lang="pt-BR" altLang="pt-BR" smtClean="0"/>
              <a:t>Binária: O Super-homem é mais alto do que papai Noel</a:t>
            </a:r>
          </a:p>
          <a:p>
            <a:pPr lvl="1" eaLnBrk="1" hangingPunct="1"/>
            <a:r>
              <a:rPr lang="pt-BR" altLang="pt-BR" smtClean="0"/>
              <a:t>Unária: O Super-homem é alto</a:t>
            </a:r>
          </a:p>
          <a:p>
            <a:pPr lvl="1" eaLnBrk="1" hangingPunct="1"/>
            <a:r>
              <a:rPr lang="pt-BR" altLang="pt-BR" smtClean="0"/>
              <a:t>Ternária: O Super-homem é mais alto do que papai Noel e mamãe Noel</a:t>
            </a:r>
          </a:p>
        </p:txBody>
      </p:sp>
    </p:spTree>
    <p:extLst>
      <p:ext uri="{BB962C8B-B14F-4D97-AF65-F5344CB8AC3E}">
        <p14:creationId xmlns:p14="http://schemas.microsoft.com/office/powerpoint/2010/main" val="845199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Espaço Reservado para Rodapé 3"/>
          <p:cNvSpPr>
            <a:spLocks noGrp="1"/>
          </p:cNvSpPr>
          <p:nvPr>
            <p:ph type="ftr" sz="quarter" idx="10"/>
          </p:nvPr>
        </p:nvSpPr>
        <p:spPr/>
        <p:txBody>
          <a:bodyPr/>
          <a:lstStyle/>
          <a:p>
            <a:r>
              <a:rPr lang="pt-BR" altLang="pt-BR"/>
              <a:t>Antonio Carlos Tonini</a:t>
            </a:r>
          </a:p>
        </p:txBody>
      </p:sp>
      <p:sp>
        <p:nvSpPr>
          <p:cNvPr id="29698" name="Rectangle 1026"/>
          <p:cNvSpPr>
            <a:spLocks noGrp="1" noChangeArrowheads="1"/>
          </p:cNvSpPr>
          <p:nvPr>
            <p:ph type="title"/>
          </p:nvPr>
        </p:nvSpPr>
        <p:spPr/>
        <p:txBody>
          <a:bodyPr/>
          <a:lstStyle/>
          <a:p>
            <a:r>
              <a:rPr lang="pt-BR" altLang="pt-BR"/>
              <a:t>Fundamentação</a:t>
            </a:r>
          </a:p>
        </p:txBody>
      </p:sp>
      <p:sp>
        <p:nvSpPr>
          <p:cNvPr id="29699" name="Rectangle 1027"/>
          <p:cNvSpPr>
            <a:spLocks noGrp="1" noChangeArrowheads="1"/>
          </p:cNvSpPr>
          <p:nvPr>
            <p:ph type="body" idx="1"/>
          </p:nvPr>
        </p:nvSpPr>
        <p:spPr>
          <a:xfrm>
            <a:off x="152400" y="1143000"/>
            <a:ext cx="8763000" cy="1066800"/>
          </a:xfrm>
        </p:spPr>
        <p:txBody>
          <a:bodyPr/>
          <a:lstStyle/>
          <a:p>
            <a:r>
              <a:rPr lang="pt-BR" altLang="pt-BR"/>
              <a:t> Processo de </a:t>
            </a:r>
            <a:r>
              <a:rPr lang="pt-BR" altLang="pt-BR">
                <a:solidFill>
                  <a:srgbClr val="3333CC"/>
                </a:solidFill>
              </a:rPr>
              <a:t>ADMINISTRAR</a:t>
            </a:r>
            <a:r>
              <a:rPr lang="pt-BR" altLang="pt-BR"/>
              <a:t> </a:t>
            </a:r>
          </a:p>
          <a:p>
            <a:pPr>
              <a:buFontTx/>
              <a:buNone/>
            </a:pPr>
            <a:r>
              <a:rPr lang="pt-BR" altLang="pt-BR"/>
              <a:t>                                                  </a:t>
            </a:r>
          </a:p>
        </p:txBody>
      </p:sp>
      <p:grpSp>
        <p:nvGrpSpPr>
          <p:cNvPr id="29729" name="Group 1057"/>
          <p:cNvGrpSpPr>
            <a:grpSpLocks/>
          </p:cNvGrpSpPr>
          <p:nvPr/>
        </p:nvGrpSpPr>
        <p:grpSpPr bwMode="auto">
          <a:xfrm>
            <a:off x="990600" y="1905000"/>
            <a:ext cx="7467600" cy="1676400"/>
            <a:chOff x="624" y="1152"/>
            <a:chExt cx="4704" cy="1056"/>
          </a:xfrm>
        </p:grpSpPr>
        <p:sp>
          <p:nvSpPr>
            <p:cNvPr id="29703" name="AutoShape 1031"/>
            <p:cNvSpPr>
              <a:spLocks noChangeArrowheads="1"/>
            </p:cNvSpPr>
            <p:nvPr/>
          </p:nvSpPr>
          <p:spPr bwMode="auto">
            <a:xfrm>
              <a:off x="1704" y="1872"/>
              <a:ext cx="528" cy="336"/>
            </a:xfrm>
            <a:prstGeom prst="rightArrow">
              <a:avLst>
                <a:gd name="adj1" fmla="val 50000"/>
                <a:gd name="adj2" fmla="val 39286"/>
              </a:avLst>
            </a:prstGeom>
            <a:gradFill rotWithShape="0">
              <a:gsLst>
                <a:gs pos="0">
                  <a:srgbClr val="CC33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29719" name="Group 1047"/>
            <p:cNvGrpSpPr>
              <a:grpSpLocks/>
            </p:cNvGrpSpPr>
            <p:nvPr/>
          </p:nvGrpSpPr>
          <p:grpSpPr bwMode="auto">
            <a:xfrm>
              <a:off x="624" y="1152"/>
              <a:ext cx="4704" cy="1008"/>
              <a:chOff x="528" y="1440"/>
              <a:chExt cx="4704" cy="1008"/>
            </a:xfrm>
          </p:grpSpPr>
          <p:sp>
            <p:nvSpPr>
              <p:cNvPr id="29702" name="Text Box 1030"/>
              <p:cNvSpPr txBox="1">
                <a:spLocks noChangeArrowheads="1"/>
              </p:cNvSpPr>
              <p:nvPr/>
            </p:nvSpPr>
            <p:spPr bwMode="auto">
              <a:xfrm>
                <a:off x="4128" y="2112"/>
                <a:ext cx="1104" cy="294"/>
              </a:xfrm>
              <a:prstGeom prst="rect">
                <a:avLst/>
              </a:prstGeom>
              <a:gradFill rotWithShape="0">
                <a:gsLst>
                  <a:gs pos="0">
                    <a:srgbClr val="CCFFCC"/>
                  </a:gs>
                  <a:gs pos="100000">
                    <a:srgbClr val="00CC99"/>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effectLst>
                      <a:outerShdw blurRad="38100" dist="38100" dir="2700000" algn="tl">
                        <a:srgbClr val="FFFFFF"/>
                      </a:outerShdw>
                    </a:effectLst>
                    <a:latin typeface="Verdana" pitchFamily="34" charset="0"/>
                  </a:rPr>
                  <a:t>Objetivo</a:t>
                </a:r>
              </a:p>
            </p:txBody>
          </p:sp>
          <p:sp>
            <p:nvSpPr>
              <p:cNvPr id="29700" name="Text Box 1028"/>
              <p:cNvSpPr txBox="1">
                <a:spLocks noChangeArrowheads="1"/>
              </p:cNvSpPr>
              <p:nvPr/>
            </p:nvSpPr>
            <p:spPr bwMode="auto">
              <a:xfrm>
                <a:off x="528" y="2112"/>
                <a:ext cx="1008" cy="294"/>
              </a:xfrm>
              <a:prstGeom prst="rect">
                <a:avLst/>
              </a:prstGeom>
              <a:gradFill rotWithShape="0">
                <a:gsLst>
                  <a:gs pos="0">
                    <a:srgbClr val="CCFFCC"/>
                  </a:gs>
                  <a:gs pos="100000">
                    <a:srgbClr val="00CC99"/>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effectLst>
                      <a:outerShdw blurRad="38100" dist="38100" dir="2700000" algn="tl">
                        <a:srgbClr val="FFFFFF"/>
                      </a:outerShdw>
                    </a:effectLst>
                    <a:latin typeface="Verdana" pitchFamily="34" charset="0"/>
                  </a:rPr>
                  <a:t>Decisão</a:t>
                </a:r>
              </a:p>
            </p:txBody>
          </p:sp>
          <p:sp>
            <p:nvSpPr>
              <p:cNvPr id="29701" name="Text Box 1029"/>
              <p:cNvSpPr txBox="1">
                <a:spLocks noChangeArrowheads="1"/>
              </p:cNvSpPr>
              <p:nvPr/>
            </p:nvSpPr>
            <p:spPr bwMode="auto">
              <a:xfrm>
                <a:off x="2318" y="2112"/>
                <a:ext cx="1056" cy="294"/>
              </a:xfrm>
              <a:prstGeom prst="rect">
                <a:avLst/>
              </a:prstGeom>
              <a:gradFill rotWithShape="0">
                <a:gsLst>
                  <a:gs pos="0">
                    <a:srgbClr val="CCFFCC"/>
                  </a:gs>
                  <a:gs pos="100000">
                    <a:srgbClr val="00CC99"/>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b="1">
                    <a:solidFill>
                      <a:srgbClr val="FF3300"/>
                    </a:solidFill>
                    <a:effectLst>
                      <a:outerShdw blurRad="38100" dist="38100" dir="2700000" algn="tl">
                        <a:srgbClr val="000000"/>
                      </a:outerShdw>
                    </a:effectLst>
                    <a:latin typeface="Verdana" pitchFamily="34" charset="0"/>
                  </a:rPr>
                  <a:t>Ação</a:t>
                </a:r>
              </a:p>
            </p:txBody>
          </p:sp>
          <p:sp>
            <p:nvSpPr>
              <p:cNvPr id="29704" name="AutoShape 1032"/>
              <p:cNvSpPr>
                <a:spLocks noChangeArrowheads="1"/>
              </p:cNvSpPr>
              <p:nvPr/>
            </p:nvSpPr>
            <p:spPr bwMode="auto">
              <a:xfrm>
                <a:off x="3456" y="2112"/>
                <a:ext cx="528" cy="336"/>
              </a:xfrm>
              <a:prstGeom prst="rightArrow">
                <a:avLst>
                  <a:gd name="adj1" fmla="val 50000"/>
                  <a:gd name="adj2" fmla="val 39286"/>
                </a:avLst>
              </a:prstGeom>
              <a:gradFill rotWithShape="0">
                <a:gsLst>
                  <a:gs pos="0">
                    <a:srgbClr val="CC33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05" name="Text Box 1033"/>
              <p:cNvSpPr txBox="1">
                <a:spLocks noChangeArrowheads="1"/>
              </p:cNvSpPr>
              <p:nvPr/>
            </p:nvSpPr>
            <p:spPr bwMode="auto">
              <a:xfrm>
                <a:off x="2256" y="1440"/>
                <a:ext cx="1152" cy="294"/>
              </a:xfrm>
              <a:prstGeom prst="rect">
                <a:avLst/>
              </a:prstGeom>
              <a:gradFill rotWithShape="0">
                <a:gsLst>
                  <a:gs pos="0">
                    <a:srgbClr val="CCFFCC"/>
                  </a:gs>
                  <a:gs pos="100000">
                    <a:srgbClr val="00CC99"/>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effectLst>
                      <a:outerShdw blurRad="38100" dist="38100" dir="2700000" algn="tl">
                        <a:srgbClr val="FFFFFF"/>
                      </a:outerShdw>
                    </a:effectLst>
                    <a:latin typeface="Verdana" pitchFamily="34" charset="0"/>
                  </a:rPr>
                  <a:t>Recursos</a:t>
                </a:r>
              </a:p>
            </p:txBody>
          </p:sp>
          <p:sp>
            <p:nvSpPr>
              <p:cNvPr id="29706" name="AutoShape 1034"/>
              <p:cNvSpPr>
                <a:spLocks noChangeArrowheads="1"/>
              </p:cNvSpPr>
              <p:nvPr/>
            </p:nvSpPr>
            <p:spPr bwMode="auto">
              <a:xfrm rot="5470080">
                <a:off x="2637" y="1803"/>
                <a:ext cx="240" cy="336"/>
              </a:xfrm>
              <a:prstGeom prst="rightArrow">
                <a:avLst>
                  <a:gd name="adj1" fmla="val 50000"/>
                  <a:gd name="adj2" fmla="val 25000"/>
                </a:avLst>
              </a:prstGeom>
              <a:gradFill rotWithShape="0">
                <a:gsLst>
                  <a:gs pos="0">
                    <a:schemeClr val="bg1"/>
                  </a:gs>
                  <a:gs pos="100000">
                    <a:srgbClr val="CC33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29722" name="Group 1050"/>
          <p:cNvGrpSpPr>
            <a:grpSpLocks/>
          </p:cNvGrpSpPr>
          <p:nvPr/>
        </p:nvGrpSpPr>
        <p:grpSpPr bwMode="auto">
          <a:xfrm>
            <a:off x="914400" y="4038600"/>
            <a:ext cx="7543800" cy="1752600"/>
            <a:chOff x="432" y="2784"/>
            <a:chExt cx="4752" cy="1104"/>
          </a:xfrm>
        </p:grpSpPr>
        <p:sp>
          <p:nvSpPr>
            <p:cNvPr id="29716" name="Rectangle 1044"/>
            <p:cNvSpPr>
              <a:spLocks noChangeArrowheads="1"/>
            </p:cNvSpPr>
            <p:nvPr/>
          </p:nvSpPr>
          <p:spPr bwMode="auto">
            <a:xfrm>
              <a:off x="432" y="2784"/>
              <a:ext cx="4752" cy="1104"/>
            </a:xfrm>
            <a:prstGeom prst="rect">
              <a:avLst/>
            </a:prstGeom>
            <a:gradFill rotWithShape="0">
              <a:gsLst>
                <a:gs pos="0">
                  <a:srgbClr val="DDDDDD"/>
                </a:gs>
                <a:gs pos="100000">
                  <a:srgbClr val="EAEAEA"/>
                </a:gs>
              </a:gsLst>
              <a:lin ang="27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pt-BR"/>
            </a:p>
          </p:txBody>
        </p:sp>
        <p:sp>
          <p:nvSpPr>
            <p:cNvPr id="29707" name="Text Box 1035"/>
            <p:cNvSpPr txBox="1">
              <a:spLocks noChangeArrowheads="1"/>
            </p:cNvSpPr>
            <p:nvPr/>
          </p:nvSpPr>
          <p:spPr bwMode="auto">
            <a:xfrm>
              <a:off x="576" y="3120"/>
              <a:ext cx="1296" cy="256"/>
            </a:xfrm>
            <a:prstGeom prst="rect">
              <a:avLst/>
            </a:prstGeom>
            <a:gradFill rotWithShape="0">
              <a:gsLst>
                <a:gs pos="0">
                  <a:srgbClr val="FFFFCC"/>
                </a:gs>
                <a:gs pos="100000">
                  <a:srgbClr val="CC9900"/>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C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sz="2000">
                  <a:latin typeface="Verdana" pitchFamily="34" charset="0"/>
                </a:rPr>
                <a:t>Planejamento</a:t>
              </a:r>
            </a:p>
          </p:txBody>
        </p:sp>
        <p:sp>
          <p:nvSpPr>
            <p:cNvPr id="29709" name="Text Box 1037"/>
            <p:cNvSpPr txBox="1">
              <a:spLocks noChangeArrowheads="1"/>
            </p:cNvSpPr>
            <p:nvPr/>
          </p:nvSpPr>
          <p:spPr bwMode="auto">
            <a:xfrm>
              <a:off x="2304" y="2832"/>
              <a:ext cx="1152" cy="237"/>
            </a:xfrm>
            <a:prstGeom prst="rect">
              <a:avLst/>
            </a:prstGeom>
            <a:gradFill rotWithShape="0">
              <a:gsLst>
                <a:gs pos="0">
                  <a:srgbClr val="FFFFCC"/>
                </a:gs>
                <a:gs pos="100000">
                  <a:srgbClr val="CC9900"/>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C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800">
                  <a:latin typeface="Verdana" pitchFamily="34" charset="0"/>
                </a:rPr>
                <a:t>Organização</a:t>
              </a:r>
            </a:p>
          </p:txBody>
        </p:sp>
        <p:sp>
          <p:nvSpPr>
            <p:cNvPr id="29710" name="Text Box 1038"/>
            <p:cNvSpPr txBox="1">
              <a:spLocks noChangeArrowheads="1"/>
            </p:cNvSpPr>
            <p:nvPr/>
          </p:nvSpPr>
          <p:spPr bwMode="auto">
            <a:xfrm>
              <a:off x="2304" y="3456"/>
              <a:ext cx="1152" cy="237"/>
            </a:xfrm>
            <a:prstGeom prst="rect">
              <a:avLst/>
            </a:prstGeom>
            <a:gradFill rotWithShape="0">
              <a:gsLst>
                <a:gs pos="0">
                  <a:srgbClr val="FFFFCC"/>
                </a:gs>
                <a:gs pos="100000">
                  <a:srgbClr val="CC9900"/>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C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800">
                  <a:latin typeface="Verdana" pitchFamily="34" charset="0"/>
                </a:rPr>
                <a:t>Direção</a:t>
              </a:r>
            </a:p>
          </p:txBody>
        </p:sp>
        <p:sp>
          <p:nvSpPr>
            <p:cNvPr id="29711" name="Text Box 1039"/>
            <p:cNvSpPr txBox="1">
              <a:spLocks noChangeArrowheads="1"/>
            </p:cNvSpPr>
            <p:nvPr/>
          </p:nvSpPr>
          <p:spPr bwMode="auto">
            <a:xfrm>
              <a:off x="3840" y="3136"/>
              <a:ext cx="1152" cy="237"/>
            </a:xfrm>
            <a:prstGeom prst="rect">
              <a:avLst/>
            </a:prstGeom>
            <a:gradFill rotWithShape="0">
              <a:gsLst>
                <a:gs pos="0">
                  <a:srgbClr val="FFFFCC"/>
                </a:gs>
                <a:gs pos="100000">
                  <a:srgbClr val="CC9900"/>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C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800">
                  <a:latin typeface="Verdana" pitchFamily="34" charset="0"/>
                </a:rPr>
                <a:t>Controle</a:t>
              </a:r>
            </a:p>
          </p:txBody>
        </p:sp>
        <p:sp>
          <p:nvSpPr>
            <p:cNvPr id="29712" name="AutoShape 1040"/>
            <p:cNvSpPr>
              <a:spLocks noChangeArrowheads="1"/>
            </p:cNvSpPr>
            <p:nvPr/>
          </p:nvSpPr>
          <p:spPr bwMode="auto">
            <a:xfrm rot="-1316922">
              <a:off x="1872" y="2976"/>
              <a:ext cx="288" cy="144"/>
            </a:xfrm>
            <a:prstGeom prst="rightArrow">
              <a:avLst>
                <a:gd name="adj1" fmla="val 50000"/>
                <a:gd name="adj2" fmla="val 50000"/>
              </a:avLst>
            </a:prstGeom>
            <a:gradFill rotWithShape="0">
              <a:gsLst>
                <a:gs pos="0">
                  <a:schemeClr val="folHlink"/>
                </a:gs>
                <a:gs pos="100000">
                  <a:schemeClr val="tx2"/>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13" name="AutoShape 1041"/>
            <p:cNvSpPr>
              <a:spLocks noChangeArrowheads="1"/>
            </p:cNvSpPr>
            <p:nvPr/>
          </p:nvSpPr>
          <p:spPr bwMode="auto">
            <a:xfrm rot="9483078">
              <a:off x="3504" y="3504"/>
              <a:ext cx="288" cy="144"/>
            </a:xfrm>
            <a:prstGeom prst="rightArrow">
              <a:avLst>
                <a:gd name="adj1" fmla="val 50000"/>
                <a:gd name="adj2" fmla="val 50000"/>
              </a:avLst>
            </a:prstGeom>
            <a:gradFill rotWithShape="0">
              <a:gsLst>
                <a:gs pos="0">
                  <a:schemeClr val="tx2"/>
                </a:gs>
                <a:gs pos="100000">
                  <a:schemeClr val="folHlink"/>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14" name="AutoShape 1042"/>
            <p:cNvSpPr>
              <a:spLocks noChangeArrowheads="1"/>
            </p:cNvSpPr>
            <p:nvPr/>
          </p:nvSpPr>
          <p:spPr bwMode="auto">
            <a:xfrm rot="-8957684">
              <a:off x="1824" y="3552"/>
              <a:ext cx="288" cy="144"/>
            </a:xfrm>
            <a:prstGeom prst="rightArrow">
              <a:avLst>
                <a:gd name="adj1" fmla="val 50000"/>
                <a:gd name="adj2" fmla="val 50000"/>
              </a:avLst>
            </a:prstGeom>
            <a:gradFill rotWithShape="0">
              <a:gsLst>
                <a:gs pos="0">
                  <a:schemeClr val="tx2"/>
                </a:gs>
                <a:gs pos="100000">
                  <a:schemeClr val="folHlink"/>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15" name="AutoShape 1043"/>
            <p:cNvSpPr>
              <a:spLocks noChangeArrowheads="1"/>
            </p:cNvSpPr>
            <p:nvPr/>
          </p:nvSpPr>
          <p:spPr bwMode="auto">
            <a:xfrm rot="1756016">
              <a:off x="3504" y="2976"/>
              <a:ext cx="288" cy="144"/>
            </a:xfrm>
            <a:prstGeom prst="rightArrow">
              <a:avLst>
                <a:gd name="adj1" fmla="val 50000"/>
                <a:gd name="adj2" fmla="val 50000"/>
              </a:avLst>
            </a:prstGeom>
            <a:gradFill rotWithShape="0">
              <a:gsLst>
                <a:gs pos="0">
                  <a:schemeClr val="folHlink"/>
                </a:gs>
                <a:gs pos="100000">
                  <a:schemeClr val="tx2"/>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9733" name="Group 1061"/>
          <p:cNvGrpSpPr>
            <a:grpSpLocks/>
          </p:cNvGrpSpPr>
          <p:nvPr/>
        </p:nvGrpSpPr>
        <p:grpSpPr bwMode="auto">
          <a:xfrm>
            <a:off x="1676400" y="2286000"/>
            <a:ext cx="7162800" cy="3505200"/>
            <a:chOff x="1056" y="1440"/>
            <a:chExt cx="4512" cy="2208"/>
          </a:xfrm>
        </p:grpSpPr>
        <p:sp>
          <p:nvSpPr>
            <p:cNvPr id="29724" name="AutoShape 1052"/>
            <p:cNvSpPr>
              <a:spLocks noChangeArrowheads="1"/>
            </p:cNvSpPr>
            <p:nvPr/>
          </p:nvSpPr>
          <p:spPr bwMode="auto">
            <a:xfrm>
              <a:off x="3408" y="2160"/>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25" name="AutoShape 1053"/>
            <p:cNvSpPr>
              <a:spLocks noChangeArrowheads="1"/>
            </p:cNvSpPr>
            <p:nvPr/>
          </p:nvSpPr>
          <p:spPr bwMode="auto">
            <a:xfrm>
              <a:off x="1440" y="2016"/>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26" name="AutoShape 1054"/>
            <p:cNvSpPr>
              <a:spLocks noChangeArrowheads="1"/>
            </p:cNvSpPr>
            <p:nvPr/>
          </p:nvSpPr>
          <p:spPr bwMode="auto">
            <a:xfrm>
              <a:off x="1056" y="3120"/>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27" name="AutoShape 1055"/>
            <p:cNvSpPr>
              <a:spLocks noChangeArrowheads="1"/>
            </p:cNvSpPr>
            <p:nvPr/>
          </p:nvSpPr>
          <p:spPr bwMode="auto">
            <a:xfrm>
              <a:off x="3408" y="1440"/>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28" name="AutoShape 1056"/>
            <p:cNvSpPr>
              <a:spLocks noChangeArrowheads="1"/>
            </p:cNvSpPr>
            <p:nvPr/>
          </p:nvSpPr>
          <p:spPr bwMode="auto">
            <a:xfrm>
              <a:off x="5184" y="2160"/>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30" name="AutoShape 1058"/>
            <p:cNvSpPr>
              <a:spLocks noChangeArrowheads="1"/>
            </p:cNvSpPr>
            <p:nvPr/>
          </p:nvSpPr>
          <p:spPr bwMode="auto">
            <a:xfrm>
              <a:off x="2976" y="2832"/>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31" name="AutoShape 1059"/>
            <p:cNvSpPr>
              <a:spLocks noChangeArrowheads="1"/>
            </p:cNvSpPr>
            <p:nvPr/>
          </p:nvSpPr>
          <p:spPr bwMode="auto">
            <a:xfrm>
              <a:off x="3456" y="3408"/>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32" name="AutoShape 1060"/>
            <p:cNvSpPr>
              <a:spLocks noChangeArrowheads="1"/>
            </p:cNvSpPr>
            <p:nvPr/>
          </p:nvSpPr>
          <p:spPr bwMode="auto">
            <a:xfrm>
              <a:off x="4800" y="2736"/>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9739" name="Group 1067"/>
          <p:cNvGrpSpPr>
            <a:grpSpLocks/>
          </p:cNvGrpSpPr>
          <p:nvPr/>
        </p:nvGrpSpPr>
        <p:grpSpPr bwMode="auto">
          <a:xfrm>
            <a:off x="6400800" y="838200"/>
            <a:ext cx="2590800" cy="1905000"/>
            <a:chOff x="4032" y="528"/>
            <a:chExt cx="1632" cy="1200"/>
          </a:xfrm>
        </p:grpSpPr>
        <p:sp>
          <p:nvSpPr>
            <p:cNvPr id="29737" name="Rectangle 1065"/>
            <p:cNvSpPr>
              <a:spLocks noChangeArrowheads="1"/>
            </p:cNvSpPr>
            <p:nvPr/>
          </p:nvSpPr>
          <p:spPr bwMode="auto">
            <a:xfrm>
              <a:off x="4032" y="528"/>
              <a:ext cx="1632" cy="1200"/>
            </a:xfrm>
            <a:prstGeom prst="rect">
              <a:avLst/>
            </a:prstGeom>
            <a:gradFill rotWithShape="0">
              <a:gsLst>
                <a:gs pos="0">
                  <a:srgbClr val="DDDDDD"/>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34" name="AutoShape 1062"/>
            <p:cNvSpPr>
              <a:spLocks noChangeArrowheads="1"/>
            </p:cNvSpPr>
            <p:nvPr/>
          </p:nvSpPr>
          <p:spPr bwMode="auto">
            <a:xfrm>
              <a:off x="5232" y="1440"/>
              <a:ext cx="384" cy="240"/>
            </a:xfrm>
            <a:prstGeom prst="irregularSeal1">
              <a:avLst/>
            </a:prstGeom>
            <a:solidFill>
              <a:srgbClr val="FF33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735" name="Text Box 1063"/>
            <p:cNvSpPr txBox="1">
              <a:spLocks noChangeArrowheads="1"/>
            </p:cNvSpPr>
            <p:nvPr/>
          </p:nvSpPr>
          <p:spPr bwMode="auto">
            <a:xfrm>
              <a:off x="4272" y="576"/>
              <a:ext cx="1296" cy="294"/>
            </a:xfrm>
            <a:prstGeom prst="rect">
              <a:avLst/>
            </a:prstGeom>
            <a:solidFill>
              <a:srgbClr val="4D4D4D"/>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b="1">
                  <a:solidFill>
                    <a:schemeClr val="bg1"/>
                  </a:solidFill>
                  <a:latin typeface="Verdana" pitchFamily="34" charset="0"/>
                </a:rPr>
                <a:t>MÉTRICAS</a:t>
              </a:r>
            </a:p>
          </p:txBody>
        </p:sp>
        <p:sp>
          <p:nvSpPr>
            <p:cNvPr id="29736" name="Line 1064"/>
            <p:cNvSpPr>
              <a:spLocks noChangeShapeType="1"/>
            </p:cNvSpPr>
            <p:nvPr/>
          </p:nvSpPr>
          <p:spPr bwMode="auto">
            <a:xfrm flipV="1">
              <a:off x="5472" y="1056"/>
              <a:ext cx="0" cy="36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9738" name="Text Box 1066"/>
            <p:cNvSpPr txBox="1">
              <a:spLocks noChangeArrowheads="1"/>
            </p:cNvSpPr>
            <p:nvPr/>
          </p:nvSpPr>
          <p:spPr bwMode="auto">
            <a:xfrm>
              <a:off x="4176" y="105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a:solidFill>
                    <a:schemeClr val="accent2"/>
                  </a:solidFill>
                  <a:latin typeface="Verdana" pitchFamily="34" charset="0"/>
                </a:rPr>
                <a:t>inferências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729"/>
                                        </p:tgtEl>
                                        <p:attrNameLst>
                                          <p:attrName>style.visibility</p:attrName>
                                        </p:attrNameLst>
                                      </p:cBhvr>
                                      <p:to>
                                        <p:strVal val="visible"/>
                                      </p:to>
                                    </p:set>
                                    <p:anim calcmode="lin" valueType="num">
                                      <p:cBhvr additive="base">
                                        <p:cTn id="7" dur="500" fill="hold"/>
                                        <p:tgtEl>
                                          <p:spTgt spid="29729"/>
                                        </p:tgtEl>
                                        <p:attrNameLst>
                                          <p:attrName>ppt_x</p:attrName>
                                        </p:attrNameLst>
                                      </p:cBhvr>
                                      <p:tavLst>
                                        <p:tav tm="0">
                                          <p:val>
                                            <p:strVal val="0-#ppt_w/2"/>
                                          </p:val>
                                        </p:tav>
                                        <p:tav tm="100000">
                                          <p:val>
                                            <p:strVal val="#ppt_x"/>
                                          </p:val>
                                        </p:tav>
                                      </p:tavLst>
                                    </p:anim>
                                    <p:anim calcmode="lin" valueType="num">
                                      <p:cBhvr additive="base">
                                        <p:cTn id="8" dur="500" fill="hold"/>
                                        <p:tgtEl>
                                          <p:spTgt spid="297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722"/>
                                        </p:tgtEl>
                                        <p:attrNameLst>
                                          <p:attrName>style.visibility</p:attrName>
                                        </p:attrNameLst>
                                      </p:cBhvr>
                                      <p:to>
                                        <p:strVal val="visible"/>
                                      </p:to>
                                    </p:set>
                                    <p:anim calcmode="lin" valueType="num">
                                      <p:cBhvr additive="base">
                                        <p:cTn id="13" dur="500" fill="hold"/>
                                        <p:tgtEl>
                                          <p:spTgt spid="29722"/>
                                        </p:tgtEl>
                                        <p:attrNameLst>
                                          <p:attrName>ppt_x</p:attrName>
                                        </p:attrNameLst>
                                      </p:cBhvr>
                                      <p:tavLst>
                                        <p:tav tm="0">
                                          <p:val>
                                            <p:strVal val="0-#ppt_w/2"/>
                                          </p:val>
                                        </p:tav>
                                        <p:tav tm="100000">
                                          <p:val>
                                            <p:strVal val="#ppt_x"/>
                                          </p:val>
                                        </p:tav>
                                      </p:tavLst>
                                    </p:anim>
                                    <p:anim calcmode="lin" valueType="num">
                                      <p:cBhvr additive="base">
                                        <p:cTn id="14" dur="500" fill="hold"/>
                                        <p:tgtEl>
                                          <p:spTgt spid="297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733"/>
                                        </p:tgtEl>
                                        <p:attrNameLst>
                                          <p:attrName>style.visibility</p:attrName>
                                        </p:attrNameLst>
                                      </p:cBhvr>
                                      <p:to>
                                        <p:strVal val="visible"/>
                                      </p:to>
                                    </p:set>
                                    <p:anim calcmode="lin" valueType="num">
                                      <p:cBhvr additive="base">
                                        <p:cTn id="19" dur="500" fill="hold"/>
                                        <p:tgtEl>
                                          <p:spTgt spid="29733"/>
                                        </p:tgtEl>
                                        <p:attrNameLst>
                                          <p:attrName>ppt_x</p:attrName>
                                        </p:attrNameLst>
                                      </p:cBhvr>
                                      <p:tavLst>
                                        <p:tav tm="0">
                                          <p:val>
                                            <p:strVal val="0-#ppt_w/2"/>
                                          </p:val>
                                        </p:tav>
                                        <p:tav tm="100000">
                                          <p:val>
                                            <p:strVal val="#ppt_x"/>
                                          </p:val>
                                        </p:tav>
                                      </p:tavLst>
                                    </p:anim>
                                    <p:anim calcmode="lin" valueType="num">
                                      <p:cBhvr additive="base">
                                        <p:cTn id="20" dur="500" fill="hold"/>
                                        <p:tgtEl>
                                          <p:spTgt spid="297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9739"/>
                                        </p:tgtEl>
                                        <p:attrNameLst>
                                          <p:attrName>style.visibility</p:attrName>
                                        </p:attrNameLst>
                                      </p:cBhvr>
                                      <p:to>
                                        <p:strVal val="visible"/>
                                      </p:to>
                                    </p:set>
                                    <p:anim calcmode="lin" valueType="num">
                                      <p:cBhvr additive="base">
                                        <p:cTn id="25" dur="500" fill="hold"/>
                                        <p:tgtEl>
                                          <p:spTgt spid="29739"/>
                                        </p:tgtEl>
                                        <p:attrNameLst>
                                          <p:attrName>ppt_x</p:attrName>
                                        </p:attrNameLst>
                                      </p:cBhvr>
                                      <p:tavLst>
                                        <p:tav tm="0">
                                          <p:val>
                                            <p:strVal val="0-#ppt_w/2"/>
                                          </p:val>
                                        </p:tav>
                                        <p:tav tm="100000">
                                          <p:val>
                                            <p:strVal val="#ppt_x"/>
                                          </p:val>
                                        </p:tav>
                                      </p:tavLst>
                                    </p:anim>
                                    <p:anim calcmode="lin" valueType="num">
                                      <p:cBhvr additive="base">
                                        <p:cTn id="26" dur="500" fill="hold"/>
                                        <p:tgtEl>
                                          <p:spTgt spid="297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ço Reservado para Rodapé 3"/>
          <p:cNvSpPr>
            <a:spLocks noGrp="1"/>
          </p:cNvSpPr>
          <p:nvPr>
            <p:ph type="ftr" sz="quarter" idx="10"/>
          </p:nvPr>
        </p:nvSpPr>
        <p:spPr/>
        <p:txBody>
          <a:bodyPr/>
          <a:lstStyle/>
          <a:p>
            <a:pPr>
              <a:defRPr/>
            </a:pPr>
            <a:r>
              <a:rPr lang="pt-BR" altLang="pt-BR"/>
              <a:t>Métricas de Software</a:t>
            </a:r>
          </a:p>
        </p:txBody>
      </p:sp>
      <p:sp>
        <p:nvSpPr>
          <p:cNvPr id="18"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0289B431-0707-4999-BB8B-A17971C792ED}" type="slidenum">
              <a:rPr lang="pt-BR" altLang="pt-BR"/>
              <a:pPr>
                <a:defRPr/>
              </a:pPr>
              <a:t>30</a:t>
            </a:fld>
            <a:r>
              <a:rPr lang="pt-BR" altLang="pt-BR"/>
              <a:t>/57</a:t>
            </a:r>
          </a:p>
        </p:txBody>
      </p:sp>
      <p:sp>
        <p:nvSpPr>
          <p:cNvPr id="13314" name="Rectangle 2"/>
          <p:cNvSpPr>
            <a:spLocks noGrp="1" noChangeArrowheads="1"/>
          </p:cNvSpPr>
          <p:nvPr>
            <p:ph type="title"/>
          </p:nvPr>
        </p:nvSpPr>
        <p:spPr/>
        <p:txBody>
          <a:bodyPr/>
          <a:lstStyle/>
          <a:p>
            <a:pPr eaLnBrk="1" hangingPunct="1">
              <a:defRPr/>
            </a:pPr>
            <a:r>
              <a:rPr lang="en-US" altLang="pt-BR" smtClean="0"/>
              <a:t>Medida</a:t>
            </a:r>
          </a:p>
        </p:txBody>
      </p:sp>
      <p:sp>
        <p:nvSpPr>
          <p:cNvPr id="18437" name="Rectangle 3"/>
          <p:cNvSpPr>
            <a:spLocks noGrp="1" noChangeArrowheads="1"/>
          </p:cNvSpPr>
          <p:nvPr>
            <p:ph type="body" idx="1"/>
          </p:nvPr>
        </p:nvSpPr>
        <p:spPr/>
        <p:txBody>
          <a:bodyPr/>
          <a:lstStyle/>
          <a:p>
            <a:pPr eaLnBrk="1" hangingPunct="1"/>
            <a:r>
              <a:rPr lang="en-US" altLang="pt-BR" smtClean="0"/>
              <a:t>Medida é uma função de mapeamento</a:t>
            </a:r>
          </a:p>
          <a:p>
            <a:pPr lvl="2" eaLnBrk="1" hangingPunct="1">
              <a:buFont typeface="Wingdings" pitchFamily="2" charset="2"/>
              <a:buNone/>
            </a:pPr>
            <a:endParaRPr lang="en-US" altLang="pt-BR" smtClean="0"/>
          </a:p>
        </p:txBody>
      </p:sp>
      <p:sp>
        <p:nvSpPr>
          <p:cNvPr id="18438" name="Oval 4"/>
          <p:cNvSpPr>
            <a:spLocks noChangeArrowheads="1"/>
          </p:cNvSpPr>
          <p:nvPr/>
        </p:nvSpPr>
        <p:spPr bwMode="auto">
          <a:xfrm>
            <a:off x="2133600" y="2667000"/>
            <a:ext cx="1887538" cy="1897063"/>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18439" name="Text Box 5"/>
          <p:cNvSpPr txBox="1">
            <a:spLocks noChangeArrowheads="1"/>
          </p:cNvSpPr>
          <p:nvPr/>
        </p:nvSpPr>
        <p:spPr bwMode="auto">
          <a:xfrm>
            <a:off x="2260600" y="2905125"/>
            <a:ext cx="1620838" cy="396875"/>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sz="2000">
                <a:latin typeface="Times New Roman" pitchFamily="18" charset="0"/>
              </a:rPr>
              <a:t>Super-homem</a:t>
            </a:r>
          </a:p>
        </p:txBody>
      </p:sp>
      <p:sp>
        <p:nvSpPr>
          <p:cNvPr id="18440" name="Text Box 6"/>
          <p:cNvSpPr txBox="1">
            <a:spLocks noChangeArrowheads="1"/>
          </p:cNvSpPr>
          <p:nvPr/>
        </p:nvSpPr>
        <p:spPr bwMode="auto">
          <a:xfrm>
            <a:off x="2433638" y="3362325"/>
            <a:ext cx="1304925" cy="396875"/>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sz="2000">
                <a:latin typeface="Times New Roman" pitchFamily="18" charset="0"/>
              </a:rPr>
              <a:t>Papai Noel</a:t>
            </a:r>
          </a:p>
        </p:txBody>
      </p:sp>
      <p:sp>
        <p:nvSpPr>
          <p:cNvPr id="18441" name="Text Box 7"/>
          <p:cNvSpPr txBox="1">
            <a:spLocks noChangeArrowheads="1"/>
          </p:cNvSpPr>
          <p:nvPr/>
        </p:nvSpPr>
        <p:spPr bwMode="auto">
          <a:xfrm>
            <a:off x="2362200" y="3895725"/>
            <a:ext cx="1501775" cy="396875"/>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sz="2000">
                <a:latin typeface="Times New Roman" pitchFamily="18" charset="0"/>
              </a:rPr>
              <a:t>Mamãe Noel</a:t>
            </a:r>
          </a:p>
        </p:txBody>
      </p:sp>
      <p:sp>
        <p:nvSpPr>
          <p:cNvPr id="18442" name="Oval 8"/>
          <p:cNvSpPr>
            <a:spLocks noChangeArrowheads="1"/>
          </p:cNvSpPr>
          <p:nvPr/>
        </p:nvSpPr>
        <p:spPr bwMode="auto">
          <a:xfrm>
            <a:off x="5410200" y="2735263"/>
            <a:ext cx="1752600" cy="1828800"/>
          </a:xfrm>
          <a:prstGeom prst="ellipse">
            <a:avLst/>
          </a:prstGeom>
          <a:noFill/>
          <a:ln w="9525">
            <a:solidFill>
              <a:schemeClr val="tx1"/>
            </a:solidFill>
            <a:round/>
            <a:headEnd/>
            <a:tailEnd/>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18443" name="Text Box 9"/>
          <p:cNvSpPr txBox="1">
            <a:spLocks noChangeArrowheads="1"/>
          </p:cNvSpPr>
          <p:nvPr/>
        </p:nvSpPr>
        <p:spPr bwMode="auto">
          <a:xfrm>
            <a:off x="5959475" y="2855913"/>
            <a:ext cx="825500" cy="396875"/>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sz="2000">
                <a:latin typeface="Times New Roman" pitchFamily="18" charset="0"/>
              </a:rPr>
              <a:t>2.10m</a:t>
            </a:r>
          </a:p>
        </p:txBody>
      </p:sp>
      <p:sp>
        <p:nvSpPr>
          <p:cNvPr id="18444" name="Text Box 10"/>
          <p:cNvSpPr txBox="1">
            <a:spLocks noChangeArrowheads="1"/>
          </p:cNvSpPr>
          <p:nvPr/>
        </p:nvSpPr>
        <p:spPr bwMode="auto">
          <a:xfrm>
            <a:off x="5972175" y="3389313"/>
            <a:ext cx="825500" cy="396875"/>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sz="2000">
                <a:latin typeface="Times New Roman" pitchFamily="18" charset="0"/>
              </a:rPr>
              <a:t>1.65m</a:t>
            </a:r>
          </a:p>
        </p:txBody>
      </p:sp>
      <p:sp>
        <p:nvSpPr>
          <p:cNvPr id="18445" name="Text Box 11"/>
          <p:cNvSpPr txBox="1">
            <a:spLocks noChangeArrowheads="1"/>
          </p:cNvSpPr>
          <p:nvPr/>
        </p:nvSpPr>
        <p:spPr bwMode="auto">
          <a:xfrm>
            <a:off x="5959475" y="3846513"/>
            <a:ext cx="825500" cy="396875"/>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sz="2000">
                <a:latin typeface="Times New Roman" pitchFamily="18" charset="0"/>
              </a:rPr>
              <a:t>1.50m</a:t>
            </a:r>
          </a:p>
        </p:txBody>
      </p:sp>
      <p:sp>
        <p:nvSpPr>
          <p:cNvPr id="18446" name="Text Box 15"/>
          <p:cNvSpPr txBox="1">
            <a:spLocks noChangeArrowheads="1"/>
          </p:cNvSpPr>
          <p:nvPr/>
        </p:nvSpPr>
        <p:spPr bwMode="auto">
          <a:xfrm>
            <a:off x="1905000" y="4648200"/>
            <a:ext cx="2362200" cy="641350"/>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a:t>Atributos do mundo real (domínio)</a:t>
            </a:r>
          </a:p>
        </p:txBody>
      </p:sp>
      <p:sp>
        <p:nvSpPr>
          <p:cNvPr id="18447" name="Text Box 16"/>
          <p:cNvSpPr txBox="1">
            <a:spLocks noChangeArrowheads="1"/>
          </p:cNvSpPr>
          <p:nvPr/>
        </p:nvSpPr>
        <p:spPr bwMode="auto">
          <a:xfrm>
            <a:off x="5341938" y="4572000"/>
            <a:ext cx="2278062" cy="1465263"/>
          </a:xfrm>
          <a:prstGeom prst="rect">
            <a:avLst/>
          </a:prstGeom>
          <a:noFill/>
          <a:ln>
            <a:noFill/>
          </a:ln>
          <a:effectLst/>
          <a:extLst>
            <a:ext uri="{909E8E84-426E-40DD-AFC4-6F175D3DCCD1}">
              <a14:hiddenFill xmlns:a14="http://schemas.microsoft.com/office/drawing/2010/main">
                <a:gradFill rotWithShape="0">
                  <a:gsLst>
                    <a:gs pos="0">
                      <a:srgbClr val="765E2F"/>
                    </a:gs>
                    <a:gs pos="50000">
                      <a:srgbClr val="FFCC66"/>
                    </a:gs>
                    <a:gs pos="100000">
                      <a:srgbClr val="765E2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pt-BR"/>
              <a:t>Um símbolo em um conjunto com relações matématicas conhecidas</a:t>
            </a:r>
          </a:p>
        </p:txBody>
      </p:sp>
      <p:cxnSp>
        <p:nvCxnSpPr>
          <p:cNvPr id="18448" name="AutoShape 17"/>
          <p:cNvCxnSpPr>
            <a:cxnSpLocks noChangeShapeType="1"/>
            <a:stCxn id="18439" idx="3"/>
            <a:endCxn id="18443" idx="1"/>
          </p:cNvCxnSpPr>
          <p:nvPr/>
        </p:nvCxnSpPr>
        <p:spPr bwMode="auto">
          <a:xfrm flipV="1">
            <a:off x="3881438" y="3054350"/>
            <a:ext cx="2078037" cy="49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9" name="AutoShape 18"/>
          <p:cNvCxnSpPr>
            <a:cxnSpLocks noChangeShapeType="1"/>
            <a:stCxn id="18440" idx="3"/>
            <a:endCxn id="18444" idx="1"/>
          </p:cNvCxnSpPr>
          <p:nvPr/>
        </p:nvCxnSpPr>
        <p:spPr bwMode="auto">
          <a:xfrm>
            <a:off x="3738563" y="3560763"/>
            <a:ext cx="2233612" cy="269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0" name="AutoShape 19"/>
          <p:cNvCxnSpPr>
            <a:cxnSpLocks noChangeShapeType="1"/>
            <a:stCxn id="18441" idx="3"/>
            <a:endCxn id="18445" idx="1"/>
          </p:cNvCxnSpPr>
          <p:nvPr/>
        </p:nvCxnSpPr>
        <p:spPr bwMode="auto">
          <a:xfrm flipV="1">
            <a:off x="3863975" y="4044950"/>
            <a:ext cx="2095500" cy="49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22939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04FD7E4F-527B-48EE-80D8-13D481BFA3AA}" type="slidenum">
              <a:rPr lang="pt-BR" altLang="pt-BR"/>
              <a:pPr>
                <a:defRPr/>
              </a:pPr>
              <a:t>31</a:t>
            </a:fld>
            <a:r>
              <a:rPr lang="pt-BR" altLang="pt-BR"/>
              <a:t>/57</a:t>
            </a:r>
          </a:p>
        </p:txBody>
      </p:sp>
      <p:sp>
        <p:nvSpPr>
          <p:cNvPr id="14340" name="Rectangle 4"/>
          <p:cNvSpPr>
            <a:spLocks noGrp="1" noChangeArrowheads="1"/>
          </p:cNvSpPr>
          <p:nvPr>
            <p:ph type="title"/>
          </p:nvPr>
        </p:nvSpPr>
        <p:spPr/>
        <p:txBody>
          <a:bodyPr/>
          <a:lstStyle/>
          <a:p>
            <a:pPr eaLnBrk="1" hangingPunct="1">
              <a:defRPr/>
            </a:pPr>
            <a:r>
              <a:rPr lang="en-US" altLang="pt-BR" smtClean="0"/>
              <a:t>Medição</a:t>
            </a:r>
          </a:p>
        </p:txBody>
      </p:sp>
      <p:sp>
        <p:nvSpPr>
          <p:cNvPr id="19461" name="Rectangle 5"/>
          <p:cNvSpPr>
            <a:spLocks noGrp="1" noChangeArrowheads="1"/>
          </p:cNvSpPr>
          <p:nvPr>
            <p:ph type="body" idx="1"/>
          </p:nvPr>
        </p:nvSpPr>
        <p:spPr/>
        <p:txBody>
          <a:bodyPr/>
          <a:lstStyle/>
          <a:p>
            <a:pPr eaLnBrk="1" hangingPunct="1"/>
            <a:r>
              <a:rPr lang="pt-BR" altLang="pt-BR" smtClean="0"/>
              <a:t>É a atribuição de uma medida (através de um símbolo) a um atributo do mundo real</a:t>
            </a:r>
          </a:p>
          <a:p>
            <a:pPr eaLnBrk="1" hangingPunct="1"/>
            <a:r>
              <a:rPr lang="pt-BR" altLang="pt-BR" smtClean="0"/>
              <a:t>Propósito: manipular símbolos na faixa =&gt; determinar conclusões sobre os atributos do domínio</a:t>
            </a:r>
          </a:p>
          <a:p>
            <a:pPr eaLnBrk="1" hangingPunct="1"/>
            <a:r>
              <a:rPr lang="pt-BR" altLang="pt-BR" smtClean="0"/>
              <a:t>Para ser precisa, a medição deve especificar</a:t>
            </a:r>
          </a:p>
          <a:p>
            <a:pPr lvl="1" eaLnBrk="1" hangingPunct="1"/>
            <a:r>
              <a:rPr lang="pt-BR" altLang="pt-BR" smtClean="0"/>
              <a:t>Domínio: Será medido a largura ou altura das pessoas?</a:t>
            </a:r>
          </a:p>
          <a:p>
            <a:pPr lvl="1" eaLnBrk="1" hangingPunct="1"/>
            <a:r>
              <a:rPr lang="pt-BR" altLang="pt-BR" smtClean="0"/>
              <a:t>Faixa: A medida da altura foi feita em m ou cm?</a:t>
            </a:r>
          </a:p>
          <a:p>
            <a:pPr lvl="1" eaLnBrk="1" hangingPunct="1"/>
            <a:r>
              <a:rPr lang="pt-BR" altLang="pt-BR" smtClean="0"/>
              <a:t>Regras de mapeamento: Será permitido medir altura considerando pessoas calçadas?</a:t>
            </a:r>
          </a:p>
        </p:txBody>
      </p:sp>
    </p:spTree>
    <p:extLst>
      <p:ext uri="{BB962C8B-B14F-4D97-AF65-F5344CB8AC3E}">
        <p14:creationId xmlns:p14="http://schemas.microsoft.com/office/powerpoint/2010/main" val="37436707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FC1A103B-DBC7-4E74-A3D3-1EF94C1CA79F}" type="slidenum">
              <a:rPr lang="pt-BR" altLang="pt-BR"/>
              <a:pPr>
                <a:defRPr/>
              </a:pPr>
              <a:t>32</a:t>
            </a:fld>
            <a:r>
              <a:rPr lang="pt-BR" altLang="pt-BR"/>
              <a:t>/57</a:t>
            </a:r>
          </a:p>
        </p:txBody>
      </p:sp>
      <p:sp>
        <p:nvSpPr>
          <p:cNvPr id="38916" name="Rectangle 1028"/>
          <p:cNvSpPr>
            <a:spLocks noGrp="1" noChangeArrowheads="1"/>
          </p:cNvSpPr>
          <p:nvPr>
            <p:ph type="title"/>
          </p:nvPr>
        </p:nvSpPr>
        <p:spPr/>
        <p:txBody>
          <a:bodyPr/>
          <a:lstStyle/>
          <a:p>
            <a:pPr eaLnBrk="1" hangingPunct="1">
              <a:defRPr/>
            </a:pPr>
            <a:r>
              <a:rPr lang="pt-BR" altLang="pt-BR" smtClean="0"/>
              <a:t>Escala</a:t>
            </a:r>
          </a:p>
        </p:txBody>
      </p:sp>
      <p:sp>
        <p:nvSpPr>
          <p:cNvPr id="20485" name="Rectangle 1029"/>
          <p:cNvSpPr>
            <a:spLocks noGrp="1" noChangeArrowheads="1"/>
          </p:cNvSpPr>
          <p:nvPr>
            <p:ph type="body" idx="1"/>
          </p:nvPr>
        </p:nvSpPr>
        <p:spPr/>
        <p:txBody>
          <a:bodyPr/>
          <a:lstStyle/>
          <a:p>
            <a:pPr eaLnBrk="1" hangingPunct="1"/>
            <a:r>
              <a:rPr lang="pt-BR" altLang="pt-BR" smtClean="0"/>
              <a:t>Representa os símbolos na faixa de uma medida mais as manipulações permitidas</a:t>
            </a:r>
          </a:p>
          <a:p>
            <a:pPr eaLnBrk="1" hangingPunct="1"/>
            <a:r>
              <a:rPr lang="pt-BR" altLang="pt-BR" smtClean="0"/>
              <a:t>Ex. de manipulações:</a:t>
            </a:r>
          </a:p>
          <a:p>
            <a:pPr lvl="1" eaLnBrk="1" hangingPunct="1"/>
            <a:r>
              <a:rPr lang="pt-BR" altLang="pt-BR" smtClean="0"/>
              <a:t>Mapeamento: transformar símbolos em um conjunto em outros símbolos em outro conjunto.</a:t>
            </a:r>
          </a:p>
          <a:p>
            <a:pPr lvl="2" eaLnBrk="1" hangingPunct="1"/>
            <a:r>
              <a:rPr lang="pt-BR" altLang="pt-BR" smtClean="0"/>
              <a:t>{verdadeiro, falso} </a:t>
            </a:r>
            <a:r>
              <a:rPr lang="pt-BR" altLang="pt-BR" smtClean="0">
                <a:sym typeface="Symbol" pitchFamily="18" charset="2"/>
              </a:rPr>
              <a:t> {1, 0}</a:t>
            </a:r>
            <a:endParaRPr lang="pt-BR" altLang="pt-BR" smtClean="0"/>
          </a:p>
          <a:p>
            <a:pPr eaLnBrk="1" hangingPunct="1"/>
            <a:endParaRPr lang="en-US" altLang="pt-BR" smtClean="0"/>
          </a:p>
        </p:txBody>
      </p:sp>
    </p:spTree>
    <p:extLst>
      <p:ext uri="{BB962C8B-B14F-4D97-AF65-F5344CB8AC3E}">
        <p14:creationId xmlns:p14="http://schemas.microsoft.com/office/powerpoint/2010/main" val="4098700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ço Reservado para Rodapé 3"/>
          <p:cNvSpPr>
            <a:spLocks noGrp="1"/>
          </p:cNvSpPr>
          <p:nvPr>
            <p:ph type="ftr" sz="quarter" idx="10"/>
          </p:nvPr>
        </p:nvSpPr>
        <p:spPr/>
        <p:txBody>
          <a:bodyPr/>
          <a:lstStyle/>
          <a:p>
            <a:pPr>
              <a:defRPr/>
            </a:pPr>
            <a:r>
              <a:rPr lang="pt-BR" altLang="pt-BR"/>
              <a:t>Métricas de Software</a:t>
            </a:r>
          </a:p>
        </p:txBody>
      </p:sp>
      <p:sp>
        <p:nvSpPr>
          <p:cNvPr id="30" name="Espaço Reservado para Número de Slide 4"/>
          <p:cNvSpPr>
            <a:spLocks noGrp="1"/>
          </p:cNvSpPr>
          <p:nvPr>
            <p:ph type="sldNum" sz="quarter" idx="11"/>
          </p:nvPr>
        </p:nvSpPr>
        <p:spPr/>
        <p:txBody>
          <a:bodyPr/>
          <a:lstStyle/>
          <a:p>
            <a:pPr>
              <a:defRPr/>
            </a:pPr>
            <a:fld id="{7F002A60-668F-4118-8A0E-FD9A4A6301B1}" type="slidenum">
              <a:rPr lang="pt-BR" altLang="pt-BR"/>
              <a:pPr>
                <a:defRPr/>
              </a:pPr>
              <a:t>33</a:t>
            </a:fld>
            <a:r>
              <a:rPr lang="pt-BR" altLang="pt-BR"/>
              <a:t>/57</a:t>
            </a:r>
          </a:p>
        </p:txBody>
      </p:sp>
      <p:sp>
        <p:nvSpPr>
          <p:cNvPr id="48130" name="Rectangle 2"/>
          <p:cNvSpPr>
            <a:spLocks noGrp="1" noChangeArrowheads="1"/>
          </p:cNvSpPr>
          <p:nvPr>
            <p:ph type="title"/>
          </p:nvPr>
        </p:nvSpPr>
        <p:spPr/>
        <p:txBody>
          <a:bodyPr/>
          <a:lstStyle/>
          <a:p>
            <a:pPr eaLnBrk="1" hangingPunct="1">
              <a:defRPr/>
            </a:pPr>
            <a:r>
              <a:rPr lang="en-US" altLang="pt-BR" smtClean="0"/>
              <a:t>Tipos de Escala</a:t>
            </a:r>
          </a:p>
        </p:txBody>
      </p:sp>
      <p:grpSp>
        <p:nvGrpSpPr>
          <p:cNvPr id="21509" name="Group 62"/>
          <p:cNvGrpSpPr>
            <a:grpSpLocks/>
          </p:cNvGrpSpPr>
          <p:nvPr/>
        </p:nvGrpSpPr>
        <p:grpSpPr bwMode="auto">
          <a:xfrm>
            <a:off x="1143000" y="1981200"/>
            <a:ext cx="7620000" cy="4067175"/>
            <a:chOff x="720" y="1248"/>
            <a:chExt cx="4800" cy="2562"/>
          </a:xfrm>
        </p:grpSpPr>
        <p:sp>
          <p:nvSpPr>
            <p:cNvPr id="21510" name="Rectangle 54"/>
            <p:cNvSpPr>
              <a:spLocks noChangeArrowheads="1"/>
            </p:cNvSpPr>
            <p:nvPr/>
          </p:nvSpPr>
          <p:spPr bwMode="auto">
            <a:xfrm>
              <a:off x="3661" y="3177"/>
              <a:ext cx="185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Kelvin, tamanho, largura</a:t>
              </a:r>
            </a:p>
          </p:txBody>
        </p:sp>
        <p:sp>
          <p:nvSpPr>
            <p:cNvPr id="21511" name="Rectangle 52"/>
            <p:cNvSpPr>
              <a:spLocks noChangeArrowheads="1"/>
            </p:cNvSpPr>
            <p:nvPr/>
          </p:nvSpPr>
          <p:spPr bwMode="auto">
            <a:xfrm>
              <a:off x="1455" y="3177"/>
              <a:ext cx="220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Diferença entre qualquer par consecutivo de valores é preservada. Possui 0 absoluto.</a:t>
              </a:r>
            </a:p>
          </p:txBody>
        </p:sp>
        <p:sp>
          <p:nvSpPr>
            <p:cNvPr id="21512" name="Rectangle 50"/>
            <p:cNvSpPr>
              <a:spLocks noChangeArrowheads="1"/>
            </p:cNvSpPr>
            <p:nvPr/>
          </p:nvSpPr>
          <p:spPr bwMode="auto">
            <a:xfrm>
              <a:off x="720" y="3177"/>
              <a:ext cx="735"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i="1">
                  <a:latin typeface="Times New Roman" pitchFamily="18" charset="0"/>
                </a:rPr>
                <a:t>Ratio (razão)</a:t>
              </a:r>
            </a:p>
          </p:txBody>
        </p:sp>
        <p:sp>
          <p:nvSpPr>
            <p:cNvPr id="21513" name="Rectangle 39"/>
            <p:cNvSpPr>
              <a:spLocks noChangeArrowheads="1"/>
            </p:cNvSpPr>
            <p:nvPr/>
          </p:nvSpPr>
          <p:spPr bwMode="auto">
            <a:xfrm>
              <a:off x="3661" y="2544"/>
              <a:ext cx="1859"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Celsius e Fahrenheit</a:t>
              </a:r>
            </a:p>
          </p:txBody>
        </p:sp>
        <p:sp>
          <p:nvSpPr>
            <p:cNvPr id="21514" name="Rectangle 37"/>
            <p:cNvSpPr>
              <a:spLocks noChangeArrowheads="1"/>
            </p:cNvSpPr>
            <p:nvPr/>
          </p:nvSpPr>
          <p:spPr bwMode="auto">
            <a:xfrm>
              <a:off x="1455" y="2544"/>
              <a:ext cx="220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Diferença entre qualquer par consecutivo de valores é preservada</a:t>
              </a:r>
            </a:p>
          </p:txBody>
        </p:sp>
        <p:sp>
          <p:nvSpPr>
            <p:cNvPr id="21515" name="Rectangle 35"/>
            <p:cNvSpPr>
              <a:spLocks noChangeArrowheads="1"/>
            </p:cNvSpPr>
            <p:nvPr/>
          </p:nvSpPr>
          <p:spPr bwMode="auto">
            <a:xfrm>
              <a:off x="720" y="2544"/>
              <a:ext cx="81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Intervalar</a:t>
              </a:r>
            </a:p>
          </p:txBody>
        </p:sp>
        <p:sp>
          <p:nvSpPr>
            <p:cNvPr id="21516" name="Rectangle 29"/>
            <p:cNvSpPr>
              <a:spLocks noChangeArrowheads="1"/>
            </p:cNvSpPr>
            <p:nvPr/>
          </p:nvSpPr>
          <p:spPr bwMode="auto">
            <a:xfrm>
              <a:off x="3661" y="2064"/>
              <a:ext cx="185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{simples, médio, complexo}</a:t>
              </a:r>
            </a:p>
          </p:txBody>
        </p:sp>
        <p:sp>
          <p:nvSpPr>
            <p:cNvPr id="21517" name="Rectangle 27"/>
            <p:cNvSpPr>
              <a:spLocks noChangeArrowheads="1"/>
            </p:cNvSpPr>
            <p:nvPr/>
          </p:nvSpPr>
          <p:spPr bwMode="auto">
            <a:xfrm>
              <a:off x="1455" y="2064"/>
              <a:ext cx="220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Símbolos ordenados</a:t>
              </a:r>
            </a:p>
          </p:txBody>
        </p:sp>
        <p:sp>
          <p:nvSpPr>
            <p:cNvPr id="21518" name="Rectangle 25"/>
            <p:cNvSpPr>
              <a:spLocks noChangeArrowheads="1"/>
            </p:cNvSpPr>
            <p:nvPr/>
          </p:nvSpPr>
          <p:spPr bwMode="auto">
            <a:xfrm>
              <a:off x="720" y="2064"/>
              <a:ext cx="73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Ordinal</a:t>
              </a:r>
            </a:p>
          </p:txBody>
        </p:sp>
        <p:sp>
          <p:nvSpPr>
            <p:cNvPr id="21519" name="Rectangle 10"/>
            <p:cNvSpPr>
              <a:spLocks noChangeArrowheads="1"/>
            </p:cNvSpPr>
            <p:nvPr/>
          </p:nvSpPr>
          <p:spPr bwMode="auto">
            <a:xfrm>
              <a:off x="3661" y="1536"/>
              <a:ext cx="1859"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{verdadeiro, falso}</a:t>
              </a:r>
            </a:p>
          </p:txBody>
        </p:sp>
        <p:sp>
          <p:nvSpPr>
            <p:cNvPr id="21520" name="Rectangle 9"/>
            <p:cNvSpPr>
              <a:spLocks noChangeArrowheads="1"/>
            </p:cNvSpPr>
            <p:nvPr/>
          </p:nvSpPr>
          <p:spPr bwMode="auto">
            <a:xfrm>
              <a:off x="1455" y="1536"/>
              <a:ext cx="220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Símbolos não ordenados</a:t>
              </a:r>
            </a:p>
          </p:txBody>
        </p:sp>
        <p:sp>
          <p:nvSpPr>
            <p:cNvPr id="21521" name="Rectangle 8"/>
            <p:cNvSpPr>
              <a:spLocks noChangeArrowheads="1"/>
            </p:cNvSpPr>
            <p:nvPr/>
          </p:nvSpPr>
          <p:spPr bwMode="auto">
            <a:xfrm>
              <a:off x="720" y="1536"/>
              <a:ext cx="73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000">
                  <a:latin typeface="Times New Roman" pitchFamily="18" charset="0"/>
                </a:rPr>
                <a:t>Nominal</a:t>
              </a:r>
            </a:p>
          </p:txBody>
        </p:sp>
        <p:sp>
          <p:nvSpPr>
            <p:cNvPr id="21522" name="Rectangle 7"/>
            <p:cNvSpPr>
              <a:spLocks noChangeArrowheads="1"/>
            </p:cNvSpPr>
            <p:nvPr/>
          </p:nvSpPr>
          <p:spPr bwMode="auto">
            <a:xfrm>
              <a:off x="3661" y="1248"/>
              <a:ext cx="18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400">
                  <a:latin typeface="Times New Roman" pitchFamily="18" charset="0"/>
                </a:rPr>
                <a:t>Exemplos</a:t>
              </a:r>
            </a:p>
          </p:txBody>
        </p:sp>
        <p:sp>
          <p:nvSpPr>
            <p:cNvPr id="21523" name="Rectangle 6"/>
            <p:cNvSpPr>
              <a:spLocks noChangeArrowheads="1"/>
            </p:cNvSpPr>
            <p:nvPr/>
          </p:nvSpPr>
          <p:spPr bwMode="auto">
            <a:xfrm>
              <a:off x="1455" y="1248"/>
              <a:ext cx="2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400">
                  <a:latin typeface="Times New Roman" pitchFamily="18" charset="0"/>
                </a:rPr>
                <a:t>Características</a:t>
              </a:r>
            </a:p>
          </p:txBody>
        </p:sp>
        <p:sp>
          <p:nvSpPr>
            <p:cNvPr id="21524" name="Rectangle 5"/>
            <p:cNvSpPr>
              <a:spLocks noChangeArrowheads="1"/>
            </p:cNvSpPr>
            <p:nvPr/>
          </p:nvSpPr>
          <p:spPr bwMode="auto">
            <a:xfrm>
              <a:off x="720" y="1248"/>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defRPr>
                  <a:solidFill>
                    <a:schemeClr val="tx1"/>
                  </a:solidFill>
                  <a:latin typeface="Arial" charset="0"/>
                </a:defRPr>
              </a:lvl1pPr>
              <a:lvl2pPr marL="449263" indent="7938" eaLnBrk="0" hangingPunct="0">
                <a:defRPr>
                  <a:solidFill>
                    <a:schemeClr val="tx1"/>
                  </a:solidFill>
                  <a:latin typeface="Arial" charset="0"/>
                </a:defRPr>
              </a:lvl2pPr>
              <a:lvl3pPr marL="890588" indent="23813" eaLnBrk="0" hangingPunct="0">
                <a:defRPr>
                  <a:solidFill>
                    <a:schemeClr val="tx1"/>
                  </a:solidFill>
                  <a:latin typeface="Arial" charset="0"/>
                </a:defRPr>
              </a:lvl3pPr>
              <a:lvl4pPr marL="1295400" indent="76200" eaLnBrk="0" hangingPunct="0">
                <a:defRPr>
                  <a:solidFill>
                    <a:schemeClr val="tx1"/>
                  </a:solidFill>
                  <a:latin typeface="Arial" charset="0"/>
                </a:defRPr>
              </a:lvl4pPr>
              <a:lvl5pPr marL="1682750" indent="146050" eaLnBrk="0" hangingPunct="0">
                <a:defRPr>
                  <a:solidFill>
                    <a:schemeClr val="tx1"/>
                  </a:solidFill>
                  <a:latin typeface="Arial" charset="0"/>
                </a:defRPr>
              </a:lvl5pPr>
              <a:lvl6pPr marL="2139950" indent="146050" eaLnBrk="0" fontAlgn="base" hangingPunct="0">
                <a:spcBef>
                  <a:spcPct val="0"/>
                </a:spcBef>
                <a:spcAft>
                  <a:spcPct val="0"/>
                </a:spcAft>
                <a:defRPr>
                  <a:solidFill>
                    <a:schemeClr val="tx1"/>
                  </a:solidFill>
                  <a:latin typeface="Arial" charset="0"/>
                </a:defRPr>
              </a:lvl6pPr>
              <a:lvl7pPr marL="2597150" indent="146050" eaLnBrk="0" fontAlgn="base" hangingPunct="0">
                <a:spcBef>
                  <a:spcPct val="0"/>
                </a:spcBef>
                <a:spcAft>
                  <a:spcPct val="0"/>
                </a:spcAft>
                <a:defRPr>
                  <a:solidFill>
                    <a:schemeClr val="tx1"/>
                  </a:solidFill>
                  <a:latin typeface="Arial" charset="0"/>
                </a:defRPr>
              </a:lvl7pPr>
              <a:lvl8pPr marL="3054350" indent="146050" eaLnBrk="0" fontAlgn="base" hangingPunct="0">
                <a:spcBef>
                  <a:spcPct val="0"/>
                </a:spcBef>
                <a:spcAft>
                  <a:spcPct val="0"/>
                </a:spcAft>
                <a:defRPr>
                  <a:solidFill>
                    <a:schemeClr val="tx1"/>
                  </a:solidFill>
                  <a:latin typeface="Arial" charset="0"/>
                </a:defRPr>
              </a:lvl8pPr>
              <a:lvl9pPr marL="3511550" indent="146050" eaLnBrk="0" fontAlgn="base" hangingPunct="0">
                <a:spcBef>
                  <a:spcPct val="0"/>
                </a:spcBef>
                <a:spcAft>
                  <a:spcPct val="0"/>
                </a:spcAft>
                <a:defRPr>
                  <a:solidFill>
                    <a:schemeClr val="tx1"/>
                  </a:solidFill>
                  <a:latin typeface="Arial" charset="0"/>
                </a:defRPr>
              </a:lvl9pPr>
            </a:lstStyle>
            <a:p>
              <a:pPr eaLnBrk="1" hangingPunct="1"/>
              <a:r>
                <a:rPr lang="en-US" altLang="pt-BR" sz="2400">
                  <a:latin typeface="Times New Roman" pitchFamily="18" charset="0"/>
                </a:rPr>
                <a:t>Nome</a:t>
              </a:r>
            </a:p>
          </p:txBody>
        </p:sp>
        <p:sp>
          <p:nvSpPr>
            <p:cNvPr id="21525" name="Line 11"/>
            <p:cNvSpPr>
              <a:spLocks noChangeShapeType="1"/>
            </p:cNvSpPr>
            <p:nvPr/>
          </p:nvSpPr>
          <p:spPr bwMode="auto">
            <a:xfrm>
              <a:off x="720" y="1248"/>
              <a:ext cx="48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26" name="Line 12"/>
            <p:cNvSpPr>
              <a:spLocks noChangeShapeType="1"/>
            </p:cNvSpPr>
            <p:nvPr/>
          </p:nvSpPr>
          <p:spPr bwMode="auto">
            <a:xfrm>
              <a:off x="720" y="1536"/>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27" name="Line 13"/>
            <p:cNvSpPr>
              <a:spLocks noChangeShapeType="1"/>
            </p:cNvSpPr>
            <p:nvPr/>
          </p:nvSpPr>
          <p:spPr bwMode="auto">
            <a:xfrm>
              <a:off x="720" y="3810"/>
              <a:ext cx="48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28" name="Line 14"/>
            <p:cNvSpPr>
              <a:spLocks noChangeShapeType="1"/>
            </p:cNvSpPr>
            <p:nvPr/>
          </p:nvSpPr>
          <p:spPr bwMode="auto">
            <a:xfrm>
              <a:off x="720" y="1248"/>
              <a:ext cx="0" cy="25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29" name="Line 15"/>
            <p:cNvSpPr>
              <a:spLocks noChangeShapeType="1"/>
            </p:cNvSpPr>
            <p:nvPr/>
          </p:nvSpPr>
          <p:spPr bwMode="auto">
            <a:xfrm>
              <a:off x="1455" y="1248"/>
              <a:ext cx="0" cy="25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30" name="Line 16"/>
            <p:cNvSpPr>
              <a:spLocks noChangeShapeType="1"/>
            </p:cNvSpPr>
            <p:nvPr/>
          </p:nvSpPr>
          <p:spPr bwMode="auto">
            <a:xfrm>
              <a:off x="3661" y="1248"/>
              <a:ext cx="0" cy="25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31" name="Line 17"/>
            <p:cNvSpPr>
              <a:spLocks noChangeShapeType="1"/>
            </p:cNvSpPr>
            <p:nvPr/>
          </p:nvSpPr>
          <p:spPr bwMode="auto">
            <a:xfrm>
              <a:off x="5520" y="1248"/>
              <a:ext cx="0" cy="25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32" name="Line 26"/>
            <p:cNvSpPr>
              <a:spLocks noChangeShapeType="1"/>
            </p:cNvSpPr>
            <p:nvPr/>
          </p:nvSpPr>
          <p:spPr bwMode="auto">
            <a:xfrm>
              <a:off x="720" y="2064"/>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33" name="Line 36"/>
            <p:cNvSpPr>
              <a:spLocks noChangeShapeType="1"/>
            </p:cNvSpPr>
            <p:nvPr/>
          </p:nvSpPr>
          <p:spPr bwMode="auto">
            <a:xfrm>
              <a:off x="720" y="2544"/>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sp>
          <p:nvSpPr>
            <p:cNvPr id="21534" name="Line 51"/>
            <p:cNvSpPr>
              <a:spLocks noChangeShapeType="1"/>
            </p:cNvSpPr>
            <p:nvPr/>
          </p:nvSpPr>
          <p:spPr bwMode="auto">
            <a:xfrm>
              <a:off x="720" y="3177"/>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pt-BR"/>
            </a:p>
          </p:txBody>
        </p:sp>
      </p:grpSp>
    </p:spTree>
    <p:extLst>
      <p:ext uri="{BB962C8B-B14F-4D97-AF65-F5344CB8AC3E}">
        <p14:creationId xmlns:p14="http://schemas.microsoft.com/office/powerpoint/2010/main" val="3568523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77416" y="404664"/>
            <a:ext cx="8686800" cy="1316038"/>
          </a:xfrm>
        </p:spPr>
        <p:txBody>
          <a:bodyPr/>
          <a:lstStyle/>
          <a:p>
            <a:r>
              <a:rPr lang="pt-BR" altLang="pt-BR" sz="4000" dirty="0" smtClean="0"/>
              <a:t>Resumo:</a:t>
            </a:r>
            <a:endParaRPr lang="pt-BR" altLang="pt-BR" sz="4000" dirty="0"/>
          </a:p>
        </p:txBody>
      </p:sp>
      <p:sp>
        <p:nvSpPr>
          <p:cNvPr id="17411" name="Rectangle 3"/>
          <p:cNvSpPr>
            <a:spLocks noGrp="1" noChangeArrowheads="1"/>
          </p:cNvSpPr>
          <p:nvPr>
            <p:ph type="body" idx="1"/>
          </p:nvPr>
        </p:nvSpPr>
        <p:spPr>
          <a:xfrm>
            <a:off x="457200" y="1484313"/>
            <a:ext cx="8229600" cy="5040312"/>
          </a:xfrm>
        </p:spPr>
        <p:txBody>
          <a:bodyPr/>
          <a:lstStyle/>
          <a:p>
            <a:r>
              <a:rPr lang="pt-BR" altLang="pt-BR"/>
              <a:t>Métrica</a:t>
            </a:r>
          </a:p>
          <a:p>
            <a:r>
              <a:rPr lang="pt-BR" altLang="pt-BR"/>
              <a:t>Medida</a:t>
            </a:r>
          </a:p>
          <a:p>
            <a:r>
              <a:rPr lang="pt-BR" altLang="pt-BR"/>
              <a:t>Unidade de medida</a:t>
            </a:r>
          </a:p>
          <a:p>
            <a:r>
              <a:rPr lang="pt-BR" altLang="pt-BR"/>
              <a:t>Escala</a:t>
            </a:r>
          </a:p>
          <a:p>
            <a:r>
              <a:rPr lang="pt-BR" altLang="pt-BR"/>
              <a:t>Medição</a:t>
            </a:r>
          </a:p>
        </p:txBody>
      </p:sp>
      <p:sp>
        <p:nvSpPr>
          <p:cNvPr id="17412" name="Text Box 4"/>
          <p:cNvSpPr txBox="1">
            <a:spLocks noChangeArrowheads="1"/>
          </p:cNvSpPr>
          <p:nvPr/>
        </p:nvSpPr>
        <p:spPr bwMode="auto">
          <a:xfrm>
            <a:off x="4716463" y="1576388"/>
            <a:ext cx="4248150" cy="4508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pt-BR" altLang="pt-BR" sz="2400" b="1">
                <a:solidFill>
                  <a:schemeClr val="bg2"/>
                </a:solidFill>
              </a:rPr>
              <a:t>Produtos</a:t>
            </a:r>
          </a:p>
          <a:p>
            <a:pPr lvl="1">
              <a:buFont typeface="Wingdings" pitchFamily="2" charset="2"/>
              <a:buNone/>
            </a:pPr>
            <a:r>
              <a:rPr lang="pt-BR" altLang="pt-BR" sz="2000" b="1">
                <a:solidFill>
                  <a:schemeClr val="bg2"/>
                </a:solidFill>
              </a:rPr>
              <a:t>Desempenho</a:t>
            </a:r>
          </a:p>
          <a:p>
            <a:pPr lvl="1">
              <a:buFont typeface="Wingdings" pitchFamily="2" charset="2"/>
              <a:buNone/>
            </a:pPr>
            <a:r>
              <a:rPr lang="pt-BR" altLang="pt-BR" sz="2000" b="1">
                <a:solidFill>
                  <a:schemeClr val="bg2"/>
                </a:solidFill>
              </a:rPr>
              <a:t>Taxa de defeitos</a:t>
            </a:r>
          </a:p>
          <a:p>
            <a:pPr>
              <a:buFont typeface="Wingdings" pitchFamily="2" charset="2"/>
              <a:buChar char="Ø"/>
            </a:pPr>
            <a:r>
              <a:rPr lang="pt-BR" altLang="pt-BR" sz="2400" b="1">
                <a:solidFill>
                  <a:schemeClr val="bg2"/>
                </a:solidFill>
              </a:rPr>
              <a:t>Processos</a:t>
            </a:r>
          </a:p>
          <a:p>
            <a:pPr lvl="1">
              <a:buFont typeface="Wingdings" pitchFamily="2" charset="2"/>
              <a:buNone/>
            </a:pPr>
            <a:r>
              <a:rPr lang="pt-BR" altLang="pt-BR" sz="2000" b="1">
                <a:solidFill>
                  <a:schemeClr val="bg2"/>
                </a:solidFill>
              </a:rPr>
              <a:t>Tempo de execução</a:t>
            </a:r>
          </a:p>
          <a:p>
            <a:pPr lvl="1">
              <a:buFont typeface="Wingdings" pitchFamily="2" charset="2"/>
              <a:buNone/>
            </a:pPr>
            <a:r>
              <a:rPr lang="pt-BR" altLang="pt-BR" sz="2000" b="1">
                <a:solidFill>
                  <a:schemeClr val="bg2"/>
                </a:solidFill>
              </a:rPr>
              <a:t>Número de inadequações</a:t>
            </a:r>
          </a:p>
          <a:p>
            <a:pPr>
              <a:buFont typeface="Wingdings" pitchFamily="2" charset="2"/>
              <a:buChar char="Ø"/>
            </a:pPr>
            <a:r>
              <a:rPr lang="pt-BR" altLang="pt-BR" sz="2400" b="1">
                <a:solidFill>
                  <a:schemeClr val="bg2"/>
                </a:solidFill>
              </a:rPr>
              <a:t>Recursos</a:t>
            </a:r>
          </a:p>
          <a:p>
            <a:pPr lvl="1">
              <a:buFont typeface="Wingdings" pitchFamily="2" charset="2"/>
              <a:buNone/>
            </a:pPr>
            <a:r>
              <a:rPr lang="pt-BR" altLang="pt-BR" sz="2000" b="1">
                <a:solidFill>
                  <a:schemeClr val="bg2"/>
                </a:solidFill>
              </a:rPr>
              <a:t>Disponibilidade da infraestrutura</a:t>
            </a:r>
          </a:p>
          <a:p>
            <a:pPr lvl="1">
              <a:buFont typeface="Wingdings" pitchFamily="2" charset="2"/>
              <a:buNone/>
            </a:pPr>
            <a:r>
              <a:rPr lang="pt-BR" altLang="pt-BR" sz="2000" b="1">
                <a:solidFill>
                  <a:schemeClr val="bg2"/>
                </a:solidFill>
              </a:rPr>
              <a:t>Taxa de utilização dos recursos</a:t>
            </a:r>
          </a:p>
          <a:p>
            <a:pPr lvl="1">
              <a:buFont typeface="Wingdings" pitchFamily="2" charset="2"/>
              <a:buNone/>
            </a:pPr>
            <a:r>
              <a:rPr lang="pt-BR" altLang="pt-BR" sz="2000" b="1">
                <a:solidFill>
                  <a:schemeClr val="bg2"/>
                </a:solidFill>
              </a:rPr>
              <a:t>Experiência da equipe</a:t>
            </a:r>
          </a:p>
          <a:p>
            <a:pPr lvl="1">
              <a:buFont typeface="Wingdings" pitchFamily="2" charset="2"/>
              <a:buNone/>
            </a:pPr>
            <a:endParaRPr lang="pt-BR" altLang="pt-BR" sz="2000" b="1">
              <a:solidFill>
                <a:schemeClr val="bg2"/>
              </a:solidFill>
            </a:endParaRPr>
          </a:p>
          <a:p>
            <a:pPr lvl="1">
              <a:buFont typeface="Wingdings" pitchFamily="2" charset="2"/>
              <a:buNone/>
            </a:pPr>
            <a:r>
              <a:rPr lang="pt-BR" altLang="pt-BR" sz="1600" b="1">
                <a:solidFill>
                  <a:schemeClr val="bg2"/>
                </a:solidFill>
              </a:rPr>
              <a:t>(Fenton e Pfleeger, 1997)</a:t>
            </a:r>
          </a:p>
        </p:txBody>
      </p:sp>
      <p:sp>
        <p:nvSpPr>
          <p:cNvPr id="17413" name="Line 5"/>
          <p:cNvSpPr>
            <a:spLocks noChangeShapeType="1"/>
          </p:cNvSpPr>
          <p:nvPr/>
        </p:nvSpPr>
        <p:spPr bwMode="auto">
          <a:xfrm>
            <a:off x="2268538" y="1773238"/>
            <a:ext cx="24479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2797248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692150"/>
            <a:ext cx="8686800" cy="1316038"/>
          </a:xfrm>
        </p:spPr>
        <p:txBody>
          <a:bodyPr/>
          <a:lstStyle/>
          <a:p>
            <a:r>
              <a:rPr lang="pt-BR" altLang="pt-BR" sz="4000" dirty="0" smtClean="0"/>
              <a:t>Resumo</a:t>
            </a:r>
            <a:r>
              <a:rPr lang="pt-BR" altLang="pt-BR" sz="4000" dirty="0"/>
              <a:t/>
            </a:r>
            <a:br>
              <a:rPr lang="pt-BR" altLang="pt-BR" sz="4000" dirty="0"/>
            </a:br>
            <a:endParaRPr lang="pt-BR" altLang="pt-BR" sz="4000" dirty="0"/>
          </a:p>
        </p:txBody>
      </p:sp>
      <p:sp>
        <p:nvSpPr>
          <p:cNvPr id="109571" name="Rectangle 3"/>
          <p:cNvSpPr>
            <a:spLocks noGrp="1" noChangeArrowheads="1"/>
          </p:cNvSpPr>
          <p:nvPr>
            <p:ph type="body" idx="1"/>
          </p:nvPr>
        </p:nvSpPr>
        <p:spPr>
          <a:xfrm>
            <a:off x="457200" y="1484313"/>
            <a:ext cx="8229600" cy="5040312"/>
          </a:xfrm>
        </p:spPr>
        <p:txBody>
          <a:bodyPr/>
          <a:lstStyle/>
          <a:p>
            <a:r>
              <a:rPr lang="pt-BR" altLang="pt-BR"/>
              <a:t>Métrica</a:t>
            </a:r>
          </a:p>
          <a:p>
            <a:r>
              <a:rPr lang="pt-BR" altLang="pt-BR"/>
              <a:t>Medida</a:t>
            </a:r>
          </a:p>
          <a:p>
            <a:r>
              <a:rPr lang="pt-BR" altLang="pt-BR"/>
              <a:t>Unidade de medida</a:t>
            </a:r>
          </a:p>
          <a:p>
            <a:r>
              <a:rPr lang="pt-BR" altLang="pt-BR"/>
              <a:t>Escala</a:t>
            </a:r>
          </a:p>
          <a:p>
            <a:r>
              <a:rPr lang="pt-BR" altLang="pt-BR"/>
              <a:t>Medição</a:t>
            </a:r>
          </a:p>
        </p:txBody>
      </p:sp>
      <p:sp>
        <p:nvSpPr>
          <p:cNvPr id="109572" name="Text Box 4"/>
          <p:cNvSpPr txBox="1">
            <a:spLocks noChangeArrowheads="1"/>
          </p:cNvSpPr>
          <p:nvPr/>
        </p:nvSpPr>
        <p:spPr bwMode="auto">
          <a:xfrm>
            <a:off x="4716463" y="1576388"/>
            <a:ext cx="4248150" cy="21907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pt-BR" altLang="pt-BR" sz="2400" b="1">
                <a:solidFill>
                  <a:schemeClr val="bg2"/>
                </a:solidFill>
              </a:rPr>
              <a:t>Valor coletado automaticamente ou manualmente a partir da entidade que está sendo caracterizada</a:t>
            </a:r>
          </a:p>
          <a:p>
            <a:pPr>
              <a:buFont typeface="Wingdings" pitchFamily="2" charset="2"/>
              <a:buChar char="Ø"/>
            </a:pPr>
            <a:endParaRPr lang="pt-BR" altLang="pt-BR" sz="1600" b="1">
              <a:solidFill>
                <a:schemeClr val="bg2"/>
              </a:solidFill>
            </a:endParaRPr>
          </a:p>
        </p:txBody>
      </p:sp>
      <p:sp>
        <p:nvSpPr>
          <p:cNvPr id="109573" name="Line 5"/>
          <p:cNvSpPr>
            <a:spLocks noChangeShapeType="1"/>
          </p:cNvSpPr>
          <p:nvPr/>
        </p:nvSpPr>
        <p:spPr bwMode="auto">
          <a:xfrm>
            <a:off x="2268538" y="2349500"/>
            <a:ext cx="24479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1151413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692150"/>
            <a:ext cx="8686800" cy="1316038"/>
          </a:xfrm>
        </p:spPr>
        <p:txBody>
          <a:bodyPr/>
          <a:lstStyle/>
          <a:p>
            <a:r>
              <a:rPr lang="pt-BR" altLang="pt-BR" sz="4000" dirty="0" smtClean="0"/>
              <a:t>Resumo</a:t>
            </a:r>
            <a:r>
              <a:rPr lang="pt-BR" altLang="pt-BR" sz="4000" dirty="0"/>
              <a:t/>
            </a:r>
            <a:br>
              <a:rPr lang="pt-BR" altLang="pt-BR" sz="4000" dirty="0"/>
            </a:br>
            <a:endParaRPr lang="pt-BR" altLang="pt-BR" sz="4000" dirty="0"/>
          </a:p>
        </p:txBody>
      </p:sp>
      <p:sp>
        <p:nvSpPr>
          <p:cNvPr id="110595" name="Rectangle 3"/>
          <p:cNvSpPr>
            <a:spLocks noGrp="1" noChangeArrowheads="1"/>
          </p:cNvSpPr>
          <p:nvPr>
            <p:ph type="body" idx="1"/>
          </p:nvPr>
        </p:nvSpPr>
        <p:spPr>
          <a:xfrm>
            <a:off x="457200" y="1484313"/>
            <a:ext cx="8229600" cy="5040312"/>
          </a:xfrm>
        </p:spPr>
        <p:txBody>
          <a:bodyPr/>
          <a:lstStyle/>
          <a:p>
            <a:r>
              <a:rPr lang="pt-BR" altLang="pt-BR"/>
              <a:t>Métrica</a:t>
            </a:r>
          </a:p>
          <a:p>
            <a:r>
              <a:rPr lang="pt-BR" altLang="pt-BR"/>
              <a:t>Medida</a:t>
            </a:r>
          </a:p>
          <a:p>
            <a:r>
              <a:rPr lang="pt-BR" altLang="pt-BR"/>
              <a:t>Unidade de medida</a:t>
            </a:r>
          </a:p>
          <a:p>
            <a:r>
              <a:rPr lang="pt-BR" altLang="pt-BR"/>
              <a:t>Escala</a:t>
            </a:r>
          </a:p>
          <a:p>
            <a:r>
              <a:rPr lang="pt-BR" altLang="pt-BR"/>
              <a:t>Medição</a:t>
            </a:r>
          </a:p>
        </p:txBody>
      </p:sp>
      <p:sp>
        <p:nvSpPr>
          <p:cNvPr id="110596" name="Text Box 4"/>
          <p:cNvSpPr txBox="1">
            <a:spLocks noChangeArrowheads="1"/>
          </p:cNvSpPr>
          <p:nvPr/>
        </p:nvSpPr>
        <p:spPr bwMode="auto">
          <a:xfrm>
            <a:off x="4716463" y="2428875"/>
            <a:ext cx="4248150" cy="1216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pt-BR" altLang="pt-BR" sz="2400" b="1">
                <a:solidFill>
                  <a:schemeClr val="bg2"/>
                </a:solidFill>
              </a:rPr>
              <a:t>Agrega informação à medida. </a:t>
            </a:r>
          </a:p>
          <a:p>
            <a:pPr>
              <a:buFont typeface="Wingdings" pitchFamily="2" charset="2"/>
              <a:buChar char="Ø"/>
            </a:pPr>
            <a:r>
              <a:rPr lang="pt-BR" altLang="pt-BR" sz="2400" b="1">
                <a:solidFill>
                  <a:schemeClr val="bg2"/>
                </a:solidFill>
              </a:rPr>
              <a:t>Ex.: cm, metros, minutos, </a:t>
            </a:r>
          </a:p>
        </p:txBody>
      </p:sp>
      <p:sp>
        <p:nvSpPr>
          <p:cNvPr id="110597" name="Line 5"/>
          <p:cNvSpPr>
            <a:spLocks noChangeShapeType="1"/>
          </p:cNvSpPr>
          <p:nvPr/>
        </p:nvSpPr>
        <p:spPr bwMode="auto">
          <a:xfrm>
            <a:off x="4427538" y="2924175"/>
            <a:ext cx="2873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3990963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692150"/>
            <a:ext cx="8686800" cy="1316038"/>
          </a:xfrm>
        </p:spPr>
        <p:txBody>
          <a:bodyPr/>
          <a:lstStyle/>
          <a:p>
            <a:r>
              <a:rPr lang="pt-BR" altLang="pt-BR" sz="4000" dirty="0" smtClean="0"/>
              <a:t>Resumo</a:t>
            </a:r>
            <a:r>
              <a:rPr lang="pt-BR" altLang="pt-BR" sz="4000" dirty="0"/>
              <a:t/>
            </a:r>
            <a:br>
              <a:rPr lang="pt-BR" altLang="pt-BR" sz="4000" dirty="0"/>
            </a:br>
            <a:endParaRPr lang="pt-BR" altLang="pt-BR" sz="4000" dirty="0"/>
          </a:p>
        </p:txBody>
      </p:sp>
      <p:sp>
        <p:nvSpPr>
          <p:cNvPr id="111619" name="Rectangle 3"/>
          <p:cNvSpPr>
            <a:spLocks noGrp="1" noChangeArrowheads="1"/>
          </p:cNvSpPr>
          <p:nvPr>
            <p:ph type="body" idx="1"/>
          </p:nvPr>
        </p:nvSpPr>
        <p:spPr>
          <a:xfrm>
            <a:off x="457200" y="1484313"/>
            <a:ext cx="8229600" cy="5040312"/>
          </a:xfrm>
        </p:spPr>
        <p:txBody>
          <a:bodyPr/>
          <a:lstStyle/>
          <a:p>
            <a:r>
              <a:rPr lang="pt-BR" altLang="pt-BR"/>
              <a:t>Métrica</a:t>
            </a:r>
          </a:p>
          <a:p>
            <a:r>
              <a:rPr lang="pt-BR" altLang="pt-BR"/>
              <a:t>Medida</a:t>
            </a:r>
          </a:p>
          <a:p>
            <a:r>
              <a:rPr lang="pt-BR" altLang="pt-BR"/>
              <a:t>Unidade de medida</a:t>
            </a:r>
          </a:p>
          <a:p>
            <a:r>
              <a:rPr lang="pt-BR" altLang="pt-BR"/>
              <a:t>Escala</a:t>
            </a:r>
          </a:p>
          <a:p>
            <a:r>
              <a:rPr lang="pt-BR" altLang="pt-BR"/>
              <a:t>Medição</a:t>
            </a:r>
          </a:p>
        </p:txBody>
      </p:sp>
      <p:sp>
        <p:nvSpPr>
          <p:cNvPr id="111620" name="Text Box 4"/>
          <p:cNvSpPr txBox="1">
            <a:spLocks noChangeArrowheads="1"/>
          </p:cNvSpPr>
          <p:nvPr/>
        </p:nvSpPr>
        <p:spPr bwMode="auto">
          <a:xfrm>
            <a:off x="4716463" y="2827338"/>
            <a:ext cx="4248150" cy="15811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pt-BR" altLang="pt-BR" sz="2400" b="1">
                <a:solidFill>
                  <a:schemeClr val="bg2"/>
                </a:solidFill>
              </a:rPr>
              <a:t>Nominal</a:t>
            </a:r>
          </a:p>
          <a:p>
            <a:pPr>
              <a:buFont typeface="Wingdings" pitchFamily="2" charset="2"/>
              <a:buChar char="Ø"/>
            </a:pPr>
            <a:r>
              <a:rPr lang="pt-BR" altLang="pt-BR" sz="2400" b="1">
                <a:solidFill>
                  <a:schemeClr val="bg2"/>
                </a:solidFill>
              </a:rPr>
              <a:t>Ordinal</a:t>
            </a:r>
          </a:p>
          <a:p>
            <a:pPr>
              <a:buFont typeface="Wingdings" pitchFamily="2" charset="2"/>
              <a:buChar char="Ø"/>
            </a:pPr>
            <a:r>
              <a:rPr lang="pt-BR" altLang="pt-BR" sz="2400" b="1">
                <a:solidFill>
                  <a:schemeClr val="bg2"/>
                </a:solidFill>
              </a:rPr>
              <a:t>Intervalo</a:t>
            </a:r>
          </a:p>
          <a:p>
            <a:pPr>
              <a:buFont typeface="Wingdings" pitchFamily="2" charset="2"/>
              <a:buChar char="Ø"/>
            </a:pPr>
            <a:r>
              <a:rPr lang="pt-BR" altLang="pt-BR" sz="2400" b="1">
                <a:solidFill>
                  <a:schemeClr val="bg2"/>
                </a:solidFill>
              </a:rPr>
              <a:t>Racional</a:t>
            </a:r>
            <a:endParaRPr lang="pt-BR" altLang="pt-BR" sz="1600" b="1">
              <a:solidFill>
                <a:schemeClr val="bg2"/>
              </a:solidFill>
            </a:endParaRPr>
          </a:p>
        </p:txBody>
      </p:sp>
      <p:sp>
        <p:nvSpPr>
          <p:cNvPr id="111621" name="Line 5"/>
          <p:cNvSpPr>
            <a:spLocks noChangeShapeType="1"/>
          </p:cNvSpPr>
          <p:nvPr/>
        </p:nvSpPr>
        <p:spPr bwMode="auto">
          <a:xfrm>
            <a:off x="2195513" y="3644900"/>
            <a:ext cx="24479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1655755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19">
                                            <p:txEl>
                                              <p:pRg st="3" end="3"/>
                                            </p:txEl>
                                          </p:spTgt>
                                        </p:tgtEl>
                                        <p:attrNameLst>
                                          <p:attrName>style.visibility</p:attrName>
                                        </p:attrNameLst>
                                      </p:cBhvr>
                                      <p:to>
                                        <p:strVal val="visible"/>
                                      </p:to>
                                    </p:set>
                                    <p:anim calcmode="lin" valueType="num">
                                      <p:cBhvr additive="base">
                                        <p:cTn id="25"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1619">
                                            <p:txEl>
                                              <p:pRg st="4" end="4"/>
                                            </p:txEl>
                                          </p:spTgt>
                                        </p:tgtEl>
                                        <p:attrNameLst>
                                          <p:attrName>style.visibility</p:attrName>
                                        </p:attrNameLst>
                                      </p:cBhvr>
                                      <p:to>
                                        <p:strVal val="visible"/>
                                      </p:to>
                                    </p:set>
                                    <p:anim calcmode="lin" valueType="num">
                                      <p:cBhvr additive="base">
                                        <p:cTn id="31"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692150"/>
            <a:ext cx="8686800" cy="1316038"/>
          </a:xfrm>
        </p:spPr>
        <p:txBody>
          <a:bodyPr/>
          <a:lstStyle/>
          <a:p>
            <a:r>
              <a:rPr lang="pt-BR" altLang="pt-BR" sz="4000" dirty="0" smtClean="0"/>
              <a:t>Resumo</a:t>
            </a:r>
            <a:r>
              <a:rPr lang="pt-BR" altLang="pt-BR" sz="4000" dirty="0"/>
              <a:t/>
            </a:r>
            <a:br>
              <a:rPr lang="pt-BR" altLang="pt-BR" sz="4000" dirty="0"/>
            </a:br>
            <a:endParaRPr lang="pt-BR" altLang="pt-BR" sz="4000" dirty="0"/>
          </a:p>
        </p:txBody>
      </p:sp>
      <p:sp>
        <p:nvSpPr>
          <p:cNvPr id="112643" name="Rectangle 3"/>
          <p:cNvSpPr>
            <a:spLocks noGrp="1" noChangeArrowheads="1"/>
          </p:cNvSpPr>
          <p:nvPr>
            <p:ph type="body" idx="1"/>
          </p:nvPr>
        </p:nvSpPr>
        <p:spPr>
          <a:xfrm>
            <a:off x="457200" y="1484313"/>
            <a:ext cx="8229600" cy="5040312"/>
          </a:xfrm>
        </p:spPr>
        <p:txBody>
          <a:bodyPr/>
          <a:lstStyle/>
          <a:p>
            <a:r>
              <a:rPr lang="pt-BR" altLang="pt-BR"/>
              <a:t>Métrica</a:t>
            </a:r>
          </a:p>
          <a:p>
            <a:r>
              <a:rPr lang="pt-BR" altLang="pt-BR"/>
              <a:t>Medida</a:t>
            </a:r>
          </a:p>
          <a:p>
            <a:r>
              <a:rPr lang="pt-BR" altLang="pt-BR"/>
              <a:t>Unidade de medida</a:t>
            </a:r>
          </a:p>
          <a:p>
            <a:r>
              <a:rPr lang="pt-BR" altLang="pt-BR"/>
              <a:t>Escala</a:t>
            </a:r>
          </a:p>
          <a:p>
            <a:r>
              <a:rPr lang="pt-BR" altLang="pt-BR"/>
              <a:t>Medição</a:t>
            </a:r>
          </a:p>
        </p:txBody>
      </p:sp>
      <p:sp>
        <p:nvSpPr>
          <p:cNvPr id="112644" name="Text Box 4"/>
          <p:cNvSpPr txBox="1">
            <a:spLocks noChangeArrowheads="1"/>
          </p:cNvSpPr>
          <p:nvPr/>
        </p:nvSpPr>
        <p:spPr bwMode="auto">
          <a:xfrm>
            <a:off x="4716463" y="3211513"/>
            <a:ext cx="4248150" cy="3406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pPr>
            <a:r>
              <a:rPr lang="pt-BR" altLang="pt-BR" sz="2400" b="1">
                <a:solidFill>
                  <a:schemeClr val="bg2"/>
                </a:solidFill>
              </a:rPr>
              <a:t>Ato de coletar e registrar medidas.</a:t>
            </a:r>
          </a:p>
          <a:p>
            <a:pPr>
              <a:buFont typeface="Wingdings" pitchFamily="2" charset="2"/>
              <a:buChar char="Ø"/>
            </a:pPr>
            <a:r>
              <a:rPr lang="pt-BR" altLang="pt-BR" sz="2400" b="1">
                <a:solidFill>
                  <a:schemeClr val="bg2"/>
                </a:solidFill>
              </a:rPr>
              <a:t>Ex.: Contagem e registro de discrepâncias encontradas em um documento de requisitos; Extração do tempo total investido em uma determinada atividade, etc </a:t>
            </a:r>
            <a:endParaRPr lang="pt-BR" altLang="pt-BR" sz="1600" b="1">
              <a:solidFill>
                <a:schemeClr val="bg2"/>
              </a:solidFill>
            </a:endParaRPr>
          </a:p>
        </p:txBody>
      </p:sp>
      <p:sp>
        <p:nvSpPr>
          <p:cNvPr id="112645" name="Line 5"/>
          <p:cNvSpPr>
            <a:spLocks noChangeShapeType="1"/>
          </p:cNvSpPr>
          <p:nvPr/>
        </p:nvSpPr>
        <p:spPr bwMode="auto">
          <a:xfrm>
            <a:off x="2555875" y="4149725"/>
            <a:ext cx="21605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852296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500" fill="hold"/>
                                        <p:tgtEl>
                                          <p:spTgt spid="112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43">
                                            <p:txEl>
                                              <p:pRg st="2" end="2"/>
                                            </p:txEl>
                                          </p:spTgt>
                                        </p:tgtEl>
                                        <p:attrNameLst>
                                          <p:attrName>style.visibility</p:attrName>
                                        </p:attrNameLst>
                                      </p:cBhvr>
                                      <p:to>
                                        <p:strVal val="visible"/>
                                      </p:to>
                                    </p:set>
                                    <p:anim calcmode="lin" valueType="num">
                                      <p:cBhvr additive="base">
                                        <p:cTn id="19" dur="500" fill="hold"/>
                                        <p:tgtEl>
                                          <p:spTgt spid="112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43">
                                            <p:txEl>
                                              <p:pRg st="3" end="3"/>
                                            </p:txEl>
                                          </p:spTgt>
                                        </p:tgtEl>
                                        <p:attrNameLst>
                                          <p:attrName>style.visibility</p:attrName>
                                        </p:attrNameLst>
                                      </p:cBhvr>
                                      <p:to>
                                        <p:strVal val="visible"/>
                                      </p:to>
                                    </p:set>
                                    <p:anim calcmode="lin" valueType="num">
                                      <p:cBhvr additive="base">
                                        <p:cTn id="25" dur="500" fill="hold"/>
                                        <p:tgtEl>
                                          <p:spTgt spid="1126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43">
                                            <p:txEl>
                                              <p:pRg st="4" end="4"/>
                                            </p:txEl>
                                          </p:spTgt>
                                        </p:tgtEl>
                                        <p:attrNameLst>
                                          <p:attrName>style.visibility</p:attrName>
                                        </p:attrNameLst>
                                      </p:cBhvr>
                                      <p:to>
                                        <p:strVal val="visible"/>
                                      </p:to>
                                    </p:set>
                                    <p:anim calcmode="lin" valueType="num">
                                      <p:cBhvr additive="base">
                                        <p:cTn id="31" dur="500" fill="hold"/>
                                        <p:tgtEl>
                                          <p:spTgt spid="1126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ço Reservado para Rodapé 3"/>
          <p:cNvSpPr>
            <a:spLocks noGrp="1"/>
          </p:cNvSpPr>
          <p:nvPr>
            <p:ph type="ftr" sz="quarter" idx="10"/>
          </p:nvPr>
        </p:nvSpPr>
        <p:spPr/>
        <p:txBody>
          <a:bodyPr/>
          <a:lstStyle/>
          <a:p>
            <a:pPr>
              <a:defRPr/>
            </a:pPr>
            <a:r>
              <a:rPr lang="pt-BR" altLang="pt-BR"/>
              <a:t>Métricas de Software</a:t>
            </a:r>
          </a:p>
        </p:txBody>
      </p:sp>
      <p:sp>
        <p:nvSpPr>
          <p:cNvPr id="22"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67AFCC74-CD9E-4C45-BCBC-56C9FFB642FA}" type="slidenum">
              <a:rPr lang="pt-BR" altLang="pt-BR"/>
              <a:pPr>
                <a:defRPr/>
              </a:pPr>
              <a:t>39</a:t>
            </a:fld>
            <a:r>
              <a:rPr lang="pt-BR" altLang="pt-BR"/>
              <a:t>/57</a:t>
            </a:r>
          </a:p>
        </p:txBody>
      </p:sp>
      <p:sp>
        <p:nvSpPr>
          <p:cNvPr id="88066" name="Rectangle 2"/>
          <p:cNvSpPr>
            <a:spLocks noGrp="1" noChangeArrowheads="1"/>
          </p:cNvSpPr>
          <p:nvPr>
            <p:ph type="title"/>
          </p:nvPr>
        </p:nvSpPr>
        <p:spPr/>
        <p:txBody>
          <a:bodyPr/>
          <a:lstStyle/>
          <a:p>
            <a:pPr eaLnBrk="1" hangingPunct="1">
              <a:defRPr/>
            </a:pPr>
            <a:r>
              <a:rPr lang="pt-BR" altLang="pt-BR" smtClean="0"/>
              <a:t>Os Quatros papéis de Medição</a:t>
            </a:r>
          </a:p>
        </p:txBody>
      </p:sp>
      <p:sp>
        <p:nvSpPr>
          <p:cNvPr id="22533" name="Rectangle 3"/>
          <p:cNvSpPr>
            <a:spLocks noGrp="1" noChangeArrowheads="1"/>
          </p:cNvSpPr>
          <p:nvPr>
            <p:ph type="body" idx="1"/>
          </p:nvPr>
        </p:nvSpPr>
        <p:spPr>
          <a:xfrm>
            <a:off x="1143000" y="1752600"/>
            <a:ext cx="8001000" cy="2971800"/>
          </a:xfrm>
        </p:spPr>
        <p:txBody>
          <a:bodyPr/>
          <a:lstStyle/>
          <a:p>
            <a:pPr eaLnBrk="1" hangingPunct="1"/>
            <a:r>
              <a:rPr lang="pt-BR" altLang="pt-BR" sz="2000" smtClean="0"/>
              <a:t>Segundo Humphrey, são quatro os principais papéis de Medições de Software:</a:t>
            </a:r>
          </a:p>
        </p:txBody>
      </p:sp>
      <p:sp>
        <p:nvSpPr>
          <p:cNvPr id="88068" name="Text Box 4"/>
          <p:cNvSpPr txBox="1">
            <a:spLocks noChangeArrowheads="1"/>
          </p:cNvSpPr>
          <p:nvPr/>
        </p:nvSpPr>
        <p:spPr bwMode="auto">
          <a:xfrm>
            <a:off x="3810000" y="3657600"/>
            <a:ext cx="2554288" cy="1311275"/>
          </a:xfrm>
          <a:prstGeom prst="rect">
            <a:avLst/>
          </a:prstGeom>
          <a:solidFill>
            <a:srgbClr val="990000"/>
          </a:solidFill>
          <a:ln>
            <a:noFill/>
          </a:ln>
          <a:effectLst>
            <a:prstShdw prst="shdw17" dist="17961" dir="2700000">
              <a:srgbClr val="990000">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pt-BR" altLang="pt-BR" sz="2000" b="1">
                <a:solidFill>
                  <a:schemeClr val="bg1"/>
                </a:solidFill>
                <a:effectLst>
                  <a:outerShdw blurRad="38100" dist="38100" dir="2700000" algn="tl">
                    <a:srgbClr val="000000"/>
                  </a:outerShdw>
                </a:effectLst>
                <a:latin typeface="Verdana" pitchFamily="34" charset="0"/>
              </a:rPr>
              <a:t>Processos, Produtos e Serviços de Software</a:t>
            </a:r>
          </a:p>
        </p:txBody>
      </p:sp>
      <p:grpSp>
        <p:nvGrpSpPr>
          <p:cNvPr id="88069" name="Group 5"/>
          <p:cNvGrpSpPr>
            <a:grpSpLocks/>
          </p:cNvGrpSpPr>
          <p:nvPr/>
        </p:nvGrpSpPr>
        <p:grpSpPr bwMode="auto">
          <a:xfrm>
            <a:off x="1501775" y="2439988"/>
            <a:ext cx="1733550" cy="1481137"/>
            <a:chOff x="358" y="1639"/>
            <a:chExt cx="1092" cy="933"/>
          </a:xfrm>
        </p:grpSpPr>
        <p:sp>
          <p:nvSpPr>
            <p:cNvPr id="22549" name="Oval 6"/>
            <p:cNvSpPr>
              <a:spLocks noChangeArrowheads="1"/>
            </p:cNvSpPr>
            <p:nvPr/>
          </p:nvSpPr>
          <p:spPr bwMode="auto">
            <a:xfrm>
              <a:off x="358" y="1639"/>
              <a:ext cx="1092" cy="933"/>
            </a:xfrm>
            <a:prstGeom prst="ellipse">
              <a:avLst/>
            </a:prstGeom>
            <a:solidFill>
              <a:srgbClr val="FF9900"/>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88071" name="Text Box 7"/>
            <p:cNvSpPr txBox="1">
              <a:spLocks noChangeArrowheads="1"/>
            </p:cNvSpPr>
            <p:nvPr/>
          </p:nvSpPr>
          <p:spPr bwMode="auto">
            <a:xfrm>
              <a:off x="432" y="1969"/>
              <a:ext cx="1004" cy="2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defRPr/>
              </a:pPr>
              <a:r>
                <a:rPr lang="pt-BR" altLang="pt-BR" sz="2000" b="1">
                  <a:solidFill>
                    <a:schemeClr val="bg1"/>
                  </a:solidFill>
                  <a:effectLst>
                    <a:outerShdw blurRad="38100" dist="38100" dir="2700000" algn="tl">
                      <a:srgbClr val="000000"/>
                    </a:outerShdw>
                  </a:effectLst>
                  <a:latin typeface="Verdana" pitchFamily="34" charset="0"/>
                </a:rPr>
                <a:t>Entender</a:t>
              </a:r>
            </a:p>
          </p:txBody>
        </p:sp>
      </p:grpSp>
      <p:grpSp>
        <p:nvGrpSpPr>
          <p:cNvPr id="88072" name="Group 8"/>
          <p:cNvGrpSpPr>
            <a:grpSpLocks/>
          </p:cNvGrpSpPr>
          <p:nvPr/>
        </p:nvGrpSpPr>
        <p:grpSpPr bwMode="auto">
          <a:xfrm>
            <a:off x="1441450" y="4856163"/>
            <a:ext cx="1733550" cy="1481137"/>
            <a:chOff x="358" y="1639"/>
            <a:chExt cx="1092" cy="933"/>
          </a:xfrm>
        </p:grpSpPr>
        <p:sp>
          <p:nvSpPr>
            <p:cNvPr id="22547" name="Oval 9"/>
            <p:cNvSpPr>
              <a:spLocks noChangeArrowheads="1"/>
            </p:cNvSpPr>
            <p:nvPr/>
          </p:nvSpPr>
          <p:spPr bwMode="auto">
            <a:xfrm>
              <a:off x="358" y="1639"/>
              <a:ext cx="1092" cy="933"/>
            </a:xfrm>
            <a:prstGeom prst="ellipse">
              <a:avLst/>
            </a:prstGeom>
            <a:solidFill>
              <a:srgbClr val="FF9900"/>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88074" name="Text Box 10"/>
            <p:cNvSpPr txBox="1">
              <a:spLocks noChangeArrowheads="1"/>
            </p:cNvSpPr>
            <p:nvPr/>
          </p:nvSpPr>
          <p:spPr bwMode="auto">
            <a:xfrm>
              <a:off x="432" y="1969"/>
              <a:ext cx="1004" cy="2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defRPr/>
              </a:pPr>
              <a:r>
                <a:rPr lang="pt-BR" altLang="pt-BR" sz="2000" b="1">
                  <a:solidFill>
                    <a:schemeClr val="bg1"/>
                  </a:solidFill>
                  <a:effectLst>
                    <a:outerShdw blurRad="38100" dist="38100" dir="2700000" algn="tl">
                      <a:srgbClr val="000000"/>
                    </a:outerShdw>
                  </a:effectLst>
                  <a:latin typeface="Verdana" pitchFamily="34" charset="0"/>
                </a:rPr>
                <a:t>Avaliar</a:t>
              </a:r>
            </a:p>
          </p:txBody>
        </p:sp>
      </p:grpSp>
      <p:grpSp>
        <p:nvGrpSpPr>
          <p:cNvPr id="88075" name="Group 11"/>
          <p:cNvGrpSpPr>
            <a:grpSpLocks/>
          </p:cNvGrpSpPr>
          <p:nvPr/>
        </p:nvGrpSpPr>
        <p:grpSpPr bwMode="auto">
          <a:xfrm>
            <a:off x="6864350" y="4856163"/>
            <a:ext cx="1733550" cy="1481137"/>
            <a:chOff x="358" y="1639"/>
            <a:chExt cx="1092" cy="933"/>
          </a:xfrm>
        </p:grpSpPr>
        <p:sp>
          <p:nvSpPr>
            <p:cNvPr id="22545" name="Oval 12"/>
            <p:cNvSpPr>
              <a:spLocks noChangeArrowheads="1"/>
            </p:cNvSpPr>
            <p:nvPr/>
          </p:nvSpPr>
          <p:spPr bwMode="auto">
            <a:xfrm>
              <a:off x="358" y="1639"/>
              <a:ext cx="1092" cy="933"/>
            </a:xfrm>
            <a:prstGeom prst="ellipse">
              <a:avLst/>
            </a:prstGeom>
            <a:solidFill>
              <a:srgbClr val="FF9900"/>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88077" name="Text Box 13"/>
            <p:cNvSpPr txBox="1">
              <a:spLocks noChangeArrowheads="1"/>
            </p:cNvSpPr>
            <p:nvPr/>
          </p:nvSpPr>
          <p:spPr bwMode="auto">
            <a:xfrm>
              <a:off x="432" y="1969"/>
              <a:ext cx="1004" cy="2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defRPr/>
              </a:pPr>
              <a:r>
                <a:rPr lang="pt-BR" altLang="pt-BR" sz="2000" b="1">
                  <a:solidFill>
                    <a:schemeClr val="bg1"/>
                  </a:solidFill>
                  <a:effectLst>
                    <a:outerShdw blurRad="38100" dist="38100" dir="2700000" algn="tl">
                      <a:srgbClr val="000000"/>
                    </a:outerShdw>
                  </a:effectLst>
                  <a:latin typeface="Verdana" pitchFamily="34" charset="0"/>
                </a:rPr>
                <a:t>Prever</a:t>
              </a:r>
            </a:p>
          </p:txBody>
        </p:sp>
      </p:grpSp>
      <p:grpSp>
        <p:nvGrpSpPr>
          <p:cNvPr id="88078" name="Group 14"/>
          <p:cNvGrpSpPr>
            <a:grpSpLocks/>
          </p:cNvGrpSpPr>
          <p:nvPr/>
        </p:nvGrpSpPr>
        <p:grpSpPr bwMode="auto">
          <a:xfrm>
            <a:off x="6708775" y="2490788"/>
            <a:ext cx="1733550" cy="1481137"/>
            <a:chOff x="358" y="1639"/>
            <a:chExt cx="1092" cy="933"/>
          </a:xfrm>
        </p:grpSpPr>
        <p:sp>
          <p:nvSpPr>
            <p:cNvPr id="22543" name="Oval 15"/>
            <p:cNvSpPr>
              <a:spLocks noChangeArrowheads="1"/>
            </p:cNvSpPr>
            <p:nvPr/>
          </p:nvSpPr>
          <p:spPr bwMode="auto">
            <a:xfrm>
              <a:off x="358" y="1639"/>
              <a:ext cx="1092" cy="933"/>
            </a:xfrm>
            <a:prstGeom prst="ellipse">
              <a:avLst/>
            </a:prstGeom>
            <a:solidFill>
              <a:srgbClr val="FF9900"/>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88080" name="Text Box 16"/>
            <p:cNvSpPr txBox="1">
              <a:spLocks noChangeArrowheads="1"/>
            </p:cNvSpPr>
            <p:nvPr/>
          </p:nvSpPr>
          <p:spPr bwMode="auto">
            <a:xfrm>
              <a:off x="432" y="1969"/>
              <a:ext cx="1004" cy="2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defRPr/>
              </a:pPr>
              <a:r>
                <a:rPr lang="pt-BR" altLang="pt-BR" sz="2000" b="1">
                  <a:solidFill>
                    <a:schemeClr val="bg1"/>
                  </a:solidFill>
                  <a:effectLst>
                    <a:outerShdw blurRad="38100" dist="38100" dir="2700000" algn="tl">
                      <a:srgbClr val="000000"/>
                    </a:outerShdw>
                  </a:effectLst>
                  <a:latin typeface="Verdana" pitchFamily="34" charset="0"/>
                </a:rPr>
                <a:t>Controlar</a:t>
              </a:r>
            </a:p>
          </p:txBody>
        </p:sp>
      </p:grpSp>
      <p:cxnSp>
        <p:nvCxnSpPr>
          <p:cNvPr id="88081" name="AutoShape 17"/>
          <p:cNvCxnSpPr>
            <a:cxnSpLocks noChangeShapeType="1"/>
            <a:stCxn id="22547" idx="6"/>
            <a:endCxn id="88068" idx="1"/>
          </p:cNvCxnSpPr>
          <p:nvPr/>
        </p:nvCxnSpPr>
        <p:spPr bwMode="auto">
          <a:xfrm flipV="1">
            <a:off x="3175000" y="4313238"/>
            <a:ext cx="635000" cy="1284287"/>
          </a:xfrm>
          <a:prstGeom prst="curvedConnector3">
            <a:avLst>
              <a:gd name="adj1" fmla="val 50000"/>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88082" name="AutoShape 18"/>
          <p:cNvCxnSpPr>
            <a:cxnSpLocks noChangeShapeType="1"/>
            <a:stCxn id="22549" idx="6"/>
            <a:endCxn id="88068" idx="0"/>
          </p:cNvCxnSpPr>
          <p:nvPr/>
        </p:nvCxnSpPr>
        <p:spPr bwMode="auto">
          <a:xfrm>
            <a:off x="3235325" y="3181350"/>
            <a:ext cx="1852613" cy="476250"/>
          </a:xfrm>
          <a:prstGeom prst="curvedConnector2">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88083" name="AutoShape 19"/>
          <p:cNvCxnSpPr>
            <a:cxnSpLocks noChangeShapeType="1"/>
            <a:stCxn id="88080" idx="1"/>
            <a:endCxn id="88068" idx="3"/>
          </p:cNvCxnSpPr>
          <p:nvPr/>
        </p:nvCxnSpPr>
        <p:spPr bwMode="auto">
          <a:xfrm rot="10800000" flipV="1">
            <a:off x="6364288" y="3213100"/>
            <a:ext cx="461962" cy="1100138"/>
          </a:xfrm>
          <a:prstGeom prst="curvedConnector3">
            <a:avLst>
              <a:gd name="adj1" fmla="val 49829"/>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88084" name="AutoShape 20"/>
          <p:cNvCxnSpPr>
            <a:cxnSpLocks noChangeShapeType="1"/>
            <a:stCxn id="22545" idx="2"/>
            <a:endCxn id="88068" idx="2"/>
          </p:cNvCxnSpPr>
          <p:nvPr/>
        </p:nvCxnSpPr>
        <p:spPr bwMode="auto">
          <a:xfrm rot="10800000">
            <a:off x="5087938" y="4968875"/>
            <a:ext cx="1776412" cy="628650"/>
          </a:xfrm>
          <a:prstGeom prst="curvedConnector2">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Tree>
    <p:extLst>
      <p:ext uri="{BB962C8B-B14F-4D97-AF65-F5344CB8AC3E}">
        <p14:creationId xmlns:p14="http://schemas.microsoft.com/office/powerpoint/2010/main" val="543227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box(in)">
                                      <p:cBhvr>
                                        <p:cTn id="7" dur="500"/>
                                        <p:tgtEl>
                                          <p:spTgt spid="8806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88069"/>
                                        </p:tgtEl>
                                        <p:attrNameLst>
                                          <p:attrName>style.visibility</p:attrName>
                                        </p:attrNameLst>
                                      </p:cBhvr>
                                      <p:to>
                                        <p:strVal val="visible"/>
                                      </p:to>
                                    </p:set>
                                    <p:animEffect transition="in" filter="box(in)">
                                      <p:cBhvr>
                                        <p:cTn id="11" dur="500"/>
                                        <p:tgtEl>
                                          <p:spTgt spid="88069"/>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88082"/>
                                        </p:tgtEl>
                                        <p:attrNameLst>
                                          <p:attrName>style.visibility</p:attrName>
                                        </p:attrNameLst>
                                      </p:cBhvr>
                                      <p:to>
                                        <p:strVal val="visible"/>
                                      </p:to>
                                    </p:set>
                                    <p:animEffect transition="in" filter="box(in)">
                                      <p:cBhvr>
                                        <p:cTn id="15" dur="500"/>
                                        <p:tgtEl>
                                          <p:spTgt spid="880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88081"/>
                                        </p:tgtEl>
                                        <p:attrNameLst>
                                          <p:attrName>style.visibility</p:attrName>
                                        </p:attrNameLst>
                                      </p:cBhvr>
                                      <p:to>
                                        <p:strVal val="visible"/>
                                      </p:to>
                                    </p:set>
                                    <p:animEffect transition="in" filter="box(in)">
                                      <p:cBhvr>
                                        <p:cTn id="20" dur="500"/>
                                        <p:tgtEl>
                                          <p:spTgt spid="88081"/>
                                        </p:tgtEl>
                                      </p:cBhvr>
                                    </p:animEffect>
                                  </p:childTnLst>
                                </p:cTn>
                              </p:par>
                            </p:childTnLst>
                          </p:cTn>
                        </p:par>
                        <p:par>
                          <p:cTn id="21" fill="hold" nodeType="afterGroup">
                            <p:stCondLst>
                              <p:cond delay="500"/>
                            </p:stCondLst>
                            <p:childTnLst>
                              <p:par>
                                <p:cTn id="22" presetID="4" presetClass="entr" presetSubtype="16" fill="hold" nodeType="afterEffect">
                                  <p:stCondLst>
                                    <p:cond delay="0"/>
                                  </p:stCondLst>
                                  <p:childTnLst>
                                    <p:set>
                                      <p:cBhvr>
                                        <p:cTn id="23" dur="1" fill="hold">
                                          <p:stCondLst>
                                            <p:cond delay="0"/>
                                          </p:stCondLst>
                                        </p:cTn>
                                        <p:tgtEl>
                                          <p:spTgt spid="88072"/>
                                        </p:tgtEl>
                                        <p:attrNameLst>
                                          <p:attrName>style.visibility</p:attrName>
                                        </p:attrNameLst>
                                      </p:cBhvr>
                                      <p:to>
                                        <p:strVal val="visible"/>
                                      </p:to>
                                    </p:set>
                                    <p:animEffect transition="in" filter="box(in)">
                                      <p:cBhvr>
                                        <p:cTn id="24" dur="500"/>
                                        <p:tgtEl>
                                          <p:spTgt spid="880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88083"/>
                                        </p:tgtEl>
                                        <p:attrNameLst>
                                          <p:attrName>style.visibility</p:attrName>
                                        </p:attrNameLst>
                                      </p:cBhvr>
                                      <p:to>
                                        <p:strVal val="visible"/>
                                      </p:to>
                                    </p:set>
                                    <p:animEffect transition="in" filter="box(in)">
                                      <p:cBhvr>
                                        <p:cTn id="29" dur="500"/>
                                        <p:tgtEl>
                                          <p:spTgt spid="88083"/>
                                        </p:tgtEl>
                                      </p:cBhvr>
                                    </p:animEffect>
                                  </p:childTnLst>
                                </p:cTn>
                              </p:par>
                            </p:childTnLst>
                          </p:cTn>
                        </p:par>
                        <p:par>
                          <p:cTn id="30" fill="hold" nodeType="afterGroup">
                            <p:stCondLst>
                              <p:cond delay="500"/>
                            </p:stCondLst>
                            <p:childTnLst>
                              <p:par>
                                <p:cTn id="31" presetID="4" presetClass="entr" presetSubtype="16" fill="hold" nodeType="afterEffect">
                                  <p:stCondLst>
                                    <p:cond delay="0"/>
                                  </p:stCondLst>
                                  <p:childTnLst>
                                    <p:set>
                                      <p:cBhvr>
                                        <p:cTn id="32" dur="1" fill="hold">
                                          <p:stCondLst>
                                            <p:cond delay="0"/>
                                          </p:stCondLst>
                                        </p:cTn>
                                        <p:tgtEl>
                                          <p:spTgt spid="88078"/>
                                        </p:tgtEl>
                                        <p:attrNameLst>
                                          <p:attrName>style.visibility</p:attrName>
                                        </p:attrNameLst>
                                      </p:cBhvr>
                                      <p:to>
                                        <p:strVal val="visible"/>
                                      </p:to>
                                    </p:set>
                                    <p:animEffect transition="in" filter="box(in)">
                                      <p:cBhvr>
                                        <p:cTn id="33" dur="500"/>
                                        <p:tgtEl>
                                          <p:spTgt spid="880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88084"/>
                                        </p:tgtEl>
                                        <p:attrNameLst>
                                          <p:attrName>style.visibility</p:attrName>
                                        </p:attrNameLst>
                                      </p:cBhvr>
                                      <p:to>
                                        <p:strVal val="visible"/>
                                      </p:to>
                                    </p:set>
                                    <p:animEffect transition="in" filter="box(in)">
                                      <p:cBhvr>
                                        <p:cTn id="38" dur="500"/>
                                        <p:tgtEl>
                                          <p:spTgt spid="88084"/>
                                        </p:tgtEl>
                                      </p:cBhvr>
                                    </p:animEffect>
                                  </p:childTnLst>
                                </p:cTn>
                              </p:par>
                            </p:childTnLst>
                          </p:cTn>
                        </p:par>
                        <p:par>
                          <p:cTn id="39" fill="hold" nodeType="afterGroup">
                            <p:stCondLst>
                              <p:cond delay="500"/>
                            </p:stCondLst>
                            <p:childTnLst>
                              <p:par>
                                <p:cTn id="40" presetID="4" presetClass="entr" presetSubtype="16" fill="hold" nodeType="afterEffect">
                                  <p:stCondLst>
                                    <p:cond delay="0"/>
                                  </p:stCondLst>
                                  <p:childTnLst>
                                    <p:set>
                                      <p:cBhvr>
                                        <p:cTn id="41" dur="1" fill="hold">
                                          <p:stCondLst>
                                            <p:cond delay="0"/>
                                          </p:stCondLst>
                                        </p:cTn>
                                        <p:tgtEl>
                                          <p:spTgt spid="88075"/>
                                        </p:tgtEl>
                                        <p:attrNameLst>
                                          <p:attrName>style.visibility</p:attrName>
                                        </p:attrNameLst>
                                      </p:cBhvr>
                                      <p:to>
                                        <p:strVal val="visible"/>
                                      </p:to>
                                    </p:set>
                                    <p:animEffect transition="in" filter="box(in)">
                                      <p:cBhvr>
                                        <p:cTn id="42"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E02DC715-2CEF-45F6-81F5-E762E8E93EE7}" type="slidenum">
              <a:rPr lang="pt-BR" altLang="pt-BR"/>
              <a:pPr>
                <a:defRPr/>
              </a:pPr>
              <a:t>4</a:t>
            </a:fld>
            <a:r>
              <a:rPr lang="pt-BR" altLang="pt-BR"/>
              <a:t>/57</a:t>
            </a:r>
          </a:p>
        </p:txBody>
      </p:sp>
      <p:sp>
        <p:nvSpPr>
          <p:cNvPr id="55306" name="Rectangle 10"/>
          <p:cNvSpPr>
            <a:spLocks noGrp="1" noChangeArrowheads="1"/>
          </p:cNvSpPr>
          <p:nvPr>
            <p:ph type="title"/>
          </p:nvPr>
        </p:nvSpPr>
        <p:spPr/>
        <p:txBody>
          <a:bodyPr/>
          <a:lstStyle/>
          <a:p>
            <a:pPr eaLnBrk="1" hangingPunct="1">
              <a:defRPr/>
            </a:pPr>
            <a:r>
              <a:rPr lang="pt-BR" altLang="pt-BR" smtClean="0"/>
              <a:t>Objetivos</a:t>
            </a:r>
          </a:p>
        </p:txBody>
      </p:sp>
      <p:sp>
        <p:nvSpPr>
          <p:cNvPr id="4101" name="Rectangle 11"/>
          <p:cNvSpPr>
            <a:spLocks noGrp="1" noChangeArrowheads="1"/>
          </p:cNvSpPr>
          <p:nvPr>
            <p:ph type="body" idx="1"/>
          </p:nvPr>
        </p:nvSpPr>
        <p:spPr/>
        <p:txBody>
          <a:bodyPr/>
          <a:lstStyle/>
          <a:p>
            <a:pPr eaLnBrk="1" hangingPunct="1">
              <a:lnSpc>
                <a:spcPct val="90000"/>
              </a:lnSpc>
            </a:pPr>
            <a:r>
              <a:rPr lang="pt-BR" altLang="pt-BR" sz="2800" smtClean="0"/>
              <a:t>Entender porque medição é importante para avaliação e garantia da qualidade de software</a:t>
            </a:r>
          </a:p>
          <a:p>
            <a:pPr eaLnBrk="1" hangingPunct="1">
              <a:lnSpc>
                <a:spcPct val="90000"/>
              </a:lnSpc>
            </a:pPr>
            <a:r>
              <a:rPr lang="pt-BR" altLang="pt-BR" sz="2800" smtClean="0"/>
              <a:t>Entender as abordagens principais de métricas e como elas são utilizadas</a:t>
            </a:r>
          </a:p>
          <a:p>
            <a:pPr eaLnBrk="1" hangingPunct="1">
              <a:lnSpc>
                <a:spcPct val="90000"/>
              </a:lnSpc>
            </a:pPr>
            <a:r>
              <a:rPr lang="pt-BR" altLang="pt-BR" sz="2800" smtClean="0"/>
              <a:t>Conhecer algumas métricas e suas aplicações</a:t>
            </a:r>
          </a:p>
          <a:p>
            <a:pPr eaLnBrk="1" hangingPunct="1">
              <a:lnSpc>
                <a:spcPct val="90000"/>
              </a:lnSpc>
            </a:pPr>
            <a:r>
              <a:rPr lang="pt-BR" altLang="pt-BR" sz="2800" smtClean="0"/>
              <a:t>Entender o que é um Plano de Métricas e como escrever um</a:t>
            </a:r>
          </a:p>
        </p:txBody>
      </p:sp>
    </p:spTree>
    <p:extLst>
      <p:ext uri="{BB962C8B-B14F-4D97-AF65-F5344CB8AC3E}">
        <p14:creationId xmlns:p14="http://schemas.microsoft.com/office/powerpoint/2010/main" val="2585612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5B7D5362-ED2B-48A5-9CD6-C71132426CC1}" type="slidenum">
              <a:rPr lang="pt-BR" altLang="pt-BR"/>
              <a:pPr>
                <a:defRPr/>
              </a:pPr>
              <a:t>40</a:t>
            </a:fld>
            <a:r>
              <a:rPr lang="pt-BR" altLang="pt-BR"/>
              <a:t>/57</a:t>
            </a:r>
          </a:p>
        </p:txBody>
      </p:sp>
      <p:sp>
        <p:nvSpPr>
          <p:cNvPr id="89090" name="Rectangle 2"/>
          <p:cNvSpPr>
            <a:spLocks noGrp="1" noChangeArrowheads="1"/>
          </p:cNvSpPr>
          <p:nvPr>
            <p:ph type="title"/>
          </p:nvPr>
        </p:nvSpPr>
        <p:spPr/>
        <p:txBody>
          <a:bodyPr/>
          <a:lstStyle/>
          <a:p>
            <a:pPr eaLnBrk="1" hangingPunct="1">
              <a:defRPr/>
            </a:pPr>
            <a:r>
              <a:rPr lang="pt-BR" altLang="pt-BR" smtClean="0"/>
              <a:t>Os Quatros papéis de Medição</a:t>
            </a:r>
            <a:endParaRPr lang="pt-PT" altLang="pt-BR" smtClean="0"/>
          </a:p>
        </p:txBody>
      </p:sp>
      <p:sp>
        <p:nvSpPr>
          <p:cNvPr id="23557" name="Rectangle 3"/>
          <p:cNvSpPr>
            <a:spLocks noGrp="1" noChangeArrowheads="1"/>
          </p:cNvSpPr>
          <p:nvPr>
            <p:ph type="body" idx="1"/>
          </p:nvPr>
        </p:nvSpPr>
        <p:spPr/>
        <p:txBody>
          <a:bodyPr/>
          <a:lstStyle/>
          <a:p>
            <a:pPr eaLnBrk="1" hangingPunct="1"/>
            <a:r>
              <a:rPr lang="pt-BR" altLang="pt-BR" sz="2000" smtClean="0"/>
              <a:t>Entender</a:t>
            </a:r>
          </a:p>
          <a:p>
            <a:pPr lvl="1" eaLnBrk="1" hangingPunct="1"/>
            <a:r>
              <a:rPr lang="pt-BR" altLang="pt-BR" sz="1800" smtClean="0"/>
              <a:t>Métricas ajudam a entender o comportamento e funcionamento de processos, produtos e serviços de software</a:t>
            </a:r>
          </a:p>
          <a:p>
            <a:pPr eaLnBrk="1" hangingPunct="1"/>
            <a:r>
              <a:rPr lang="pt-BR" altLang="pt-BR" sz="2000" smtClean="0"/>
              <a:t>Avaliar</a:t>
            </a:r>
          </a:p>
          <a:p>
            <a:pPr lvl="1" eaLnBrk="1" hangingPunct="1"/>
            <a:r>
              <a:rPr lang="pt-BR" altLang="pt-BR" sz="1800" smtClean="0"/>
              <a:t>Métricas podem ser utilizadas para tomar decisões e determinar o estabelecimento de padrões, metas e critérios de aceitação</a:t>
            </a:r>
          </a:p>
          <a:p>
            <a:pPr eaLnBrk="1" hangingPunct="1"/>
            <a:r>
              <a:rPr lang="pt-BR" altLang="pt-BR" sz="2000" smtClean="0"/>
              <a:t>Controlar</a:t>
            </a:r>
          </a:p>
          <a:p>
            <a:pPr lvl="1" eaLnBrk="1" hangingPunct="1"/>
            <a:r>
              <a:rPr lang="pt-BR" altLang="pt-BR" sz="1800" smtClean="0"/>
              <a:t>Métricas podem ser utilizadas para controlar processos, produtos e serviços de software</a:t>
            </a:r>
          </a:p>
          <a:p>
            <a:pPr eaLnBrk="1" hangingPunct="1"/>
            <a:r>
              <a:rPr lang="pt-BR" altLang="pt-BR" sz="2000" smtClean="0"/>
              <a:t>Prever</a:t>
            </a:r>
          </a:p>
          <a:p>
            <a:pPr lvl="1" eaLnBrk="1" hangingPunct="1"/>
            <a:r>
              <a:rPr lang="pt-BR" altLang="pt-BR" sz="1800" smtClean="0"/>
              <a:t>Métricas podem ser utilizadas para prever valores de atributos</a:t>
            </a:r>
            <a:endParaRPr lang="pt-PT" altLang="pt-BR" sz="1800" smtClean="0"/>
          </a:p>
        </p:txBody>
      </p:sp>
    </p:spTree>
    <p:extLst>
      <p:ext uri="{BB962C8B-B14F-4D97-AF65-F5344CB8AC3E}">
        <p14:creationId xmlns:p14="http://schemas.microsoft.com/office/powerpoint/2010/main" val="1382385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ço Reservado para Rodapé 3"/>
          <p:cNvSpPr>
            <a:spLocks noGrp="1"/>
          </p:cNvSpPr>
          <p:nvPr>
            <p:ph type="ftr" sz="quarter" idx="10"/>
          </p:nvPr>
        </p:nvSpPr>
        <p:spPr/>
        <p:txBody>
          <a:bodyPr/>
          <a:lstStyle/>
          <a:p>
            <a:r>
              <a:rPr lang="pt-BR" altLang="pt-BR"/>
              <a:t>Antonio Carlos Tonini</a:t>
            </a:r>
          </a:p>
        </p:txBody>
      </p:sp>
      <p:sp>
        <p:nvSpPr>
          <p:cNvPr id="33794" name="Rectangle 1026"/>
          <p:cNvSpPr>
            <a:spLocks noGrp="1" noChangeArrowheads="1"/>
          </p:cNvSpPr>
          <p:nvPr>
            <p:ph type="title"/>
          </p:nvPr>
        </p:nvSpPr>
        <p:spPr/>
        <p:txBody>
          <a:bodyPr/>
          <a:lstStyle/>
          <a:p>
            <a:r>
              <a:rPr lang="pt-BR" altLang="pt-BR"/>
              <a:t>Conceito</a:t>
            </a:r>
          </a:p>
        </p:txBody>
      </p:sp>
      <p:sp>
        <p:nvSpPr>
          <p:cNvPr id="33795" name="Rectangle 1027"/>
          <p:cNvSpPr>
            <a:spLocks noGrp="1" noChangeArrowheads="1"/>
          </p:cNvSpPr>
          <p:nvPr>
            <p:ph type="body" idx="1"/>
          </p:nvPr>
        </p:nvSpPr>
        <p:spPr>
          <a:xfrm>
            <a:off x="228600" y="1143000"/>
            <a:ext cx="8763000" cy="1219200"/>
          </a:xfrm>
        </p:spPr>
        <p:txBody>
          <a:bodyPr/>
          <a:lstStyle/>
          <a:p>
            <a:r>
              <a:rPr lang="pt-BR" altLang="pt-BR">
                <a:solidFill>
                  <a:srgbClr val="FF3300"/>
                </a:solidFill>
              </a:rPr>
              <a:t>METRICAS</a:t>
            </a:r>
            <a:r>
              <a:rPr lang="pt-BR" altLang="pt-BR"/>
              <a:t> – inferências sobre os processos de trabalho que traduzem:</a:t>
            </a:r>
          </a:p>
        </p:txBody>
      </p:sp>
      <p:sp>
        <p:nvSpPr>
          <p:cNvPr id="33796" name="Text Box 1028"/>
          <p:cNvSpPr txBox="1">
            <a:spLocks noChangeArrowheads="1"/>
          </p:cNvSpPr>
          <p:nvPr/>
        </p:nvSpPr>
        <p:spPr bwMode="auto">
          <a:xfrm>
            <a:off x="304800" y="3724275"/>
            <a:ext cx="2057400" cy="466725"/>
          </a:xfrm>
          <a:prstGeom prst="rect">
            <a:avLst/>
          </a:prstGeom>
          <a:gradFill rotWithShape="0">
            <a:gsLst>
              <a:gs pos="0">
                <a:srgbClr val="FFFFFF"/>
              </a:gs>
              <a:gs pos="100000">
                <a:srgbClr val="FFCC66"/>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CC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effectLst>
                  <a:outerShdw blurRad="38100" dist="38100" dir="2700000" algn="tl">
                    <a:srgbClr val="FFFFFF"/>
                  </a:outerShdw>
                </a:effectLst>
                <a:latin typeface="Verdana" pitchFamily="34" charset="0"/>
              </a:rPr>
              <a:t>METRICAS</a:t>
            </a:r>
          </a:p>
        </p:txBody>
      </p:sp>
      <p:sp>
        <p:nvSpPr>
          <p:cNvPr id="33797" name="Text Box 1029"/>
          <p:cNvSpPr txBox="1">
            <a:spLocks noChangeArrowheads="1"/>
          </p:cNvSpPr>
          <p:nvPr/>
        </p:nvSpPr>
        <p:spPr bwMode="auto">
          <a:xfrm>
            <a:off x="2667000" y="2667000"/>
            <a:ext cx="2667000" cy="466725"/>
          </a:xfrm>
          <a:prstGeom prst="rect">
            <a:avLst/>
          </a:prstGeom>
          <a:gradFill rotWithShape="0">
            <a:gsLst>
              <a:gs pos="0">
                <a:srgbClr val="FFFFFF"/>
              </a:gs>
              <a:gs pos="100000">
                <a:srgbClr val="FFCC66"/>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CC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effectLst>
                  <a:outerShdw blurRad="38100" dist="38100" dir="2700000" algn="tl">
                    <a:srgbClr val="FFFFFF"/>
                  </a:outerShdw>
                </a:effectLst>
                <a:latin typeface="Verdana" pitchFamily="34" charset="0"/>
              </a:rPr>
              <a:t>ESTIMATIVAS</a:t>
            </a:r>
          </a:p>
        </p:txBody>
      </p:sp>
      <p:sp>
        <p:nvSpPr>
          <p:cNvPr id="33798" name="Text Box 1030"/>
          <p:cNvSpPr txBox="1">
            <a:spLocks noChangeArrowheads="1"/>
          </p:cNvSpPr>
          <p:nvPr/>
        </p:nvSpPr>
        <p:spPr bwMode="auto">
          <a:xfrm>
            <a:off x="2590800" y="5029200"/>
            <a:ext cx="2667000" cy="466725"/>
          </a:xfrm>
          <a:prstGeom prst="rect">
            <a:avLst/>
          </a:prstGeom>
          <a:gradFill rotWithShape="0">
            <a:gsLst>
              <a:gs pos="0">
                <a:srgbClr val="FFFFFF"/>
              </a:gs>
              <a:gs pos="100000">
                <a:srgbClr val="FFCC66"/>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CC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effectLst>
                  <a:outerShdw blurRad="38100" dist="38100" dir="2700000" algn="tl">
                    <a:srgbClr val="FFFFFF"/>
                  </a:outerShdw>
                </a:effectLst>
                <a:latin typeface="Verdana" pitchFamily="34" charset="0"/>
              </a:rPr>
              <a:t>DESEMPENHO</a:t>
            </a:r>
          </a:p>
        </p:txBody>
      </p:sp>
      <p:sp>
        <p:nvSpPr>
          <p:cNvPr id="33807" name="AutoShape 1039"/>
          <p:cNvSpPr>
            <a:spLocks noChangeArrowheads="1"/>
          </p:cNvSpPr>
          <p:nvPr/>
        </p:nvSpPr>
        <p:spPr bwMode="auto">
          <a:xfrm rot="1481494">
            <a:off x="1828800" y="4572000"/>
            <a:ext cx="609600" cy="3048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3808" name="AutoShape 1040"/>
          <p:cNvSpPr>
            <a:spLocks noChangeArrowheads="1"/>
          </p:cNvSpPr>
          <p:nvPr/>
        </p:nvSpPr>
        <p:spPr bwMode="auto">
          <a:xfrm rot="-1713907">
            <a:off x="1828800" y="3200400"/>
            <a:ext cx="609600" cy="3048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pic>
        <p:nvPicPr>
          <p:cNvPr id="33813" name="Picture 1045" descr="C:\Documents and Settings\actonini\Meus documentos\Minhas figuras\bmp\analista.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648200"/>
            <a:ext cx="1057275" cy="12954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grpSp>
        <p:nvGrpSpPr>
          <p:cNvPr id="33812" name="Group 1044"/>
          <p:cNvGrpSpPr>
            <a:grpSpLocks/>
          </p:cNvGrpSpPr>
          <p:nvPr/>
        </p:nvGrpSpPr>
        <p:grpSpPr bwMode="auto">
          <a:xfrm>
            <a:off x="5562600" y="1981200"/>
            <a:ext cx="3581400" cy="4267200"/>
            <a:chOff x="3504" y="1248"/>
            <a:chExt cx="2256" cy="2688"/>
          </a:xfrm>
        </p:grpSpPr>
        <p:grpSp>
          <p:nvGrpSpPr>
            <p:cNvPr id="33801" name="Group 1033"/>
            <p:cNvGrpSpPr>
              <a:grpSpLocks/>
            </p:cNvGrpSpPr>
            <p:nvPr/>
          </p:nvGrpSpPr>
          <p:grpSpPr bwMode="auto">
            <a:xfrm>
              <a:off x="3936" y="1248"/>
              <a:ext cx="1824" cy="1152"/>
              <a:chOff x="3936" y="2592"/>
              <a:chExt cx="1824" cy="1152"/>
            </a:xfrm>
          </p:grpSpPr>
          <p:sp>
            <p:nvSpPr>
              <p:cNvPr id="33800" name="AutoShape 1032"/>
              <p:cNvSpPr>
                <a:spLocks noChangeArrowheads="1"/>
              </p:cNvSpPr>
              <p:nvPr/>
            </p:nvSpPr>
            <p:spPr bwMode="auto">
              <a:xfrm>
                <a:off x="3936" y="2592"/>
                <a:ext cx="1680" cy="1152"/>
              </a:xfrm>
              <a:prstGeom prst="foldedCorner">
                <a:avLst>
                  <a:gd name="adj" fmla="val 12500"/>
                </a:avLst>
              </a:prstGeom>
              <a:gradFill rotWithShape="0">
                <a:gsLst>
                  <a:gs pos="0">
                    <a:schemeClr val="bg1"/>
                  </a:gs>
                  <a:gs pos="100000">
                    <a:schemeClr val="hlink"/>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pt-BR" altLang="pt-BR"/>
              </a:p>
            </p:txBody>
          </p:sp>
          <p:sp>
            <p:nvSpPr>
              <p:cNvPr id="33799" name="Text Box 1031"/>
              <p:cNvSpPr txBox="1">
                <a:spLocks noChangeArrowheads="1"/>
              </p:cNvSpPr>
              <p:nvPr/>
            </p:nvSpPr>
            <p:spPr bwMode="auto">
              <a:xfrm>
                <a:off x="4080" y="2784"/>
                <a:ext cx="168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pt-BR" altLang="pt-BR">
                    <a:effectLst>
                      <a:outerShdw blurRad="38100" dist="38100" dir="2700000" algn="tl">
                        <a:srgbClr val="C0C0C0"/>
                      </a:outerShdw>
                    </a:effectLst>
                    <a:latin typeface="Verdana" pitchFamily="34" charset="0"/>
                  </a:rPr>
                  <a:t> </a:t>
                </a:r>
                <a:r>
                  <a:rPr lang="pt-BR" altLang="pt-BR" i="1">
                    <a:solidFill>
                      <a:schemeClr val="accent2"/>
                    </a:solidFill>
                    <a:effectLst>
                      <a:outerShdw blurRad="38100" dist="38100" dir="2700000" algn="tl">
                        <a:srgbClr val="C0C0C0"/>
                      </a:outerShdw>
                    </a:effectLst>
                    <a:latin typeface="Verdana" pitchFamily="34" charset="0"/>
                  </a:rPr>
                  <a:t>a priori</a:t>
                </a:r>
              </a:p>
              <a:p>
                <a:pPr>
                  <a:spcBef>
                    <a:spcPct val="50000"/>
                  </a:spcBef>
                  <a:buFontTx/>
                  <a:buChar char="•"/>
                </a:pPr>
                <a:r>
                  <a:rPr lang="pt-BR" altLang="pt-BR" i="1">
                    <a:latin typeface="Verdana" pitchFamily="34" charset="0"/>
                  </a:rPr>
                  <a:t> </a:t>
                </a:r>
                <a:r>
                  <a:rPr lang="pt-BR" altLang="pt-BR">
                    <a:effectLst>
                      <a:outerShdw blurRad="38100" dist="38100" dir="2700000" algn="tl">
                        <a:srgbClr val="C0C0C0"/>
                      </a:outerShdw>
                    </a:effectLst>
                    <a:latin typeface="Verdana" pitchFamily="34" charset="0"/>
                  </a:rPr>
                  <a:t>expectativas</a:t>
                </a:r>
              </a:p>
            </p:txBody>
          </p:sp>
        </p:grpSp>
        <p:grpSp>
          <p:nvGrpSpPr>
            <p:cNvPr id="33806" name="Group 1038"/>
            <p:cNvGrpSpPr>
              <a:grpSpLocks/>
            </p:cNvGrpSpPr>
            <p:nvPr/>
          </p:nvGrpSpPr>
          <p:grpSpPr bwMode="auto">
            <a:xfrm>
              <a:off x="3936" y="2784"/>
              <a:ext cx="1824" cy="1152"/>
              <a:chOff x="3840" y="2784"/>
              <a:chExt cx="1824" cy="1152"/>
            </a:xfrm>
          </p:grpSpPr>
          <p:sp>
            <p:nvSpPr>
              <p:cNvPr id="33803" name="AutoShape 1035"/>
              <p:cNvSpPr>
                <a:spLocks noChangeArrowheads="1"/>
              </p:cNvSpPr>
              <p:nvPr/>
            </p:nvSpPr>
            <p:spPr bwMode="auto">
              <a:xfrm>
                <a:off x="3840" y="2784"/>
                <a:ext cx="1680" cy="1152"/>
              </a:xfrm>
              <a:prstGeom prst="foldedCorner">
                <a:avLst>
                  <a:gd name="adj" fmla="val 12500"/>
                </a:avLst>
              </a:prstGeom>
              <a:gradFill rotWithShape="0">
                <a:gsLst>
                  <a:gs pos="0">
                    <a:schemeClr val="bg1"/>
                  </a:gs>
                  <a:gs pos="100000">
                    <a:srgbClr val="FFCC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pt-BR" altLang="pt-BR"/>
              </a:p>
            </p:txBody>
          </p:sp>
          <p:sp>
            <p:nvSpPr>
              <p:cNvPr id="33804" name="Text Box 1036"/>
              <p:cNvSpPr txBox="1">
                <a:spLocks noChangeArrowheads="1"/>
              </p:cNvSpPr>
              <p:nvPr/>
            </p:nvSpPr>
            <p:spPr bwMode="auto">
              <a:xfrm>
                <a:off x="3984" y="2848"/>
                <a:ext cx="1680" cy="978"/>
              </a:xfrm>
              <a:prstGeom prst="rect">
                <a:avLst/>
              </a:prstGeom>
              <a:noFill/>
              <a:ln>
                <a:noFill/>
              </a:ln>
              <a:effectLst/>
              <a:extLst>
                <a:ext uri="{909E8E84-426E-40DD-AFC4-6F175D3DCCD1}">
                  <a14:hiddenFill xmlns:a14="http://schemas.microsoft.com/office/drawing/2010/main">
                    <a:gradFill rotWithShape="0">
                      <a:gsLst>
                        <a:gs pos="0">
                          <a:schemeClr val="bg1"/>
                        </a:gs>
                        <a:gs pos="100000">
                          <a:srgbClr val="FFCC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pt-BR" altLang="pt-BR" i="1">
                    <a:effectLst>
                      <a:outerShdw blurRad="38100" dist="38100" dir="2700000" algn="tl">
                        <a:srgbClr val="C0C0C0"/>
                      </a:outerShdw>
                    </a:effectLst>
                    <a:latin typeface="Verdana" pitchFamily="34" charset="0"/>
                  </a:rPr>
                  <a:t> </a:t>
                </a:r>
                <a:r>
                  <a:rPr lang="pt-BR" altLang="pt-BR" i="1">
                    <a:solidFill>
                      <a:schemeClr val="accent2"/>
                    </a:solidFill>
                    <a:effectLst>
                      <a:outerShdw blurRad="38100" dist="38100" dir="2700000" algn="tl">
                        <a:srgbClr val="C0C0C0"/>
                      </a:outerShdw>
                    </a:effectLst>
                    <a:latin typeface="Verdana" pitchFamily="34" charset="0"/>
                  </a:rPr>
                  <a:t>a posteriori</a:t>
                </a:r>
              </a:p>
              <a:p>
                <a:pPr>
                  <a:spcBef>
                    <a:spcPct val="50000"/>
                  </a:spcBef>
                  <a:buFontTx/>
                  <a:buChar char="•"/>
                </a:pPr>
                <a:r>
                  <a:rPr lang="pt-BR" altLang="pt-BR" i="1">
                    <a:latin typeface="Verdana" pitchFamily="34" charset="0"/>
                  </a:rPr>
                  <a:t> </a:t>
                </a:r>
                <a:r>
                  <a:rPr lang="pt-BR" altLang="pt-BR" i="1">
                    <a:effectLst>
                      <a:outerShdw blurRad="38100" dist="38100" dir="2700000" algn="tl">
                        <a:srgbClr val="C0C0C0"/>
                      </a:outerShdw>
                    </a:effectLst>
                    <a:latin typeface="Verdana" pitchFamily="34" charset="0"/>
                  </a:rPr>
                  <a:t>eficiência</a:t>
                </a:r>
              </a:p>
              <a:p>
                <a:pPr>
                  <a:spcBef>
                    <a:spcPct val="50000"/>
                  </a:spcBef>
                  <a:buFontTx/>
                  <a:buChar char="•"/>
                </a:pPr>
                <a:r>
                  <a:rPr lang="pt-BR" altLang="pt-BR" i="1">
                    <a:effectLst>
                      <a:outerShdw blurRad="38100" dist="38100" dir="2700000" algn="tl">
                        <a:srgbClr val="C0C0C0"/>
                      </a:outerShdw>
                    </a:effectLst>
                    <a:latin typeface="Verdana" pitchFamily="34" charset="0"/>
                  </a:rPr>
                  <a:t> eficácia</a:t>
                </a:r>
              </a:p>
            </p:txBody>
          </p:sp>
        </p:grpSp>
        <p:sp>
          <p:nvSpPr>
            <p:cNvPr id="33809" name="AutoShape 1041"/>
            <p:cNvSpPr>
              <a:spLocks noChangeArrowheads="1"/>
            </p:cNvSpPr>
            <p:nvPr/>
          </p:nvSpPr>
          <p:spPr bwMode="auto">
            <a:xfrm>
              <a:off x="3504" y="1776"/>
              <a:ext cx="384" cy="192"/>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3810" name="AutoShape 1042"/>
            <p:cNvSpPr>
              <a:spLocks noChangeArrowheads="1"/>
            </p:cNvSpPr>
            <p:nvPr/>
          </p:nvSpPr>
          <p:spPr bwMode="auto">
            <a:xfrm>
              <a:off x="3504" y="3216"/>
              <a:ext cx="384" cy="192"/>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 name="CaixaDeTexto 1"/>
          <p:cNvSpPr txBox="1"/>
          <p:nvPr/>
        </p:nvSpPr>
        <p:spPr>
          <a:xfrm>
            <a:off x="3303362" y="3493442"/>
            <a:ext cx="2116285" cy="461665"/>
          </a:xfrm>
          <a:prstGeom prst="rect">
            <a:avLst/>
          </a:prstGeom>
          <a:noFill/>
        </p:spPr>
        <p:txBody>
          <a:bodyPr wrap="none" rtlCol="0">
            <a:spAutoFit/>
          </a:bodyPr>
          <a:lstStyle/>
          <a:p>
            <a:r>
              <a:rPr lang="pt-BR" dirty="0" smtClean="0"/>
              <a:t>Prever o Futuro</a:t>
            </a:r>
            <a:endParaRPr lang="pt-BR" dirty="0"/>
          </a:p>
        </p:txBody>
      </p:sp>
      <p:sp>
        <p:nvSpPr>
          <p:cNvPr id="3" name="CaixaDeTexto 2"/>
          <p:cNvSpPr txBox="1"/>
          <p:nvPr/>
        </p:nvSpPr>
        <p:spPr>
          <a:xfrm>
            <a:off x="3335837" y="5842942"/>
            <a:ext cx="2383601" cy="461665"/>
          </a:xfrm>
          <a:prstGeom prst="rect">
            <a:avLst/>
          </a:prstGeom>
          <a:noFill/>
        </p:spPr>
        <p:txBody>
          <a:bodyPr wrap="none" rtlCol="0">
            <a:spAutoFit/>
          </a:bodyPr>
          <a:lstStyle/>
          <a:p>
            <a:r>
              <a:rPr lang="pt-BR" dirty="0" smtClean="0"/>
              <a:t>Avaliar o Passado</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812"/>
                                        </p:tgtEl>
                                        <p:attrNameLst>
                                          <p:attrName>style.visibility</p:attrName>
                                        </p:attrNameLst>
                                      </p:cBhvr>
                                      <p:to>
                                        <p:strVal val="visible"/>
                                      </p:to>
                                    </p:set>
                                    <p:anim calcmode="lin" valueType="num">
                                      <p:cBhvr additive="base">
                                        <p:cTn id="7" dur="500" fill="hold"/>
                                        <p:tgtEl>
                                          <p:spTgt spid="33812"/>
                                        </p:tgtEl>
                                        <p:attrNameLst>
                                          <p:attrName>ppt_x</p:attrName>
                                        </p:attrNameLst>
                                      </p:cBhvr>
                                      <p:tavLst>
                                        <p:tav tm="0">
                                          <p:val>
                                            <p:strVal val="0-#ppt_w/2"/>
                                          </p:val>
                                        </p:tav>
                                        <p:tav tm="100000">
                                          <p:val>
                                            <p:strVal val="#ppt_x"/>
                                          </p:val>
                                        </p:tav>
                                      </p:tavLst>
                                    </p:anim>
                                    <p:anim calcmode="lin" valueType="num">
                                      <p:cBhvr additive="base">
                                        <p:cTn id="8" dur="500" fill="hold"/>
                                        <p:tgtEl>
                                          <p:spTgt spid="338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Espaço Reservado para Rodapé 3"/>
          <p:cNvSpPr>
            <a:spLocks noGrp="1"/>
          </p:cNvSpPr>
          <p:nvPr>
            <p:ph type="ftr" sz="quarter" idx="10"/>
          </p:nvPr>
        </p:nvSpPr>
        <p:spPr/>
        <p:txBody>
          <a:bodyPr/>
          <a:lstStyle/>
          <a:p>
            <a:r>
              <a:rPr lang="pt-BR" altLang="pt-BR"/>
              <a:t>Antonio Carlos Tonini</a:t>
            </a:r>
          </a:p>
        </p:txBody>
      </p:sp>
      <p:grpSp>
        <p:nvGrpSpPr>
          <p:cNvPr id="27749" name="Group 1125"/>
          <p:cNvGrpSpPr>
            <a:grpSpLocks/>
          </p:cNvGrpSpPr>
          <p:nvPr/>
        </p:nvGrpSpPr>
        <p:grpSpPr bwMode="auto">
          <a:xfrm>
            <a:off x="304800" y="2289175"/>
            <a:ext cx="8686800" cy="2206625"/>
            <a:chOff x="192" y="1104"/>
            <a:chExt cx="5472" cy="1390"/>
          </a:xfrm>
        </p:grpSpPr>
        <p:grpSp>
          <p:nvGrpSpPr>
            <p:cNvPr id="27750" name="Group 1126"/>
            <p:cNvGrpSpPr>
              <a:grpSpLocks/>
            </p:cNvGrpSpPr>
            <p:nvPr/>
          </p:nvGrpSpPr>
          <p:grpSpPr bwMode="auto">
            <a:xfrm>
              <a:off x="192" y="1104"/>
              <a:ext cx="960" cy="1373"/>
              <a:chOff x="624" y="2064"/>
              <a:chExt cx="1008" cy="1373"/>
            </a:xfrm>
          </p:grpSpPr>
          <p:sp>
            <p:nvSpPr>
              <p:cNvPr id="27751" name="Text Box 1127"/>
              <p:cNvSpPr txBox="1">
                <a:spLocks noChangeArrowheads="1"/>
              </p:cNvSpPr>
              <p:nvPr/>
            </p:nvSpPr>
            <p:spPr bwMode="auto">
              <a:xfrm>
                <a:off x="624" y="2064"/>
                <a:ext cx="1008" cy="1373"/>
              </a:xfrm>
              <a:prstGeom prst="rect">
                <a:avLst/>
              </a:prstGeom>
              <a:gradFill rotWithShape="0">
                <a:gsLst>
                  <a:gs pos="0">
                    <a:srgbClr val="FFFFFF"/>
                  </a:gs>
                  <a:gs pos="100000">
                    <a:srgbClr val="FFCC66"/>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CC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Recursos</a:t>
                </a:r>
              </a:p>
              <a:p>
                <a:pPr algn="ctr">
                  <a:spcBef>
                    <a:spcPct val="50000"/>
                  </a:spcBef>
                </a:pPr>
                <a:endParaRPr lang="pt-BR" altLang="pt-BR" sz="1600" b="1">
                  <a:latin typeface="Verdana" pitchFamily="34" charset="0"/>
                </a:endParaRPr>
              </a:p>
              <a:p>
                <a:pPr algn="ctr">
                  <a:spcBef>
                    <a:spcPct val="50000"/>
                  </a:spcBef>
                </a:pPr>
                <a:endParaRPr lang="pt-BR" altLang="pt-BR" sz="1600" b="1">
                  <a:latin typeface="Verdana" pitchFamily="34" charset="0"/>
                </a:endParaRPr>
              </a:p>
              <a:p>
                <a:pPr algn="ctr">
                  <a:spcBef>
                    <a:spcPct val="50000"/>
                  </a:spcBef>
                </a:pPr>
                <a:endParaRPr lang="pt-BR" altLang="pt-BR" sz="1600" b="1">
                  <a:latin typeface="Verdana" pitchFamily="34" charset="0"/>
                </a:endParaRPr>
              </a:p>
              <a:p>
                <a:pPr>
                  <a:spcBef>
                    <a:spcPct val="50000"/>
                  </a:spcBef>
                </a:pPr>
                <a:endParaRPr lang="pt-BR" altLang="pt-BR" sz="1600" b="1">
                  <a:latin typeface="Verdana" pitchFamily="34" charset="0"/>
                </a:endParaRPr>
              </a:p>
              <a:p>
                <a:pPr>
                  <a:spcBef>
                    <a:spcPct val="50000"/>
                  </a:spcBef>
                </a:pPr>
                <a:endParaRPr lang="pt-BR" altLang="pt-BR" sz="1600" b="1">
                  <a:latin typeface="Verdana" pitchFamily="34" charset="0"/>
                </a:endParaRPr>
              </a:p>
            </p:txBody>
          </p:sp>
          <p:pic>
            <p:nvPicPr>
              <p:cNvPr id="27752" name="Picture 1128" descr="C:\Documents and Settings\actonini\Meus documentos\Minhas figuras\bmp\professores.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 y="2448"/>
                <a:ext cx="738" cy="792"/>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grpSp>
        <p:grpSp>
          <p:nvGrpSpPr>
            <p:cNvPr id="27753" name="Group 1129"/>
            <p:cNvGrpSpPr>
              <a:grpSpLocks/>
            </p:cNvGrpSpPr>
            <p:nvPr/>
          </p:nvGrpSpPr>
          <p:grpSpPr bwMode="auto">
            <a:xfrm>
              <a:off x="3600" y="1152"/>
              <a:ext cx="960" cy="1342"/>
              <a:chOff x="1968" y="2112"/>
              <a:chExt cx="864" cy="1422"/>
            </a:xfrm>
          </p:grpSpPr>
          <p:sp>
            <p:nvSpPr>
              <p:cNvPr id="27754" name="Text Box 1130"/>
              <p:cNvSpPr txBox="1">
                <a:spLocks noChangeArrowheads="1"/>
              </p:cNvSpPr>
              <p:nvPr/>
            </p:nvSpPr>
            <p:spPr bwMode="auto">
              <a:xfrm>
                <a:off x="1968" y="2112"/>
                <a:ext cx="864" cy="1422"/>
              </a:xfrm>
              <a:prstGeom prst="rect">
                <a:avLst/>
              </a:prstGeom>
              <a:gradFill rotWithShape="0">
                <a:gsLst>
                  <a:gs pos="0">
                    <a:srgbClr val="FFFFFF"/>
                  </a:gs>
                  <a:gs pos="100000">
                    <a:srgbClr val="CCFFCC"/>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C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Processo</a:t>
                </a: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000" b="1">
                  <a:latin typeface="Verdana" pitchFamily="34" charset="0"/>
                </a:endParaRPr>
              </a:p>
              <a:p>
                <a:pPr>
                  <a:spcBef>
                    <a:spcPct val="50000"/>
                  </a:spcBef>
                </a:pPr>
                <a:endParaRPr lang="pt-BR" altLang="pt-BR" sz="1000" b="1">
                  <a:latin typeface="Verdana" pitchFamily="34" charset="0"/>
                </a:endParaRPr>
              </a:p>
              <a:p>
                <a:pPr>
                  <a:spcBef>
                    <a:spcPct val="50000"/>
                  </a:spcBef>
                </a:pPr>
                <a:endParaRPr lang="pt-BR" altLang="pt-BR" sz="1000" b="1">
                  <a:latin typeface="Verdana" pitchFamily="34" charset="0"/>
                </a:endParaRPr>
              </a:p>
              <a:p>
                <a:pPr>
                  <a:spcBef>
                    <a:spcPct val="50000"/>
                  </a:spcBef>
                </a:pPr>
                <a:endParaRPr lang="pt-BR" altLang="pt-BR" sz="1200" b="1">
                  <a:latin typeface="Verdana" pitchFamily="34" charset="0"/>
                </a:endParaRPr>
              </a:p>
            </p:txBody>
          </p:sp>
          <p:pic>
            <p:nvPicPr>
              <p:cNvPr id="27755" name="Picture 1131" descr="C:\Documents and Settings\actonini\Meus documentos\Minhas figuras\Gif\Co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2448"/>
                <a:ext cx="590" cy="9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756" name="Group 1132"/>
            <p:cNvGrpSpPr>
              <a:grpSpLocks/>
            </p:cNvGrpSpPr>
            <p:nvPr/>
          </p:nvGrpSpPr>
          <p:grpSpPr bwMode="auto">
            <a:xfrm>
              <a:off x="1320" y="1120"/>
              <a:ext cx="960" cy="1353"/>
              <a:chOff x="3024" y="2112"/>
              <a:chExt cx="960" cy="1353"/>
            </a:xfrm>
          </p:grpSpPr>
          <p:sp>
            <p:nvSpPr>
              <p:cNvPr id="27757" name="Text Box 1133"/>
              <p:cNvSpPr txBox="1">
                <a:spLocks noChangeArrowheads="1"/>
              </p:cNvSpPr>
              <p:nvPr/>
            </p:nvSpPr>
            <p:spPr bwMode="auto">
              <a:xfrm>
                <a:off x="3024" y="2112"/>
                <a:ext cx="960" cy="1353"/>
              </a:xfrm>
              <a:prstGeom prst="rect">
                <a:avLst/>
              </a:prstGeom>
              <a:gradFill rotWithShape="0">
                <a:gsLst>
                  <a:gs pos="0">
                    <a:schemeClr val="bg1"/>
                  </a:gs>
                  <a:gs pos="100000">
                    <a:schemeClr val="hlink"/>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Produtos (software)</a:t>
                </a:r>
              </a:p>
              <a:p>
                <a:pPr algn="ctr">
                  <a:spcBef>
                    <a:spcPct val="50000"/>
                  </a:spcBef>
                </a:pPr>
                <a:endParaRPr lang="pt-BR" altLang="pt-BR" sz="16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600" b="1">
                  <a:latin typeface="Verdana" pitchFamily="34" charset="0"/>
                </a:endParaRPr>
              </a:p>
            </p:txBody>
          </p:sp>
          <p:pic>
            <p:nvPicPr>
              <p:cNvPr id="27758" name="Picture 1134" descr="C:\Documents and Settings\actonini\Meus documentos\Minhas figuras\Gif\Compdis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736"/>
                <a:ext cx="648" cy="639"/>
              </a:xfrm>
              <a:prstGeom prst="rect">
                <a:avLst/>
              </a:prstGeom>
              <a:noFill/>
              <a:extLst>
                <a:ext uri="{909E8E84-426E-40DD-AFC4-6F175D3DCCD1}">
                  <a14:hiddenFill xmlns:a14="http://schemas.microsoft.com/office/drawing/2010/main">
                    <a:gradFill rotWithShape="0">
                      <a:gsLst>
                        <a:gs pos="0">
                          <a:schemeClr val="bg1"/>
                        </a:gs>
                        <a:gs pos="100000">
                          <a:schemeClr val="hlink"/>
                        </a:gs>
                      </a:gsLst>
                      <a:lin ang="5400000" scaled="1"/>
                    </a:gradFill>
                  </a14:hiddenFill>
                </a:ext>
              </a:extLst>
            </p:spPr>
          </p:pic>
        </p:grpSp>
        <p:grpSp>
          <p:nvGrpSpPr>
            <p:cNvPr id="27759" name="Group 1135"/>
            <p:cNvGrpSpPr>
              <a:grpSpLocks/>
            </p:cNvGrpSpPr>
            <p:nvPr/>
          </p:nvGrpSpPr>
          <p:grpSpPr bwMode="auto">
            <a:xfrm>
              <a:off x="2448" y="1152"/>
              <a:ext cx="960" cy="1314"/>
              <a:chOff x="1104" y="2160"/>
              <a:chExt cx="960" cy="1314"/>
            </a:xfrm>
          </p:grpSpPr>
          <p:sp>
            <p:nvSpPr>
              <p:cNvPr id="27760" name="Text Box 1136"/>
              <p:cNvSpPr txBox="1">
                <a:spLocks noChangeArrowheads="1"/>
              </p:cNvSpPr>
              <p:nvPr/>
            </p:nvSpPr>
            <p:spPr bwMode="auto">
              <a:xfrm>
                <a:off x="1104" y="2160"/>
                <a:ext cx="960" cy="1314"/>
              </a:xfrm>
              <a:prstGeom prst="rect">
                <a:avLst/>
              </a:prstGeom>
              <a:gradFill rotWithShape="0">
                <a:gsLst>
                  <a:gs pos="0">
                    <a:srgbClr val="FFFFFF"/>
                  </a:gs>
                  <a:gs pos="100000">
                    <a:srgbClr val="FFCCFF"/>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Clientes</a:t>
                </a: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600" b="1">
                  <a:latin typeface="Verdana" pitchFamily="34" charset="0"/>
                </a:endParaRPr>
              </a:p>
            </p:txBody>
          </p:sp>
          <p:pic>
            <p:nvPicPr>
              <p:cNvPr id="27761" name="Picture 1137" descr="C:\Documents and Settings\actonini\Meus documentos\Minhas figuras\Gif\Ico_fil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2400"/>
                <a:ext cx="480" cy="5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762" name="Group 1138"/>
            <p:cNvGrpSpPr>
              <a:grpSpLocks/>
            </p:cNvGrpSpPr>
            <p:nvPr/>
          </p:nvGrpSpPr>
          <p:grpSpPr bwMode="auto">
            <a:xfrm>
              <a:off x="4704" y="1152"/>
              <a:ext cx="960" cy="1314"/>
              <a:chOff x="4032" y="2136"/>
              <a:chExt cx="960" cy="1314"/>
            </a:xfrm>
          </p:grpSpPr>
          <p:sp>
            <p:nvSpPr>
              <p:cNvPr id="27763" name="Text Box 1139"/>
              <p:cNvSpPr txBox="1">
                <a:spLocks noChangeArrowheads="1"/>
              </p:cNvSpPr>
              <p:nvPr/>
            </p:nvSpPr>
            <p:spPr bwMode="auto">
              <a:xfrm>
                <a:off x="4032" y="2136"/>
                <a:ext cx="960" cy="1314"/>
              </a:xfrm>
              <a:prstGeom prst="rect">
                <a:avLst/>
              </a:prstGeom>
              <a:gradFill rotWithShape="0">
                <a:gsLst>
                  <a:gs pos="0">
                    <a:srgbClr val="FFFFFF"/>
                  </a:gs>
                  <a:gs pos="100000">
                    <a:srgbClr val="C9935D"/>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C9935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sz="1600" b="1">
                    <a:latin typeface="Verdana" pitchFamily="34" charset="0"/>
                  </a:rPr>
                  <a:t>Gestão</a:t>
                </a: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lgn="ct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200" b="1">
                  <a:latin typeface="Verdana" pitchFamily="34" charset="0"/>
                </a:endParaRPr>
              </a:p>
              <a:p>
                <a:pPr>
                  <a:spcBef>
                    <a:spcPct val="50000"/>
                  </a:spcBef>
                </a:pPr>
                <a:endParaRPr lang="pt-BR" altLang="pt-BR" sz="1600" b="1">
                  <a:latin typeface="Verdana" pitchFamily="34" charset="0"/>
                </a:endParaRPr>
              </a:p>
            </p:txBody>
          </p:sp>
          <p:pic>
            <p:nvPicPr>
              <p:cNvPr id="27764" name="Picture 1140" descr="C:\Arquivos de programas\Arquivos comuns\Microsoft Shared\Clipart\cagcat50\BD06784_.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 y="2544"/>
                <a:ext cx="669" cy="61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7650" name="Rectangle 1026"/>
          <p:cNvSpPr>
            <a:spLocks noGrp="1" noChangeArrowheads="1"/>
          </p:cNvSpPr>
          <p:nvPr>
            <p:ph type="title"/>
          </p:nvPr>
        </p:nvSpPr>
        <p:spPr/>
        <p:txBody>
          <a:bodyPr/>
          <a:lstStyle/>
          <a:p>
            <a:r>
              <a:rPr lang="pt-BR" altLang="pt-BR"/>
              <a:t>Possibilidades</a:t>
            </a:r>
          </a:p>
        </p:txBody>
      </p:sp>
      <p:sp>
        <p:nvSpPr>
          <p:cNvPr id="27651" name="Rectangle 1027"/>
          <p:cNvSpPr>
            <a:spLocks noGrp="1" noChangeArrowheads="1"/>
          </p:cNvSpPr>
          <p:nvPr>
            <p:ph type="body" idx="1"/>
          </p:nvPr>
        </p:nvSpPr>
        <p:spPr>
          <a:xfrm>
            <a:off x="381000" y="1219200"/>
            <a:ext cx="7772400" cy="990600"/>
          </a:xfrm>
        </p:spPr>
        <p:txBody>
          <a:bodyPr/>
          <a:lstStyle/>
          <a:p>
            <a:r>
              <a:rPr lang="pt-BR" altLang="pt-BR"/>
              <a:t>Métricas possíveis no desenvolvimento de sistemas</a:t>
            </a:r>
          </a:p>
          <a:p>
            <a:pPr>
              <a:buFontTx/>
              <a:buNone/>
            </a:pPr>
            <a:endParaRPr lang="pt-BR" altLang="pt-BR"/>
          </a:p>
        </p:txBody>
      </p:sp>
      <p:pic>
        <p:nvPicPr>
          <p:cNvPr id="27653" name="Picture 1029" descr="C:\Documents and Settings\actonini\Meus documentos\Minhas figuras\bmp\computaçãonomundo.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7688" y="228600"/>
            <a:ext cx="823912" cy="1752600"/>
          </a:xfrm>
          <a:prstGeom prst="rect">
            <a:avLst/>
          </a:prstGeom>
          <a:noFill/>
          <a:extLst>
            <a:ext uri="{909E8E84-426E-40DD-AFC4-6F175D3DCCD1}">
              <a14:hiddenFill xmlns:a14="http://schemas.microsoft.com/office/drawing/2010/main">
                <a:solidFill>
                  <a:srgbClr val="FFFFFF"/>
                </a:solidFill>
              </a14:hiddenFill>
            </a:ext>
          </a:extLst>
        </p:spPr>
      </p:pic>
      <p:sp>
        <p:nvSpPr>
          <p:cNvPr id="27667" name="Text Box 1043"/>
          <p:cNvSpPr txBox="1">
            <a:spLocks noChangeArrowheads="1"/>
          </p:cNvSpPr>
          <p:nvPr/>
        </p:nvSpPr>
        <p:spPr bwMode="auto">
          <a:xfrm>
            <a:off x="-777875" y="3698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pt-BR" altLang="pt-BR"/>
          </a:p>
        </p:txBody>
      </p:sp>
      <p:grpSp>
        <p:nvGrpSpPr>
          <p:cNvPr id="27702" name="Group 1078"/>
          <p:cNvGrpSpPr>
            <a:grpSpLocks/>
          </p:cNvGrpSpPr>
          <p:nvPr/>
        </p:nvGrpSpPr>
        <p:grpSpPr bwMode="auto">
          <a:xfrm>
            <a:off x="5562600" y="4419600"/>
            <a:ext cx="1752600" cy="1835150"/>
            <a:chOff x="192" y="2784"/>
            <a:chExt cx="1008" cy="1156"/>
          </a:xfrm>
        </p:grpSpPr>
        <p:sp>
          <p:nvSpPr>
            <p:cNvPr id="27685" name="Text Box 1061"/>
            <p:cNvSpPr txBox="1">
              <a:spLocks noChangeArrowheads="1"/>
            </p:cNvSpPr>
            <p:nvPr/>
          </p:nvSpPr>
          <p:spPr bwMode="auto">
            <a:xfrm>
              <a:off x="192" y="3072"/>
              <a:ext cx="1008" cy="86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400" b="1">
                  <a:latin typeface="Verdana" pitchFamily="34" charset="0"/>
                </a:rPr>
                <a:t>Como</a:t>
              </a:r>
              <a:r>
                <a:rPr lang="pt-BR" altLang="pt-BR" sz="1400">
                  <a:latin typeface="Verdana" pitchFamily="34" charset="0"/>
                </a:rPr>
                <a:t> estão sendo </a:t>
              </a:r>
              <a:r>
                <a:rPr lang="pt-BR" altLang="pt-BR" sz="1400" b="1">
                  <a:latin typeface="Verdana" pitchFamily="34" charset="0"/>
                </a:rPr>
                <a:t>realizados</a:t>
              </a:r>
              <a:r>
                <a:rPr lang="pt-BR" altLang="pt-BR" sz="1400">
                  <a:latin typeface="Verdana" pitchFamily="34" charset="0"/>
                </a:rPr>
                <a:t> os trabalhos de desenvolvimento de software</a:t>
              </a:r>
            </a:p>
          </p:txBody>
        </p:sp>
        <p:sp>
          <p:nvSpPr>
            <p:cNvPr id="27692" name="Line 1068"/>
            <p:cNvSpPr>
              <a:spLocks noChangeShapeType="1"/>
            </p:cNvSpPr>
            <p:nvPr/>
          </p:nvSpPr>
          <p:spPr bwMode="auto">
            <a:xfrm>
              <a:off x="720" y="2784"/>
              <a:ext cx="0" cy="336"/>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27701" name="Group 1077"/>
          <p:cNvGrpSpPr>
            <a:grpSpLocks/>
          </p:cNvGrpSpPr>
          <p:nvPr/>
        </p:nvGrpSpPr>
        <p:grpSpPr bwMode="auto">
          <a:xfrm>
            <a:off x="228600" y="4391025"/>
            <a:ext cx="1600200" cy="1857375"/>
            <a:chOff x="1296" y="2784"/>
            <a:chExt cx="1008" cy="1170"/>
          </a:xfrm>
        </p:grpSpPr>
        <p:sp>
          <p:nvSpPr>
            <p:cNvPr id="27688" name="Text Box 1064"/>
            <p:cNvSpPr txBox="1">
              <a:spLocks noChangeArrowheads="1"/>
            </p:cNvSpPr>
            <p:nvPr/>
          </p:nvSpPr>
          <p:spPr bwMode="auto">
            <a:xfrm>
              <a:off x="1296" y="3076"/>
              <a:ext cx="1008" cy="87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400" b="1">
                  <a:latin typeface="Verdana" pitchFamily="34" charset="0"/>
                </a:rPr>
                <a:t>Como</a:t>
              </a:r>
              <a:r>
                <a:rPr lang="pt-BR" altLang="pt-BR" sz="1400">
                  <a:latin typeface="Verdana" pitchFamily="34" charset="0"/>
                </a:rPr>
                <a:t> estão sendo </a:t>
              </a:r>
              <a:r>
                <a:rPr lang="pt-BR" altLang="pt-BR" sz="1400" b="1">
                  <a:latin typeface="Verdana" pitchFamily="34" charset="0"/>
                </a:rPr>
                <a:t>utilizados</a:t>
              </a:r>
              <a:r>
                <a:rPr lang="pt-BR" altLang="pt-BR" sz="1400">
                  <a:latin typeface="Verdana" pitchFamily="34" charset="0"/>
                </a:rPr>
                <a:t> os recursos disponíveis</a:t>
              </a:r>
              <a:r>
                <a:rPr lang="pt-BR" altLang="pt-BR" sz="1000">
                  <a:latin typeface="Verdana" pitchFamily="34" charset="0"/>
                </a:rPr>
                <a:t>              </a:t>
              </a:r>
            </a:p>
            <a:p>
              <a:pPr>
                <a:spcBef>
                  <a:spcPct val="50000"/>
                </a:spcBef>
              </a:pPr>
              <a:endParaRPr lang="pt-BR" altLang="pt-BR" sz="1000">
                <a:latin typeface="Verdana" pitchFamily="34" charset="0"/>
              </a:endParaRPr>
            </a:p>
          </p:txBody>
        </p:sp>
        <p:sp>
          <p:nvSpPr>
            <p:cNvPr id="27694" name="Line 1070"/>
            <p:cNvSpPr>
              <a:spLocks noChangeShapeType="1"/>
            </p:cNvSpPr>
            <p:nvPr/>
          </p:nvSpPr>
          <p:spPr bwMode="auto">
            <a:xfrm>
              <a:off x="1824" y="2784"/>
              <a:ext cx="0" cy="336"/>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27700" name="Group 1076"/>
          <p:cNvGrpSpPr>
            <a:grpSpLocks/>
          </p:cNvGrpSpPr>
          <p:nvPr/>
        </p:nvGrpSpPr>
        <p:grpSpPr bwMode="auto">
          <a:xfrm>
            <a:off x="1981200" y="4419600"/>
            <a:ext cx="1600200" cy="1857375"/>
            <a:chOff x="2400" y="2784"/>
            <a:chExt cx="1008" cy="1170"/>
          </a:xfrm>
        </p:grpSpPr>
        <p:sp>
          <p:nvSpPr>
            <p:cNvPr id="27689" name="Text Box 1065"/>
            <p:cNvSpPr txBox="1">
              <a:spLocks noChangeArrowheads="1"/>
            </p:cNvSpPr>
            <p:nvPr/>
          </p:nvSpPr>
          <p:spPr bwMode="auto">
            <a:xfrm>
              <a:off x="2400" y="3076"/>
              <a:ext cx="1008" cy="878"/>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400" b="1">
                  <a:latin typeface="Verdana" pitchFamily="34" charset="0"/>
                </a:rPr>
                <a:t>Quanto mede e como</a:t>
              </a:r>
              <a:r>
                <a:rPr lang="pt-BR" altLang="pt-BR" sz="1400">
                  <a:latin typeface="Verdana" pitchFamily="34" charset="0"/>
                </a:rPr>
                <a:t> está a </a:t>
              </a:r>
              <a:r>
                <a:rPr lang="pt-BR" altLang="pt-BR" sz="1400" b="1">
                  <a:latin typeface="Verdana" pitchFamily="34" charset="0"/>
                </a:rPr>
                <a:t>qualidade</a:t>
              </a:r>
              <a:r>
                <a:rPr lang="pt-BR" altLang="pt-BR" sz="1400">
                  <a:latin typeface="Verdana" pitchFamily="34" charset="0"/>
                </a:rPr>
                <a:t> dos produtos de software</a:t>
              </a:r>
            </a:p>
            <a:p>
              <a:pPr>
                <a:spcBef>
                  <a:spcPct val="50000"/>
                </a:spcBef>
              </a:pPr>
              <a:endParaRPr lang="pt-BR" altLang="pt-BR" sz="1000">
                <a:latin typeface="Verdana" pitchFamily="34" charset="0"/>
              </a:endParaRPr>
            </a:p>
          </p:txBody>
        </p:sp>
        <p:sp>
          <p:nvSpPr>
            <p:cNvPr id="27695" name="Line 1071"/>
            <p:cNvSpPr>
              <a:spLocks noChangeShapeType="1"/>
            </p:cNvSpPr>
            <p:nvPr/>
          </p:nvSpPr>
          <p:spPr bwMode="auto">
            <a:xfrm>
              <a:off x="2928" y="2784"/>
              <a:ext cx="0" cy="336"/>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27699" name="Group 1075"/>
          <p:cNvGrpSpPr>
            <a:grpSpLocks/>
          </p:cNvGrpSpPr>
          <p:nvPr/>
        </p:nvGrpSpPr>
        <p:grpSpPr bwMode="auto">
          <a:xfrm>
            <a:off x="7391400" y="4419600"/>
            <a:ext cx="1676400" cy="1873250"/>
            <a:chOff x="3504" y="2784"/>
            <a:chExt cx="1056" cy="1180"/>
          </a:xfrm>
        </p:grpSpPr>
        <p:sp>
          <p:nvSpPr>
            <p:cNvPr id="27690" name="Text Box 1066"/>
            <p:cNvSpPr txBox="1">
              <a:spLocks noChangeArrowheads="1"/>
            </p:cNvSpPr>
            <p:nvPr/>
          </p:nvSpPr>
          <p:spPr bwMode="auto">
            <a:xfrm>
              <a:off x="3504" y="3076"/>
              <a:ext cx="1056" cy="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400" b="1">
                  <a:latin typeface="Verdana" pitchFamily="34" charset="0"/>
                </a:rPr>
                <a:t>Como</a:t>
              </a:r>
              <a:r>
                <a:rPr lang="pt-BR" altLang="pt-BR" sz="1400">
                  <a:latin typeface="Verdana" pitchFamily="34" charset="0"/>
                </a:rPr>
                <a:t> está sendo feio a </a:t>
              </a:r>
              <a:r>
                <a:rPr lang="pt-BR" altLang="pt-BR" sz="1400" b="1">
                  <a:latin typeface="Verdana" pitchFamily="34" charset="0"/>
                </a:rPr>
                <a:t>gestão</a:t>
              </a:r>
              <a:r>
                <a:rPr lang="pt-BR" altLang="pt-BR" sz="1400">
                  <a:latin typeface="Verdana" pitchFamily="34" charset="0"/>
                </a:rPr>
                <a:t> do contexto de TI</a:t>
              </a:r>
            </a:p>
            <a:p>
              <a:pPr>
                <a:spcBef>
                  <a:spcPct val="50000"/>
                </a:spcBef>
              </a:pPr>
              <a:endParaRPr lang="pt-BR" altLang="pt-BR" sz="1000">
                <a:latin typeface="Verdana" pitchFamily="34" charset="0"/>
              </a:endParaRPr>
            </a:p>
            <a:p>
              <a:pPr>
                <a:spcBef>
                  <a:spcPct val="50000"/>
                </a:spcBef>
              </a:pPr>
              <a:endParaRPr lang="pt-BR" altLang="pt-BR" sz="1000">
                <a:latin typeface="Verdana" pitchFamily="34" charset="0"/>
              </a:endParaRPr>
            </a:p>
          </p:txBody>
        </p:sp>
        <p:sp>
          <p:nvSpPr>
            <p:cNvPr id="27696" name="Line 1072"/>
            <p:cNvSpPr>
              <a:spLocks noChangeShapeType="1"/>
            </p:cNvSpPr>
            <p:nvPr/>
          </p:nvSpPr>
          <p:spPr bwMode="auto">
            <a:xfrm>
              <a:off x="4032" y="2784"/>
              <a:ext cx="0" cy="336"/>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27698" name="Group 1074"/>
          <p:cNvGrpSpPr>
            <a:grpSpLocks/>
          </p:cNvGrpSpPr>
          <p:nvPr/>
        </p:nvGrpSpPr>
        <p:grpSpPr bwMode="auto">
          <a:xfrm>
            <a:off x="3733800" y="4419600"/>
            <a:ext cx="1676400" cy="1857375"/>
            <a:chOff x="4656" y="2784"/>
            <a:chExt cx="1056" cy="1170"/>
          </a:xfrm>
        </p:grpSpPr>
        <p:sp>
          <p:nvSpPr>
            <p:cNvPr id="27691" name="Text Box 1067"/>
            <p:cNvSpPr txBox="1">
              <a:spLocks noChangeArrowheads="1"/>
            </p:cNvSpPr>
            <p:nvPr/>
          </p:nvSpPr>
          <p:spPr bwMode="auto">
            <a:xfrm>
              <a:off x="4656" y="3076"/>
              <a:ext cx="1056" cy="87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1400" b="1">
                  <a:latin typeface="Verdana" pitchFamily="34" charset="0"/>
                </a:rPr>
                <a:t>Como</a:t>
              </a:r>
              <a:r>
                <a:rPr lang="pt-BR" altLang="pt-BR" sz="1400">
                  <a:latin typeface="Verdana" pitchFamily="34" charset="0"/>
                </a:rPr>
                <a:t> está sendo recebido e percebido os trabalhos e os produtos</a:t>
              </a:r>
              <a:r>
                <a:rPr lang="pt-BR" altLang="pt-BR" sz="1000">
                  <a:latin typeface="Verdana" pitchFamily="34" charset="0"/>
                </a:rPr>
                <a:t>        </a:t>
              </a:r>
            </a:p>
            <a:p>
              <a:pPr>
                <a:spcBef>
                  <a:spcPct val="50000"/>
                </a:spcBef>
              </a:pPr>
              <a:endParaRPr lang="pt-BR" altLang="pt-BR" sz="1000">
                <a:latin typeface="Verdana" pitchFamily="34" charset="0"/>
              </a:endParaRPr>
            </a:p>
          </p:txBody>
        </p:sp>
        <p:sp>
          <p:nvSpPr>
            <p:cNvPr id="27697" name="Line 1073"/>
            <p:cNvSpPr>
              <a:spLocks noChangeShapeType="1"/>
            </p:cNvSpPr>
            <p:nvPr/>
          </p:nvSpPr>
          <p:spPr bwMode="auto">
            <a:xfrm>
              <a:off x="5136" y="2784"/>
              <a:ext cx="0" cy="336"/>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701"/>
                                        </p:tgtEl>
                                        <p:attrNameLst>
                                          <p:attrName>style.visibility</p:attrName>
                                        </p:attrNameLst>
                                      </p:cBhvr>
                                      <p:to>
                                        <p:strVal val="visible"/>
                                      </p:to>
                                    </p:set>
                                    <p:anim calcmode="lin" valueType="num">
                                      <p:cBhvr additive="base">
                                        <p:cTn id="7" dur="500" fill="hold"/>
                                        <p:tgtEl>
                                          <p:spTgt spid="27701"/>
                                        </p:tgtEl>
                                        <p:attrNameLst>
                                          <p:attrName>ppt_x</p:attrName>
                                        </p:attrNameLst>
                                      </p:cBhvr>
                                      <p:tavLst>
                                        <p:tav tm="0">
                                          <p:val>
                                            <p:strVal val="0-#ppt_w/2"/>
                                          </p:val>
                                        </p:tav>
                                        <p:tav tm="100000">
                                          <p:val>
                                            <p:strVal val="#ppt_x"/>
                                          </p:val>
                                        </p:tav>
                                      </p:tavLst>
                                    </p:anim>
                                    <p:anim calcmode="lin" valueType="num">
                                      <p:cBhvr additive="base">
                                        <p:cTn id="8" dur="500" fill="hold"/>
                                        <p:tgtEl>
                                          <p:spTgt spid="277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700"/>
                                        </p:tgtEl>
                                        <p:attrNameLst>
                                          <p:attrName>style.visibility</p:attrName>
                                        </p:attrNameLst>
                                      </p:cBhvr>
                                      <p:to>
                                        <p:strVal val="visible"/>
                                      </p:to>
                                    </p:set>
                                    <p:anim calcmode="lin" valueType="num">
                                      <p:cBhvr additive="base">
                                        <p:cTn id="13" dur="500" fill="hold"/>
                                        <p:tgtEl>
                                          <p:spTgt spid="27700"/>
                                        </p:tgtEl>
                                        <p:attrNameLst>
                                          <p:attrName>ppt_x</p:attrName>
                                        </p:attrNameLst>
                                      </p:cBhvr>
                                      <p:tavLst>
                                        <p:tav tm="0">
                                          <p:val>
                                            <p:strVal val="0-#ppt_w/2"/>
                                          </p:val>
                                        </p:tav>
                                        <p:tav tm="100000">
                                          <p:val>
                                            <p:strVal val="#ppt_x"/>
                                          </p:val>
                                        </p:tav>
                                      </p:tavLst>
                                    </p:anim>
                                    <p:anim calcmode="lin" valueType="num">
                                      <p:cBhvr additive="base">
                                        <p:cTn id="14" dur="500" fill="hold"/>
                                        <p:tgtEl>
                                          <p:spTgt spid="277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698"/>
                                        </p:tgtEl>
                                        <p:attrNameLst>
                                          <p:attrName>style.visibility</p:attrName>
                                        </p:attrNameLst>
                                      </p:cBhvr>
                                      <p:to>
                                        <p:strVal val="visible"/>
                                      </p:to>
                                    </p:set>
                                    <p:anim calcmode="lin" valueType="num">
                                      <p:cBhvr additive="base">
                                        <p:cTn id="19" dur="500" fill="hold"/>
                                        <p:tgtEl>
                                          <p:spTgt spid="27698"/>
                                        </p:tgtEl>
                                        <p:attrNameLst>
                                          <p:attrName>ppt_x</p:attrName>
                                        </p:attrNameLst>
                                      </p:cBhvr>
                                      <p:tavLst>
                                        <p:tav tm="0">
                                          <p:val>
                                            <p:strVal val="0-#ppt_w/2"/>
                                          </p:val>
                                        </p:tav>
                                        <p:tav tm="100000">
                                          <p:val>
                                            <p:strVal val="#ppt_x"/>
                                          </p:val>
                                        </p:tav>
                                      </p:tavLst>
                                    </p:anim>
                                    <p:anim calcmode="lin" valueType="num">
                                      <p:cBhvr additive="base">
                                        <p:cTn id="20" dur="500" fill="hold"/>
                                        <p:tgtEl>
                                          <p:spTgt spid="2769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702"/>
                                        </p:tgtEl>
                                        <p:attrNameLst>
                                          <p:attrName>style.visibility</p:attrName>
                                        </p:attrNameLst>
                                      </p:cBhvr>
                                      <p:to>
                                        <p:strVal val="visible"/>
                                      </p:to>
                                    </p:set>
                                    <p:anim calcmode="lin" valueType="num">
                                      <p:cBhvr additive="base">
                                        <p:cTn id="25" dur="500" fill="hold"/>
                                        <p:tgtEl>
                                          <p:spTgt spid="27702"/>
                                        </p:tgtEl>
                                        <p:attrNameLst>
                                          <p:attrName>ppt_x</p:attrName>
                                        </p:attrNameLst>
                                      </p:cBhvr>
                                      <p:tavLst>
                                        <p:tav tm="0">
                                          <p:val>
                                            <p:strVal val="0-#ppt_w/2"/>
                                          </p:val>
                                        </p:tav>
                                        <p:tav tm="100000">
                                          <p:val>
                                            <p:strVal val="#ppt_x"/>
                                          </p:val>
                                        </p:tav>
                                      </p:tavLst>
                                    </p:anim>
                                    <p:anim calcmode="lin" valueType="num">
                                      <p:cBhvr additive="base">
                                        <p:cTn id="26" dur="500" fill="hold"/>
                                        <p:tgtEl>
                                          <p:spTgt spid="277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699"/>
                                        </p:tgtEl>
                                        <p:attrNameLst>
                                          <p:attrName>style.visibility</p:attrName>
                                        </p:attrNameLst>
                                      </p:cBhvr>
                                      <p:to>
                                        <p:strVal val="visible"/>
                                      </p:to>
                                    </p:set>
                                    <p:anim calcmode="lin" valueType="num">
                                      <p:cBhvr additive="base">
                                        <p:cTn id="31" dur="500" fill="hold"/>
                                        <p:tgtEl>
                                          <p:spTgt spid="27699"/>
                                        </p:tgtEl>
                                        <p:attrNameLst>
                                          <p:attrName>ppt_x</p:attrName>
                                        </p:attrNameLst>
                                      </p:cBhvr>
                                      <p:tavLst>
                                        <p:tav tm="0">
                                          <p:val>
                                            <p:strVal val="0-#ppt_w/2"/>
                                          </p:val>
                                        </p:tav>
                                        <p:tav tm="100000">
                                          <p:val>
                                            <p:strVal val="#ppt_x"/>
                                          </p:val>
                                        </p:tav>
                                      </p:tavLst>
                                    </p:anim>
                                    <p:anim calcmode="lin" valueType="num">
                                      <p:cBhvr additive="base">
                                        <p:cTn id="32" dur="500" fill="hold"/>
                                        <p:tgtEl>
                                          <p:spTgt spid="27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Rodapé 3"/>
          <p:cNvSpPr>
            <a:spLocks noGrp="1"/>
          </p:cNvSpPr>
          <p:nvPr>
            <p:ph type="ftr" sz="quarter" idx="10"/>
          </p:nvPr>
        </p:nvSpPr>
        <p:spPr/>
        <p:txBody>
          <a:bodyPr/>
          <a:lstStyle/>
          <a:p>
            <a:r>
              <a:rPr lang="pt-BR" altLang="pt-BR"/>
              <a:t>Antonio Carlos Tonini</a:t>
            </a:r>
          </a:p>
        </p:txBody>
      </p:sp>
      <p:sp>
        <p:nvSpPr>
          <p:cNvPr id="28674" name="Rectangle 2"/>
          <p:cNvSpPr>
            <a:spLocks noGrp="1" noChangeArrowheads="1"/>
          </p:cNvSpPr>
          <p:nvPr>
            <p:ph type="title"/>
          </p:nvPr>
        </p:nvSpPr>
        <p:spPr/>
        <p:txBody>
          <a:bodyPr/>
          <a:lstStyle/>
          <a:p>
            <a:r>
              <a:rPr lang="pt-BR" altLang="pt-BR"/>
              <a:t>Até onde medir ?</a:t>
            </a:r>
          </a:p>
        </p:txBody>
      </p:sp>
      <p:sp>
        <p:nvSpPr>
          <p:cNvPr id="28675" name="Rectangle 3"/>
          <p:cNvSpPr>
            <a:spLocks noGrp="1" noChangeArrowheads="1"/>
          </p:cNvSpPr>
          <p:nvPr>
            <p:ph type="body" idx="1"/>
          </p:nvPr>
        </p:nvSpPr>
        <p:spPr>
          <a:xfrm>
            <a:off x="228600" y="1371600"/>
            <a:ext cx="7391400" cy="4267200"/>
          </a:xfrm>
        </p:spPr>
        <p:txBody>
          <a:bodyPr/>
          <a:lstStyle/>
          <a:p>
            <a:r>
              <a:rPr lang="pt-BR" altLang="pt-BR"/>
              <a:t> </a:t>
            </a:r>
            <a:r>
              <a:rPr lang="pt-BR" altLang="pt-BR">
                <a:solidFill>
                  <a:schemeClr val="accent2"/>
                </a:solidFill>
              </a:rPr>
              <a:t>Alinhar</a:t>
            </a:r>
            <a:r>
              <a:rPr lang="pt-BR" altLang="pt-BR"/>
              <a:t> os objetivos das inferências com os objetivos da empresa</a:t>
            </a:r>
          </a:p>
          <a:p>
            <a:pPr>
              <a:buFontTx/>
              <a:buNone/>
            </a:pPr>
            <a:endParaRPr lang="pt-BR" altLang="pt-BR"/>
          </a:p>
          <a:p>
            <a:r>
              <a:rPr lang="pt-BR" altLang="pt-BR"/>
              <a:t>Estabelecer um programa de métricas: </a:t>
            </a:r>
            <a:r>
              <a:rPr lang="pt-BR" altLang="pt-BR">
                <a:solidFill>
                  <a:schemeClr val="accent2"/>
                </a:solidFill>
              </a:rPr>
              <a:t>adequado</a:t>
            </a:r>
            <a:r>
              <a:rPr lang="pt-BR" altLang="pt-BR"/>
              <a:t>, </a:t>
            </a:r>
            <a:r>
              <a:rPr lang="pt-BR" altLang="pt-BR">
                <a:solidFill>
                  <a:schemeClr val="accent2"/>
                </a:solidFill>
              </a:rPr>
              <a:t>plausível</a:t>
            </a:r>
            <a:r>
              <a:rPr lang="pt-BR" altLang="pt-BR"/>
              <a:t>, </a:t>
            </a:r>
            <a:r>
              <a:rPr lang="pt-BR" altLang="pt-BR">
                <a:solidFill>
                  <a:schemeClr val="accent2"/>
                </a:solidFill>
              </a:rPr>
              <a:t>factível</a:t>
            </a:r>
            <a:r>
              <a:rPr lang="pt-BR" altLang="pt-BR"/>
              <a:t> e </a:t>
            </a:r>
            <a:r>
              <a:rPr lang="pt-BR" altLang="pt-BR">
                <a:solidFill>
                  <a:schemeClr val="accent2"/>
                </a:solidFill>
              </a:rPr>
              <a:t>gradual</a:t>
            </a:r>
          </a:p>
          <a:p>
            <a:pPr>
              <a:buFontTx/>
              <a:buNone/>
            </a:pPr>
            <a:endParaRPr lang="pt-BR" altLang="pt-BR">
              <a:solidFill>
                <a:schemeClr val="accent2"/>
              </a:solidFill>
            </a:endParaRPr>
          </a:p>
          <a:p>
            <a:r>
              <a:rPr lang="pt-BR" altLang="pt-BR"/>
              <a:t> Não medir mais do que é necessário</a:t>
            </a:r>
          </a:p>
          <a:p>
            <a:endParaRPr lang="pt-BR" altLang="pt-BR"/>
          </a:p>
          <a:p>
            <a:endParaRPr lang="pt-BR" altLang="pt-BR"/>
          </a:p>
        </p:txBody>
      </p:sp>
      <p:pic>
        <p:nvPicPr>
          <p:cNvPr id="28676" name="Picture 4" descr="C:\Documents and Settings\actonini\Meus documentos\Minhas figuras\Gif\AG00029_.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667000"/>
            <a:ext cx="1714500" cy="1360488"/>
          </a:xfrm>
          <a:prstGeom prst="rect">
            <a:avLst/>
          </a:prstGeom>
          <a:noFill/>
          <a:extLst>
            <a:ext uri="{909E8E84-426E-40DD-AFC4-6F175D3DCCD1}">
              <a14:hiddenFill xmlns:a14="http://schemas.microsoft.com/office/drawing/2010/main">
                <a:solidFill>
                  <a:srgbClr val="FFFFFF"/>
                </a:solidFill>
              </a14:hiddenFill>
            </a:ext>
          </a:extLst>
        </p:spPr>
      </p:pic>
      <p:pic>
        <p:nvPicPr>
          <p:cNvPr id="28679" name="Picture 7" descr="C:\Documents and Settings\actonini\Meus documentos\Minhas figuras\bmp\reuniao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914400"/>
            <a:ext cx="1400175" cy="1357313"/>
          </a:xfrm>
          <a:prstGeom prst="rect">
            <a:avLst/>
          </a:prstGeom>
          <a:noFill/>
          <a:extLst>
            <a:ext uri="{909E8E84-426E-40DD-AFC4-6F175D3DCCD1}">
              <a14:hiddenFill xmlns:a14="http://schemas.microsoft.com/office/drawing/2010/main">
                <a:solidFill>
                  <a:srgbClr val="FFFFFF"/>
                </a:solidFill>
              </a14:hiddenFill>
            </a:ext>
          </a:extLst>
        </p:spPr>
      </p:pic>
      <p:pic>
        <p:nvPicPr>
          <p:cNvPr id="28681" name="Picture 9" descr="C:\Documents and Settings\actonini\Meus documentos\Minhas figuras\bmp\dinheiro1.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4419600"/>
            <a:ext cx="1257300" cy="165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4"/>
          <p:cNvSpPr>
            <a:spLocks noGrp="1"/>
          </p:cNvSpPr>
          <p:nvPr>
            <p:ph type="ftr" sz="quarter" idx="10"/>
          </p:nvPr>
        </p:nvSpPr>
        <p:spPr/>
        <p:txBody>
          <a:bodyPr/>
          <a:lstStyle/>
          <a:p>
            <a:r>
              <a:rPr lang="pt-BR" altLang="pt-BR"/>
              <a:t>Antonio Carlos Tonini</a:t>
            </a:r>
          </a:p>
        </p:txBody>
      </p:sp>
      <p:sp>
        <p:nvSpPr>
          <p:cNvPr id="23554" name="Rectangle 2"/>
          <p:cNvSpPr>
            <a:spLocks noGrp="1" noChangeArrowheads="1"/>
          </p:cNvSpPr>
          <p:nvPr>
            <p:ph type="title"/>
          </p:nvPr>
        </p:nvSpPr>
        <p:spPr/>
        <p:txBody>
          <a:bodyPr/>
          <a:lstStyle/>
          <a:p>
            <a:r>
              <a:rPr lang="pt-BR" altLang="pt-BR"/>
              <a:t>Até onde medir ?</a:t>
            </a:r>
          </a:p>
        </p:txBody>
      </p:sp>
      <p:sp>
        <p:nvSpPr>
          <p:cNvPr id="23555" name="Rectangle 3"/>
          <p:cNvSpPr>
            <a:spLocks noGrp="1" noChangeArrowheads="1"/>
          </p:cNvSpPr>
          <p:nvPr>
            <p:ph type="body" sz="half" idx="1"/>
          </p:nvPr>
        </p:nvSpPr>
        <p:spPr>
          <a:xfrm>
            <a:off x="304800" y="3352800"/>
            <a:ext cx="4114800" cy="2286000"/>
          </a:xfrm>
          <a:gradFill rotWithShape="0">
            <a:gsLst>
              <a:gs pos="0">
                <a:srgbClr val="FFFFCC"/>
              </a:gs>
              <a:gs pos="100000">
                <a:srgbClr val="FF6600"/>
              </a:gs>
            </a:gsLst>
            <a:lin ang="5400000" scaled="1"/>
          </a:gradFill>
          <a:ln/>
          <a:scene3d>
            <a:camera prst="legacyObliqueBottomLeft"/>
            <a:lightRig rig="legacyFlat3" dir="t"/>
          </a:scene3d>
          <a:sp3d extrusionH="430200" prstMaterial="legacyMatte">
            <a:bevelT w="13500" h="13500" prst="angle"/>
            <a:bevelB w="13500" h="13500" prst="angle"/>
            <a:extrusionClr>
              <a:srgbClr val="FF6600"/>
            </a:extrusionClr>
          </a:sp3d>
        </p:spPr>
        <p:txBody>
          <a:bodyPr>
            <a:flatTx/>
          </a:bodyPr>
          <a:lstStyle/>
          <a:p>
            <a:r>
              <a:rPr lang="pt-BR" altLang="pt-BR" sz="2400">
                <a:effectLst>
                  <a:outerShdw blurRad="38100" dist="38100" dir="2700000" algn="tl">
                    <a:srgbClr val="FFFFFF"/>
                  </a:outerShdw>
                </a:effectLst>
              </a:rPr>
              <a:t>Defeitos</a:t>
            </a:r>
          </a:p>
          <a:p>
            <a:r>
              <a:rPr lang="pt-BR" altLang="pt-BR" sz="2400">
                <a:effectLst>
                  <a:outerShdw blurRad="38100" dist="38100" dir="2700000" algn="tl">
                    <a:srgbClr val="FFFFFF"/>
                  </a:outerShdw>
                </a:effectLst>
              </a:rPr>
              <a:t>Prazo de Entrega</a:t>
            </a:r>
          </a:p>
          <a:p>
            <a:r>
              <a:rPr lang="pt-BR" altLang="pt-BR" sz="2400">
                <a:effectLst>
                  <a:outerShdw blurRad="38100" dist="38100" dir="2700000" algn="tl">
                    <a:srgbClr val="FFFFFF"/>
                  </a:outerShdw>
                </a:effectLst>
              </a:rPr>
              <a:t>Desperdício</a:t>
            </a:r>
          </a:p>
          <a:p>
            <a:r>
              <a:rPr lang="pt-BR" altLang="pt-BR" sz="2400">
                <a:effectLst>
                  <a:outerShdw blurRad="38100" dist="38100" dir="2700000" algn="tl">
                    <a:srgbClr val="FFFFFF"/>
                  </a:outerShdw>
                </a:effectLst>
              </a:rPr>
              <a:t>Custo</a:t>
            </a:r>
          </a:p>
          <a:p>
            <a:endParaRPr lang="pt-BR" altLang="pt-BR" sz="2400">
              <a:effectLst>
                <a:outerShdw blurRad="38100" dist="38100" dir="2700000" algn="tl">
                  <a:srgbClr val="FFFFFF"/>
                </a:outerShdw>
              </a:effectLst>
            </a:endParaRPr>
          </a:p>
        </p:txBody>
      </p:sp>
      <p:sp>
        <p:nvSpPr>
          <p:cNvPr id="23556" name="Rectangle 4"/>
          <p:cNvSpPr>
            <a:spLocks noGrp="1" noChangeArrowheads="1"/>
          </p:cNvSpPr>
          <p:nvPr>
            <p:ph type="body" sz="half" idx="2"/>
          </p:nvPr>
        </p:nvSpPr>
        <p:spPr>
          <a:xfrm>
            <a:off x="4800600" y="3352800"/>
            <a:ext cx="4114800" cy="2286000"/>
          </a:xfrm>
          <a:gradFill rotWithShape="0">
            <a:gsLst>
              <a:gs pos="0">
                <a:schemeClr val="bg1"/>
              </a:gs>
              <a:gs pos="100000">
                <a:srgbClr val="00CCFF"/>
              </a:gs>
            </a:gsLst>
            <a:lin ang="5400000" scaled="1"/>
          </a:gradFill>
          <a:ln/>
          <a:scene3d>
            <a:camera prst="legacyObliqueBottomLeft"/>
            <a:lightRig rig="legacyFlat3" dir="t"/>
          </a:scene3d>
          <a:sp3d extrusionH="430200" prstMaterial="legacyMatte">
            <a:bevelT w="13500" h="13500" prst="angle"/>
            <a:bevelB w="13500" h="13500" prst="angle"/>
            <a:extrusionClr>
              <a:srgbClr val="00CCFF"/>
            </a:extrusionClr>
          </a:sp3d>
        </p:spPr>
        <p:txBody>
          <a:bodyPr>
            <a:flatTx/>
          </a:bodyPr>
          <a:lstStyle/>
          <a:p>
            <a:r>
              <a:rPr lang="pt-BR" altLang="pt-BR" sz="2400">
                <a:effectLst>
                  <a:outerShdw blurRad="38100" dist="38100" dir="2700000" algn="tl">
                    <a:srgbClr val="FFFFFF"/>
                  </a:outerShdw>
                </a:effectLst>
              </a:rPr>
              <a:t>Satisfação dos cliente</a:t>
            </a:r>
          </a:p>
          <a:p>
            <a:r>
              <a:rPr lang="pt-BR" altLang="pt-BR" sz="2400">
                <a:effectLst>
                  <a:outerShdw blurRad="38100" dist="38100" dir="2700000" algn="tl">
                    <a:srgbClr val="FFFFFF"/>
                  </a:outerShdw>
                </a:effectLst>
              </a:rPr>
              <a:t>Produtividade dos recursos</a:t>
            </a:r>
          </a:p>
          <a:p>
            <a:r>
              <a:rPr lang="pt-BR" altLang="pt-BR" sz="2400">
                <a:effectLst>
                  <a:outerShdw blurRad="38100" dist="38100" dir="2700000" algn="tl">
                    <a:srgbClr val="FFFFFF"/>
                  </a:outerShdw>
                </a:effectLst>
              </a:rPr>
              <a:t>Visibilidade das ações</a:t>
            </a:r>
          </a:p>
          <a:p>
            <a:r>
              <a:rPr lang="pt-BR" altLang="pt-BR" sz="2400">
                <a:effectLst>
                  <a:outerShdw blurRad="38100" dist="38100" dir="2700000" algn="tl">
                    <a:srgbClr val="FFFFFF"/>
                  </a:outerShdw>
                </a:effectLst>
              </a:rPr>
              <a:t>Gerenciabilidade</a:t>
            </a:r>
          </a:p>
          <a:p>
            <a:endParaRPr lang="pt-BR" altLang="pt-BR" sz="2400">
              <a:effectLst>
                <a:outerShdw blurRad="38100" dist="38100" dir="2700000" algn="tl">
                  <a:srgbClr val="FFFFFF"/>
                </a:outerShdw>
              </a:effectLst>
            </a:endParaRPr>
          </a:p>
        </p:txBody>
      </p:sp>
      <p:pic>
        <p:nvPicPr>
          <p:cNvPr id="23557" name="Picture 5" descr="C:\Documents and Settings\actonini\Meus documentos\Minhas figuras\wmf\BALANCA.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750" y="1371600"/>
            <a:ext cx="2457450" cy="1808163"/>
          </a:xfrm>
          <a:prstGeom prst="rect">
            <a:avLst/>
          </a:prstGeom>
          <a:noFill/>
          <a:extLst>
            <a:ext uri="{909E8E84-426E-40DD-AFC4-6F175D3DCCD1}">
              <a14:hiddenFill xmlns:a14="http://schemas.microsoft.com/office/drawing/2010/main">
                <a:solidFill>
                  <a:srgbClr val="FFFFFF"/>
                </a:solidFill>
              </a14:hiddenFill>
            </a:ext>
          </a:extLst>
        </p:spPr>
      </p:pic>
      <p:sp>
        <p:nvSpPr>
          <p:cNvPr id="23558" name="AutoShape 6"/>
          <p:cNvSpPr>
            <a:spLocks noChangeArrowheads="1"/>
          </p:cNvSpPr>
          <p:nvPr/>
        </p:nvSpPr>
        <p:spPr bwMode="auto">
          <a:xfrm>
            <a:off x="6934200" y="2438400"/>
            <a:ext cx="990600" cy="762000"/>
          </a:xfrm>
          <a:prstGeom prst="upArrow">
            <a:avLst>
              <a:gd name="adj1" fmla="val 50000"/>
              <a:gd name="adj2" fmla="val 25000"/>
            </a:avLst>
          </a:prstGeom>
          <a:gradFill rotWithShape="0">
            <a:gsLst>
              <a:gs pos="0">
                <a:srgbClr val="FF3300"/>
              </a:gs>
              <a:gs pos="100000">
                <a:srgbClr val="FF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3559" name="AutoShape 7"/>
          <p:cNvSpPr>
            <a:spLocks noChangeArrowheads="1"/>
          </p:cNvSpPr>
          <p:nvPr/>
        </p:nvSpPr>
        <p:spPr bwMode="auto">
          <a:xfrm>
            <a:off x="1600200" y="5943600"/>
            <a:ext cx="990600" cy="762000"/>
          </a:xfrm>
          <a:prstGeom prst="downArrow">
            <a:avLst>
              <a:gd name="adj1" fmla="val 50000"/>
              <a:gd name="adj2" fmla="val 25000"/>
            </a:avLst>
          </a:prstGeom>
          <a:gradFill rotWithShape="0">
            <a:gsLst>
              <a:gs pos="0">
                <a:srgbClr val="99FFCC"/>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3560" name="Text Box 8"/>
          <p:cNvSpPr txBox="1">
            <a:spLocks noChangeArrowheads="1"/>
          </p:cNvSpPr>
          <p:nvPr/>
        </p:nvSpPr>
        <p:spPr bwMode="auto">
          <a:xfrm>
            <a:off x="304800" y="152400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sz="2800" b="1">
                <a:solidFill>
                  <a:schemeClr val="accent2"/>
                </a:solidFill>
                <a:effectLst>
                  <a:outerShdw blurRad="38100" dist="38100" dir="2700000" algn="tl">
                    <a:srgbClr val="C0C0C0"/>
                  </a:outerShdw>
                </a:effectLst>
                <a:latin typeface="Verdana" pitchFamily="34" charset="0"/>
              </a:rPr>
              <a:t>Vantagens</a:t>
            </a:r>
          </a:p>
        </p:txBody>
      </p:sp>
      <p:pic>
        <p:nvPicPr>
          <p:cNvPr id="23561" name="Picture 9" descr="C:\Documents and Settings\actonini\Meus documentos\Minhas figuras\Gif\livro.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152400"/>
            <a:ext cx="422275" cy="342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ço Reservado para Rodapé 3"/>
          <p:cNvSpPr>
            <a:spLocks noGrp="1"/>
          </p:cNvSpPr>
          <p:nvPr>
            <p:ph type="ftr" sz="quarter" idx="10"/>
          </p:nvPr>
        </p:nvSpPr>
        <p:spPr/>
        <p:txBody>
          <a:bodyPr/>
          <a:lstStyle/>
          <a:p>
            <a:r>
              <a:rPr lang="pt-BR" altLang="pt-BR"/>
              <a:t>Antonio Carlos Tonini</a:t>
            </a:r>
          </a:p>
        </p:txBody>
      </p:sp>
      <p:sp>
        <p:nvSpPr>
          <p:cNvPr id="41986" name="Rectangle 2"/>
          <p:cNvSpPr>
            <a:spLocks noGrp="1" noChangeArrowheads="1"/>
          </p:cNvSpPr>
          <p:nvPr>
            <p:ph type="title"/>
          </p:nvPr>
        </p:nvSpPr>
        <p:spPr>
          <a:xfrm>
            <a:off x="990600" y="0"/>
            <a:ext cx="8001000" cy="762000"/>
          </a:xfrm>
        </p:spPr>
        <p:txBody>
          <a:bodyPr/>
          <a:lstStyle/>
          <a:p>
            <a:r>
              <a:rPr lang="pt-BR" altLang="pt-BR"/>
              <a:t>Processos de medição</a:t>
            </a:r>
          </a:p>
        </p:txBody>
      </p:sp>
      <p:grpSp>
        <p:nvGrpSpPr>
          <p:cNvPr id="42010" name="Group 26"/>
          <p:cNvGrpSpPr>
            <a:grpSpLocks/>
          </p:cNvGrpSpPr>
          <p:nvPr/>
        </p:nvGrpSpPr>
        <p:grpSpPr bwMode="auto">
          <a:xfrm>
            <a:off x="214064" y="1627344"/>
            <a:ext cx="8534400" cy="4483100"/>
            <a:chOff x="288" y="1008"/>
            <a:chExt cx="5376" cy="2824"/>
          </a:xfrm>
        </p:grpSpPr>
        <p:sp>
          <p:nvSpPr>
            <p:cNvPr id="41988" name="Text Box 4"/>
            <p:cNvSpPr txBox="1">
              <a:spLocks noChangeArrowheads="1"/>
            </p:cNvSpPr>
            <p:nvPr/>
          </p:nvSpPr>
          <p:spPr bwMode="auto">
            <a:xfrm>
              <a:off x="288" y="1008"/>
              <a:ext cx="1200" cy="288"/>
            </a:xfrm>
            <a:prstGeom prst="rect">
              <a:avLst/>
            </a:prstGeom>
            <a:gradFill rotWithShape="0">
              <a:gsLst>
                <a:gs pos="0">
                  <a:srgbClr val="FFFFCC">
                    <a:gamma/>
                    <a:shade val="75686"/>
                    <a:invGamma/>
                  </a:srgbClr>
                </a:gs>
                <a:gs pos="50000">
                  <a:srgbClr val="FFFFCC"/>
                </a:gs>
                <a:gs pos="100000">
                  <a:srgbClr val="FFFFCC">
                    <a:gamma/>
                    <a:shade val="75686"/>
                    <a:invGamma/>
                  </a:srgbClr>
                </a:gs>
              </a:gsLst>
              <a:lin ang="0" scaled="1"/>
            </a:gradFill>
            <a:ln>
              <a:noFill/>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b="1">
                  <a:effectLst>
                    <a:outerShdw blurRad="38100" dist="38100" dir="2700000" algn="tl">
                      <a:srgbClr val="FFFFFF"/>
                    </a:outerShdw>
                  </a:effectLst>
                  <a:latin typeface="Verdana" pitchFamily="34" charset="0"/>
                </a:rPr>
                <a:t>Definição</a:t>
              </a:r>
            </a:p>
          </p:txBody>
        </p:sp>
        <p:sp>
          <p:nvSpPr>
            <p:cNvPr id="42005" name="Rectangle 21"/>
            <p:cNvSpPr>
              <a:spLocks noChangeArrowheads="1"/>
            </p:cNvSpPr>
            <p:nvPr/>
          </p:nvSpPr>
          <p:spPr bwMode="auto">
            <a:xfrm>
              <a:off x="768" y="1488"/>
              <a:ext cx="4896" cy="2344"/>
            </a:xfrm>
            <a:prstGeom prst="rect">
              <a:avLst/>
            </a:prstGeom>
            <a:gradFill rotWithShape="0">
              <a:gsLst>
                <a:gs pos="0">
                  <a:srgbClr val="85FFDF">
                    <a:gamma/>
                    <a:tint val="18039"/>
                    <a:invGamma/>
                  </a:srgbClr>
                </a:gs>
                <a:gs pos="50000">
                  <a:srgbClr val="85FFDF"/>
                </a:gs>
                <a:gs pos="100000">
                  <a:srgbClr val="85FFDF">
                    <a:gamma/>
                    <a:tint val="18039"/>
                    <a:invGamma/>
                  </a:srgbClr>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85FFD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pt-BR" dirty="0"/>
            </a:p>
          </p:txBody>
        </p:sp>
        <p:grpSp>
          <p:nvGrpSpPr>
            <p:cNvPr id="42003" name="Group 19"/>
            <p:cNvGrpSpPr>
              <a:grpSpLocks/>
            </p:cNvGrpSpPr>
            <p:nvPr/>
          </p:nvGrpSpPr>
          <p:grpSpPr bwMode="auto">
            <a:xfrm>
              <a:off x="1008" y="1584"/>
              <a:ext cx="3504" cy="1536"/>
              <a:chOff x="1008" y="1584"/>
              <a:chExt cx="3504" cy="1536"/>
            </a:xfrm>
          </p:grpSpPr>
          <p:sp>
            <p:nvSpPr>
              <p:cNvPr id="42001" name="Rectangle 17"/>
              <p:cNvSpPr>
                <a:spLocks noChangeArrowheads="1"/>
              </p:cNvSpPr>
              <p:nvPr/>
            </p:nvSpPr>
            <p:spPr bwMode="auto">
              <a:xfrm>
                <a:off x="1008" y="1584"/>
                <a:ext cx="3504" cy="1536"/>
              </a:xfrm>
              <a:prstGeom prst="rect">
                <a:avLst/>
              </a:prstGeom>
              <a:gradFill rotWithShape="0">
                <a:gsLst>
                  <a:gs pos="0">
                    <a:srgbClr val="FFD5AB"/>
                  </a:gs>
                  <a:gs pos="50000">
                    <a:srgbClr val="FFD5AB">
                      <a:gamma/>
                      <a:shade val="75686"/>
                      <a:invGamma/>
                    </a:srgbClr>
                  </a:gs>
                  <a:gs pos="100000">
                    <a:srgbClr val="FFD5AB"/>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D5AB"/>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pt-BR" altLang="pt-BR"/>
              </a:p>
            </p:txBody>
          </p:sp>
          <p:sp>
            <p:nvSpPr>
              <p:cNvPr id="42002" name="Text Box 18"/>
              <p:cNvSpPr txBox="1">
                <a:spLocks noChangeArrowheads="1"/>
              </p:cNvSpPr>
              <p:nvPr/>
            </p:nvSpPr>
            <p:spPr bwMode="auto">
              <a:xfrm>
                <a:off x="3264" y="1728"/>
                <a:ext cx="10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pt-BR" altLang="pt-BR" sz="1400" b="1">
                  <a:effectLst>
                    <a:outerShdw blurRad="38100" dist="38100" dir="2700000" algn="tl">
                      <a:srgbClr val="C0C0C0"/>
                    </a:outerShdw>
                  </a:effectLst>
                  <a:latin typeface="Verdana" pitchFamily="34" charset="0"/>
                </a:endParaRPr>
              </a:p>
            </p:txBody>
          </p:sp>
        </p:grpSp>
        <p:sp>
          <p:nvSpPr>
            <p:cNvPr id="41989" name="Text Box 5"/>
            <p:cNvSpPr txBox="1">
              <a:spLocks noChangeArrowheads="1"/>
            </p:cNvSpPr>
            <p:nvPr/>
          </p:nvSpPr>
          <p:spPr bwMode="auto">
            <a:xfrm>
              <a:off x="1248" y="1632"/>
              <a:ext cx="1200" cy="288"/>
            </a:xfrm>
            <a:prstGeom prst="rect">
              <a:avLst/>
            </a:prstGeom>
            <a:gradFill rotWithShape="0">
              <a:gsLst>
                <a:gs pos="0">
                  <a:srgbClr val="FFFFCC">
                    <a:gamma/>
                    <a:shade val="75686"/>
                    <a:invGamma/>
                  </a:srgbClr>
                </a:gs>
                <a:gs pos="50000">
                  <a:srgbClr val="FFFFCC"/>
                </a:gs>
                <a:gs pos="100000">
                  <a:srgbClr val="FFFFCC">
                    <a:gamma/>
                    <a:shade val="75686"/>
                    <a:invGamma/>
                  </a:srgbClr>
                </a:gs>
              </a:gsLst>
              <a:lin ang="0" scaled="1"/>
            </a:gradFill>
            <a:ln>
              <a:noFill/>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b="1">
                  <a:effectLst>
                    <a:outerShdw blurRad="38100" dist="38100" dir="2700000" algn="tl">
                      <a:srgbClr val="FFFFFF"/>
                    </a:outerShdw>
                  </a:effectLst>
                  <a:latin typeface="Verdana" pitchFamily="34" charset="0"/>
                </a:rPr>
                <a:t>Coleta</a:t>
              </a:r>
            </a:p>
          </p:txBody>
        </p:sp>
        <p:sp>
          <p:nvSpPr>
            <p:cNvPr id="41990" name="Text Box 6"/>
            <p:cNvSpPr txBox="1">
              <a:spLocks noChangeArrowheads="1"/>
            </p:cNvSpPr>
            <p:nvPr/>
          </p:nvSpPr>
          <p:spPr bwMode="auto">
            <a:xfrm>
              <a:off x="2208" y="2160"/>
              <a:ext cx="1248" cy="288"/>
            </a:xfrm>
            <a:prstGeom prst="rect">
              <a:avLst/>
            </a:prstGeom>
            <a:gradFill rotWithShape="0">
              <a:gsLst>
                <a:gs pos="0">
                  <a:srgbClr val="FFFFCC">
                    <a:gamma/>
                    <a:shade val="75686"/>
                    <a:invGamma/>
                  </a:srgbClr>
                </a:gs>
                <a:gs pos="50000">
                  <a:srgbClr val="FFFFCC"/>
                </a:gs>
                <a:gs pos="100000">
                  <a:srgbClr val="FFFFCC">
                    <a:gamma/>
                    <a:shade val="75686"/>
                    <a:invGamma/>
                  </a:srgbClr>
                </a:gs>
              </a:gsLst>
              <a:lin ang="0" scaled="1"/>
            </a:gradFill>
            <a:ln>
              <a:noFill/>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b="1">
                  <a:effectLst>
                    <a:outerShdw blurRad="38100" dist="38100" dir="2700000" algn="tl">
                      <a:srgbClr val="FFFFFF"/>
                    </a:outerShdw>
                  </a:effectLst>
                  <a:latin typeface="Verdana" pitchFamily="34" charset="0"/>
                </a:rPr>
                <a:t>Tabulação</a:t>
              </a:r>
            </a:p>
          </p:txBody>
        </p:sp>
        <p:sp>
          <p:nvSpPr>
            <p:cNvPr id="41991" name="Text Box 7"/>
            <p:cNvSpPr txBox="1">
              <a:spLocks noChangeArrowheads="1"/>
            </p:cNvSpPr>
            <p:nvPr/>
          </p:nvSpPr>
          <p:spPr bwMode="auto">
            <a:xfrm>
              <a:off x="3168" y="2688"/>
              <a:ext cx="1200" cy="288"/>
            </a:xfrm>
            <a:prstGeom prst="rect">
              <a:avLst/>
            </a:prstGeom>
            <a:gradFill rotWithShape="0">
              <a:gsLst>
                <a:gs pos="0">
                  <a:srgbClr val="FFFFCC">
                    <a:gamma/>
                    <a:shade val="75686"/>
                    <a:invGamma/>
                  </a:srgbClr>
                </a:gs>
                <a:gs pos="50000">
                  <a:srgbClr val="FFFFCC"/>
                </a:gs>
                <a:gs pos="100000">
                  <a:srgbClr val="FFFFCC">
                    <a:gamma/>
                    <a:shade val="75686"/>
                    <a:invGamma/>
                  </a:srgbClr>
                </a:gs>
              </a:gsLst>
              <a:lin ang="0" scaled="1"/>
            </a:gradFill>
            <a:ln>
              <a:noFill/>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b="1">
                  <a:effectLst>
                    <a:outerShdw blurRad="38100" dist="38100" dir="2700000" algn="tl">
                      <a:srgbClr val="FFFFFF"/>
                    </a:outerShdw>
                  </a:effectLst>
                  <a:latin typeface="Verdana" pitchFamily="34" charset="0"/>
                </a:rPr>
                <a:t>Avaliação</a:t>
              </a:r>
            </a:p>
          </p:txBody>
        </p:sp>
        <p:sp>
          <p:nvSpPr>
            <p:cNvPr id="41992" name="Text Box 8"/>
            <p:cNvSpPr txBox="1">
              <a:spLocks noChangeArrowheads="1"/>
            </p:cNvSpPr>
            <p:nvPr/>
          </p:nvSpPr>
          <p:spPr bwMode="auto">
            <a:xfrm>
              <a:off x="4032" y="3360"/>
              <a:ext cx="1536" cy="288"/>
            </a:xfrm>
            <a:prstGeom prst="rect">
              <a:avLst/>
            </a:prstGeom>
            <a:gradFill rotWithShape="0">
              <a:gsLst>
                <a:gs pos="0">
                  <a:srgbClr val="FFFFCC">
                    <a:gamma/>
                    <a:shade val="75686"/>
                    <a:invGamma/>
                  </a:srgbClr>
                </a:gs>
                <a:gs pos="50000">
                  <a:srgbClr val="FFFFCC"/>
                </a:gs>
                <a:gs pos="100000">
                  <a:srgbClr val="FFFFCC">
                    <a:gamma/>
                    <a:shade val="75686"/>
                    <a:invGamma/>
                  </a:srgbClr>
                </a:gs>
              </a:gsLst>
              <a:lin ang="0" scaled="1"/>
            </a:gradFill>
            <a:ln>
              <a:noFill/>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pt-BR" altLang="pt-BR" b="1">
                  <a:effectLst>
                    <a:outerShdw blurRad="38100" dist="38100" dir="2700000" algn="tl">
                      <a:srgbClr val="FFFFFF"/>
                    </a:outerShdw>
                  </a:effectLst>
                  <a:latin typeface="Verdana" pitchFamily="34" charset="0"/>
                </a:rPr>
                <a:t>Comparação</a:t>
              </a:r>
            </a:p>
          </p:txBody>
        </p:sp>
        <p:sp>
          <p:nvSpPr>
            <p:cNvPr id="41993" name="Line 9"/>
            <p:cNvSpPr>
              <a:spLocks noChangeShapeType="1"/>
            </p:cNvSpPr>
            <p:nvPr/>
          </p:nvSpPr>
          <p:spPr bwMode="auto">
            <a:xfrm flipV="1">
              <a:off x="1824" y="1200"/>
              <a:ext cx="0" cy="432"/>
            </a:xfrm>
            <a:prstGeom prst="line">
              <a:avLst/>
            </a:prstGeom>
            <a:noFill/>
            <a:ln w="28575">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1994" name="Line 10"/>
            <p:cNvSpPr>
              <a:spLocks noChangeShapeType="1"/>
            </p:cNvSpPr>
            <p:nvPr/>
          </p:nvSpPr>
          <p:spPr bwMode="auto">
            <a:xfrm flipH="1">
              <a:off x="1488" y="1200"/>
              <a:ext cx="336" cy="0"/>
            </a:xfrm>
            <a:prstGeom prst="line">
              <a:avLst/>
            </a:prstGeom>
            <a:noFill/>
            <a:ln w="28575">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1995" name="Line 11"/>
            <p:cNvSpPr>
              <a:spLocks noChangeShapeType="1"/>
            </p:cNvSpPr>
            <p:nvPr/>
          </p:nvSpPr>
          <p:spPr bwMode="auto">
            <a:xfrm flipV="1">
              <a:off x="2784" y="1776"/>
              <a:ext cx="0" cy="384"/>
            </a:xfrm>
            <a:prstGeom prst="line">
              <a:avLst/>
            </a:prstGeom>
            <a:noFill/>
            <a:ln w="28575">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1996" name="Line 12"/>
            <p:cNvSpPr>
              <a:spLocks noChangeShapeType="1"/>
            </p:cNvSpPr>
            <p:nvPr/>
          </p:nvSpPr>
          <p:spPr bwMode="auto">
            <a:xfrm flipH="1">
              <a:off x="2448" y="1776"/>
              <a:ext cx="336" cy="0"/>
            </a:xfrm>
            <a:prstGeom prst="line">
              <a:avLst/>
            </a:prstGeom>
            <a:noFill/>
            <a:ln w="28575">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1997" name="Line 13"/>
            <p:cNvSpPr>
              <a:spLocks noChangeShapeType="1"/>
            </p:cNvSpPr>
            <p:nvPr/>
          </p:nvSpPr>
          <p:spPr bwMode="auto">
            <a:xfrm flipV="1">
              <a:off x="3792" y="2304"/>
              <a:ext cx="0" cy="384"/>
            </a:xfrm>
            <a:prstGeom prst="line">
              <a:avLst/>
            </a:prstGeom>
            <a:noFill/>
            <a:ln w="28575">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1998" name="Line 14"/>
            <p:cNvSpPr>
              <a:spLocks noChangeShapeType="1"/>
            </p:cNvSpPr>
            <p:nvPr/>
          </p:nvSpPr>
          <p:spPr bwMode="auto">
            <a:xfrm flipH="1">
              <a:off x="3456" y="2304"/>
              <a:ext cx="1248" cy="0"/>
            </a:xfrm>
            <a:prstGeom prst="line">
              <a:avLst/>
            </a:prstGeom>
            <a:noFill/>
            <a:ln w="28575">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1999" name="Line 15"/>
            <p:cNvSpPr>
              <a:spLocks noChangeShapeType="1"/>
            </p:cNvSpPr>
            <p:nvPr/>
          </p:nvSpPr>
          <p:spPr bwMode="auto">
            <a:xfrm flipV="1">
              <a:off x="4704" y="2304"/>
              <a:ext cx="0" cy="1008"/>
            </a:xfrm>
            <a:prstGeom prst="line">
              <a:avLst/>
            </a:prstGeom>
            <a:noFill/>
            <a:ln w="28575">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2000" name="Line 16"/>
            <p:cNvSpPr>
              <a:spLocks noChangeShapeType="1"/>
            </p:cNvSpPr>
            <p:nvPr/>
          </p:nvSpPr>
          <p:spPr bwMode="auto">
            <a:xfrm flipH="1">
              <a:off x="4368" y="2880"/>
              <a:ext cx="336" cy="0"/>
            </a:xfrm>
            <a:prstGeom prst="line">
              <a:avLst/>
            </a:prstGeom>
            <a:noFill/>
            <a:ln w="28575">
              <a:solidFill>
                <a:srgbClr val="FF33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2008" name="Rectangle 24"/>
            <p:cNvSpPr>
              <a:spLocks noChangeArrowheads="1"/>
            </p:cNvSpPr>
            <p:nvPr/>
          </p:nvSpPr>
          <p:spPr bwMode="auto">
            <a:xfrm>
              <a:off x="4272" y="1632"/>
              <a:ext cx="10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b="1">
                  <a:effectLst>
                    <a:outerShdw blurRad="38100" dist="38100" dir="2700000" algn="tl">
                      <a:srgbClr val="C0C0C0"/>
                    </a:outerShdw>
                  </a:effectLst>
                  <a:latin typeface="Verdana" pitchFamily="34" charset="0"/>
                </a:rPr>
                <a:t>Ciclo periódico</a:t>
              </a:r>
            </a:p>
          </p:txBody>
        </p:sp>
      </p:grpSp>
      <p:sp>
        <p:nvSpPr>
          <p:cNvPr id="42011" name="AutoShape 27"/>
          <p:cNvSpPr>
            <a:spLocks noChangeArrowheads="1"/>
          </p:cNvSpPr>
          <p:nvPr/>
        </p:nvSpPr>
        <p:spPr bwMode="auto">
          <a:xfrm>
            <a:off x="2438400" y="838200"/>
            <a:ext cx="1981200" cy="685800"/>
          </a:xfrm>
          <a:prstGeom prst="wedgeRoundRectCallout">
            <a:avLst>
              <a:gd name="adj1" fmla="val -60579"/>
              <a:gd name="adj2" fmla="val 67824"/>
              <a:gd name="adj3" fmla="val 16667"/>
            </a:avLst>
          </a:prstGeom>
          <a:solidFill>
            <a:srgbClr val="FFFFB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t-BR" altLang="pt-BR" sz="1400" b="1" i="1">
                <a:effectLst>
                  <a:outerShdw blurRad="38100" dist="38100" dir="2700000" algn="tl">
                    <a:srgbClr val="FFFFFF"/>
                  </a:outerShdw>
                </a:effectLst>
                <a:latin typeface="Verdana" pitchFamily="34" charset="0"/>
              </a:rPr>
              <a:t>Produção dos tipos de métricas</a:t>
            </a:r>
          </a:p>
        </p:txBody>
      </p:sp>
      <p:sp>
        <p:nvSpPr>
          <p:cNvPr id="42012" name="AutoShape 28"/>
          <p:cNvSpPr>
            <a:spLocks noChangeArrowheads="1"/>
          </p:cNvSpPr>
          <p:nvPr/>
        </p:nvSpPr>
        <p:spPr bwMode="auto">
          <a:xfrm>
            <a:off x="4572000" y="914400"/>
            <a:ext cx="1447800" cy="914400"/>
          </a:xfrm>
          <a:prstGeom prst="wedgeRoundRectCallout">
            <a:avLst>
              <a:gd name="adj1" fmla="val -108222"/>
              <a:gd name="adj2" fmla="val 141319"/>
              <a:gd name="adj3" fmla="val 16667"/>
            </a:avLst>
          </a:prstGeom>
          <a:solidFill>
            <a:srgbClr val="FDEEB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t-BR" altLang="pt-BR" sz="1400" b="1" i="1">
                <a:effectLst>
                  <a:outerShdw blurRad="38100" dist="38100" dir="2700000" algn="tl">
                    <a:srgbClr val="FFFFFF"/>
                  </a:outerShdw>
                </a:effectLst>
                <a:latin typeface="Verdana" pitchFamily="34" charset="0"/>
              </a:rPr>
              <a:t>Produção das métricas primárias</a:t>
            </a:r>
          </a:p>
        </p:txBody>
      </p:sp>
      <p:sp>
        <p:nvSpPr>
          <p:cNvPr id="42013" name="AutoShape 29"/>
          <p:cNvSpPr>
            <a:spLocks noChangeArrowheads="1"/>
          </p:cNvSpPr>
          <p:nvPr/>
        </p:nvSpPr>
        <p:spPr bwMode="auto">
          <a:xfrm>
            <a:off x="6248400" y="914400"/>
            <a:ext cx="1676400" cy="914400"/>
          </a:xfrm>
          <a:prstGeom prst="wedgeRoundRectCallout">
            <a:avLst>
              <a:gd name="adj1" fmla="val -100093"/>
              <a:gd name="adj2" fmla="val 226218"/>
              <a:gd name="adj3" fmla="val 16667"/>
            </a:avLst>
          </a:prstGeom>
          <a:solidFill>
            <a:srgbClr val="FECA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t-BR" altLang="pt-BR" sz="1400" b="1" i="1">
                <a:effectLst>
                  <a:outerShdw blurRad="38100" dist="38100" dir="2700000" algn="tl">
                    <a:srgbClr val="FFFFFF"/>
                  </a:outerShdw>
                </a:effectLst>
                <a:latin typeface="Verdana" pitchFamily="34" charset="0"/>
              </a:rPr>
              <a:t>Produção das métricas secundárias</a:t>
            </a:r>
          </a:p>
        </p:txBody>
      </p:sp>
      <p:sp>
        <p:nvSpPr>
          <p:cNvPr id="42014" name="AutoShape 30"/>
          <p:cNvSpPr>
            <a:spLocks noChangeArrowheads="1"/>
          </p:cNvSpPr>
          <p:nvPr/>
        </p:nvSpPr>
        <p:spPr bwMode="auto">
          <a:xfrm>
            <a:off x="609600" y="5638800"/>
            <a:ext cx="2133600" cy="838200"/>
          </a:xfrm>
          <a:prstGeom prst="wedgeRoundRectCallout">
            <a:avLst>
              <a:gd name="adj1" fmla="val 157440"/>
              <a:gd name="adj2" fmla="val -146593"/>
              <a:gd name="adj3" fmla="val 16667"/>
            </a:avLst>
          </a:prstGeom>
          <a:solidFill>
            <a:srgbClr val="C3E1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t-BR" altLang="pt-BR" sz="1400" b="1" i="1">
                <a:solidFill>
                  <a:srgbClr val="FF3300"/>
                </a:solidFill>
                <a:effectLst>
                  <a:outerShdw blurRad="38100" dist="38100" dir="2700000" algn="tl">
                    <a:srgbClr val="000000"/>
                  </a:outerShdw>
                </a:effectLst>
                <a:latin typeface="Verdana" pitchFamily="34" charset="0"/>
              </a:rPr>
              <a:t>Validação e verificação das métricas em si</a:t>
            </a:r>
          </a:p>
        </p:txBody>
      </p:sp>
      <p:sp>
        <p:nvSpPr>
          <p:cNvPr id="42015" name="AutoShape 31"/>
          <p:cNvSpPr>
            <a:spLocks noChangeArrowheads="1"/>
          </p:cNvSpPr>
          <p:nvPr/>
        </p:nvSpPr>
        <p:spPr bwMode="auto">
          <a:xfrm>
            <a:off x="3276600" y="5943600"/>
            <a:ext cx="2743200" cy="685800"/>
          </a:xfrm>
          <a:prstGeom prst="wedgeRoundRectCallout">
            <a:avLst>
              <a:gd name="adj1" fmla="val 58565"/>
              <a:gd name="adj2" fmla="val -72917"/>
              <a:gd name="adj3" fmla="val 16667"/>
            </a:avLst>
          </a:prstGeom>
          <a:solidFill>
            <a:srgbClr val="C3E1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t-BR" altLang="pt-BR" sz="1400" b="1" i="1">
                <a:solidFill>
                  <a:srgbClr val="FF3300"/>
                </a:solidFill>
                <a:effectLst>
                  <a:outerShdw blurRad="38100" dist="38100" dir="2700000" algn="tl">
                    <a:srgbClr val="000000"/>
                  </a:outerShdw>
                </a:effectLst>
                <a:latin typeface="Verdana" pitchFamily="34" charset="0"/>
              </a:rPr>
              <a:t>Validação e verificação das métricas no contexto</a:t>
            </a:r>
          </a:p>
        </p:txBody>
      </p:sp>
      <p:sp>
        <p:nvSpPr>
          <p:cNvPr id="2" name="CaixaDeTexto 1"/>
          <p:cNvSpPr txBox="1"/>
          <p:nvPr/>
        </p:nvSpPr>
        <p:spPr>
          <a:xfrm>
            <a:off x="7756978" y="3868894"/>
            <a:ext cx="1186543" cy="461665"/>
          </a:xfrm>
          <a:prstGeom prst="rect">
            <a:avLst/>
          </a:prstGeom>
          <a:solidFill>
            <a:schemeClr val="accent1"/>
          </a:solidFill>
        </p:spPr>
        <p:txBody>
          <a:bodyPr wrap="none" rtlCol="0">
            <a:spAutoFit/>
          </a:bodyPr>
          <a:lstStyle/>
          <a:p>
            <a:r>
              <a:rPr lang="pt-BR" dirty="0" smtClean="0"/>
              <a:t>GQM !!</a:t>
            </a:r>
            <a:endParaRPr lang="pt-BR" dirty="0"/>
          </a:p>
        </p:txBody>
      </p:sp>
      <p:sp>
        <p:nvSpPr>
          <p:cNvPr id="3" name="Seta para baixo 2"/>
          <p:cNvSpPr/>
          <p:nvPr/>
        </p:nvSpPr>
        <p:spPr>
          <a:xfrm>
            <a:off x="8604448" y="3048000"/>
            <a:ext cx="158552"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11"/>
                                        </p:tgtEl>
                                        <p:attrNameLst>
                                          <p:attrName>style.visibility</p:attrName>
                                        </p:attrNameLst>
                                      </p:cBhvr>
                                      <p:to>
                                        <p:strVal val="visible"/>
                                      </p:to>
                                    </p:set>
                                    <p:anim calcmode="lin" valueType="num">
                                      <p:cBhvr additive="base">
                                        <p:cTn id="7" dur="500" fill="hold"/>
                                        <p:tgtEl>
                                          <p:spTgt spid="42011"/>
                                        </p:tgtEl>
                                        <p:attrNameLst>
                                          <p:attrName>ppt_x</p:attrName>
                                        </p:attrNameLst>
                                      </p:cBhvr>
                                      <p:tavLst>
                                        <p:tav tm="0">
                                          <p:val>
                                            <p:strVal val="0-#ppt_w/2"/>
                                          </p:val>
                                        </p:tav>
                                        <p:tav tm="100000">
                                          <p:val>
                                            <p:strVal val="#ppt_x"/>
                                          </p:val>
                                        </p:tav>
                                      </p:tavLst>
                                    </p:anim>
                                    <p:anim calcmode="lin" valueType="num">
                                      <p:cBhvr additive="base">
                                        <p:cTn id="8" dur="500" fill="hold"/>
                                        <p:tgtEl>
                                          <p:spTgt spid="420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12"/>
                                        </p:tgtEl>
                                        <p:attrNameLst>
                                          <p:attrName>style.visibility</p:attrName>
                                        </p:attrNameLst>
                                      </p:cBhvr>
                                      <p:to>
                                        <p:strVal val="visible"/>
                                      </p:to>
                                    </p:set>
                                    <p:anim calcmode="lin" valueType="num">
                                      <p:cBhvr additive="base">
                                        <p:cTn id="13" dur="500" fill="hold"/>
                                        <p:tgtEl>
                                          <p:spTgt spid="42012"/>
                                        </p:tgtEl>
                                        <p:attrNameLst>
                                          <p:attrName>ppt_x</p:attrName>
                                        </p:attrNameLst>
                                      </p:cBhvr>
                                      <p:tavLst>
                                        <p:tav tm="0">
                                          <p:val>
                                            <p:strVal val="0-#ppt_w/2"/>
                                          </p:val>
                                        </p:tav>
                                        <p:tav tm="100000">
                                          <p:val>
                                            <p:strVal val="#ppt_x"/>
                                          </p:val>
                                        </p:tav>
                                      </p:tavLst>
                                    </p:anim>
                                    <p:anim calcmode="lin" valueType="num">
                                      <p:cBhvr additive="base">
                                        <p:cTn id="14" dur="500" fill="hold"/>
                                        <p:tgtEl>
                                          <p:spTgt spid="420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013"/>
                                        </p:tgtEl>
                                        <p:attrNameLst>
                                          <p:attrName>style.visibility</p:attrName>
                                        </p:attrNameLst>
                                      </p:cBhvr>
                                      <p:to>
                                        <p:strVal val="visible"/>
                                      </p:to>
                                    </p:set>
                                    <p:anim calcmode="lin" valueType="num">
                                      <p:cBhvr additive="base">
                                        <p:cTn id="19" dur="500" fill="hold"/>
                                        <p:tgtEl>
                                          <p:spTgt spid="42013"/>
                                        </p:tgtEl>
                                        <p:attrNameLst>
                                          <p:attrName>ppt_x</p:attrName>
                                        </p:attrNameLst>
                                      </p:cBhvr>
                                      <p:tavLst>
                                        <p:tav tm="0">
                                          <p:val>
                                            <p:strVal val="0-#ppt_w/2"/>
                                          </p:val>
                                        </p:tav>
                                        <p:tav tm="100000">
                                          <p:val>
                                            <p:strVal val="#ppt_x"/>
                                          </p:val>
                                        </p:tav>
                                      </p:tavLst>
                                    </p:anim>
                                    <p:anim calcmode="lin" valueType="num">
                                      <p:cBhvr additive="base">
                                        <p:cTn id="20" dur="500" fill="hold"/>
                                        <p:tgtEl>
                                          <p:spTgt spid="420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014"/>
                                        </p:tgtEl>
                                        <p:attrNameLst>
                                          <p:attrName>style.visibility</p:attrName>
                                        </p:attrNameLst>
                                      </p:cBhvr>
                                      <p:to>
                                        <p:strVal val="visible"/>
                                      </p:to>
                                    </p:set>
                                    <p:anim calcmode="lin" valueType="num">
                                      <p:cBhvr additive="base">
                                        <p:cTn id="25" dur="500" fill="hold"/>
                                        <p:tgtEl>
                                          <p:spTgt spid="42014"/>
                                        </p:tgtEl>
                                        <p:attrNameLst>
                                          <p:attrName>ppt_x</p:attrName>
                                        </p:attrNameLst>
                                      </p:cBhvr>
                                      <p:tavLst>
                                        <p:tav tm="0">
                                          <p:val>
                                            <p:strVal val="0-#ppt_w/2"/>
                                          </p:val>
                                        </p:tav>
                                        <p:tav tm="100000">
                                          <p:val>
                                            <p:strVal val="#ppt_x"/>
                                          </p:val>
                                        </p:tav>
                                      </p:tavLst>
                                    </p:anim>
                                    <p:anim calcmode="lin" valueType="num">
                                      <p:cBhvr additive="base">
                                        <p:cTn id="26" dur="500" fill="hold"/>
                                        <p:tgtEl>
                                          <p:spTgt spid="420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015"/>
                                        </p:tgtEl>
                                        <p:attrNameLst>
                                          <p:attrName>style.visibility</p:attrName>
                                        </p:attrNameLst>
                                      </p:cBhvr>
                                      <p:to>
                                        <p:strVal val="visible"/>
                                      </p:to>
                                    </p:set>
                                    <p:anim calcmode="lin" valueType="num">
                                      <p:cBhvr additive="base">
                                        <p:cTn id="31" dur="500" fill="hold"/>
                                        <p:tgtEl>
                                          <p:spTgt spid="42015"/>
                                        </p:tgtEl>
                                        <p:attrNameLst>
                                          <p:attrName>ppt_x</p:attrName>
                                        </p:attrNameLst>
                                      </p:cBhvr>
                                      <p:tavLst>
                                        <p:tav tm="0">
                                          <p:val>
                                            <p:strVal val="0-#ppt_w/2"/>
                                          </p:val>
                                        </p:tav>
                                        <p:tav tm="100000">
                                          <p:val>
                                            <p:strVal val="#ppt_x"/>
                                          </p:val>
                                        </p:tav>
                                      </p:tavLst>
                                    </p:anim>
                                    <p:anim calcmode="lin" valueType="num">
                                      <p:cBhvr additive="base">
                                        <p:cTn id="32" dur="500" fill="hold"/>
                                        <p:tgtEl>
                                          <p:spTgt spid="420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1" grpId="0" animBg="1" autoUpdateAnimBg="0"/>
      <p:bldP spid="42012" grpId="0" animBg="1" autoUpdateAnimBg="0"/>
      <p:bldP spid="42013" grpId="0" animBg="1" autoUpdateAnimBg="0"/>
      <p:bldP spid="42014" grpId="0" animBg="1" autoUpdateAnimBg="0"/>
      <p:bldP spid="4201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4"/>
          <p:cNvSpPr>
            <a:spLocks noGrp="1"/>
          </p:cNvSpPr>
          <p:nvPr>
            <p:ph type="ftr" sz="quarter" idx="10"/>
          </p:nvPr>
        </p:nvSpPr>
        <p:spPr/>
        <p:txBody>
          <a:bodyPr/>
          <a:lstStyle/>
          <a:p>
            <a:pPr>
              <a:defRPr/>
            </a:pPr>
            <a:r>
              <a:rPr lang="pt-BR" altLang="pt-BR"/>
              <a:t>Métricas de Software</a:t>
            </a:r>
          </a:p>
        </p:txBody>
      </p:sp>
      <p:sp>
        <p:nvSpPr>
          <p:cNvPr id="7" name="Espaço Reservado para Número de Slide 5"/>
          <p:cNvSpPr>
            <a:spLocks noGrp="1"/>
          </p:cNvSpPr>
          <p:nvPr>
            <p:ph type="sldNum" sz="quarter" idx="11"/>
          </p:nvPr>
        </p:nvSpPr>
        <p:spPr/>
        <p:txBody>
          <a:bodyPr/>
          <a:lstStyle/>
          <a:p>
            <a:pPr>
              <a:defRPr/>
            </a:pPr>
            <a:fld id="{C2A916FE-BE09-4D23-94A9-67E3EC57D006}" type="slidenum">
              <a:rPr lang="pt-BR" altLang="pt-BR"/>
              <a:pPr>
                <a:defRPr/>
              </a:pPr>
              <a:t>5</a:t>
            </a:fld>
            <a:r>
              <a:rPr lang="pt-BR" altLang="pt-BR"/>
              <a:t>/57</a:t>
            </a:r>
          </a:p>
        </p:txBody>
      </p:sp>
      <p:sp>
        <p:nvSpPr>
          <p:cNvPr id="86018" name="Rectangle 2"/>
          <p:cNvSpPr>
            <a:spLocks noGrp="1" noChangeArrowheads="1"/>
          </p:cNvSpPr>
          <p:nvPr>
            <p:ph type="title"/>
          </p:nvPr>
        </p:nvSpPr>
        <p:spPr/>
        <p:txBody>
          <a:bodyPr/>
          <a:lstStyle/>
          <a:p>
            <a:pPr eaLnBrk="1" hangingPunct="1">
              <a:defRPr/>
            </a:pPr>
            <a:r>
              <a:rPr lang="pt-BR" altLang="pt-BR" smtClean="0"/>
              <a:t>Motivação</a:t>
            </a:r>
          </a:p>
        </p:txBody>
      </p:sp>
      <p:sp>
        <p:nvSpPr>
          <p:cNvPr id="86027" name="Text Box 11"/>
          <p:cNvSpPr txBox="1">
            <a:spLocks noChangeArrowheads="1"/>
          </p:cNvSpPr>
          <p:nvPr/>
        </p:nvSpPr>
        <p:spPr bwMode="auto">
          <a:xfrm>
            <a:off x="1185863" y="1981200"/>
            <a:ext cx="7242175" cy="9429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pt-BR" altLang="pt-BR" sz="1400">
                <a:latin typeface="Verdana" pitchFamily="34" charset="0"/>
              </a:rPr>
              <a:t>Um dos objetivos básicos da Engenharia de Software é: </a:t>
            </a:r>
            <a:r>
              <a:rPr lang="pt-BR" altLang="pt-BR" sz="1400" i="1">
                <a:latin typeface="Verdana" pitchFamily="34" charset="0"/>
              </a:rPr>
              <a:t>a transformação da criação de sistemas software de uma maneira artística, indisciplinada e pouco entendível para uma forma devidamente </a:t>
            </a:r>
            <a:r>
              <a:rPr lang="pt-BR" altLang="pt-BR" sz="1400" b="1" i="1">
                <a:solidFill>
                  <a:srgbClr val="800000"/>
                </a:solidFill>
                <a:latin typeface="Verdana" pitchFamily="34" charset="0"/>
              </a:rPr>
              <a:t>controlada, quantificada e previsível</a:t>
            </a:r>
          </a:p>
        </p:txBody>
      </p:sp>
      <p:sp>
        <p:nvSpPr>
          <p:cNvPr id="86028" name="Text Box 12"/>
          <p:cNvSpPr txBox="1">
            <a:spLocks noChangeArrowheads="1"/>
          </p:cNvSpPr>
          <p:nvPr/>
        </p:nvSpPr>
        <p:spPr bwMode="auto">
          <a:xfrm>
            <a:off x="750888" y="3381375"/>
            <a:ext cx="8164512" cy="73025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spcBef>
                <a:spcPct val="50000"/>
              </a:spcBef>
              <a:defRPr/>
            </a:pPr>
            <a:r>
              <a:rPr lang="pt-BR" altLang="pt-BR" sz="1400">
                <a:latin typeface="Verdana" pitchFamily="34" charset="0"/>
              </a:rPr>
              <a:t>“Métricas de Software” é um assunto discutido há mais de 20 anos na engenharia de software ... e no entanto não é verificada sua utilização, na prática, pela grande maioria dos projetos de construção de software</a:t>
            </a:r>
            <a:endParaRPr lang="pt-BR" altLang="pt-BR" sz="1400" b="1">
              <a:solidFill>
                <a:schemeClr val="bg1"/>
              </a:solidFill>
              <a:effectLst>
                <a:outerShdw blurRad="38100" dist="38100" dir="2700000" algn="tl">
                  <a:srgbClr val="000000"/>
                </a:outerShdw>
              </a:effectLst>
              <a:latin typeface="Verdana" pitchFamily="34" charset="0"/>
            </a:endParaRPr>
          </a:p>
        </p:txBody>
      </p:sp>
      <p:sp>
        <p:nvSpPr>
          <p:cNvPr id="86029" name="Text Box 13"/>
          <p:cNvSpPr txBox="1">
            <a:spLocks noChangeArrowheads="1"/>
          </p:cNvSpPr>
          <p:nvPr/>
        </p:nvSpPr>
        <p:spPr bwMode="auto">
          <a:xfrm>
            <a:off x="1349375" y="4513263"/>
            <a:ext cx="7131050" cy="1357312"/>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pt-BR" altLang="pt-BR" sz="1400">
                <a:latin typeface="Verdana" pitchFamily="34" charset="0"/>
              </a:rPr>
              <a:t>Pesquisas realizadas em empresas de software indicam que mais da metade de grandes projetos de software se deparam com algum tipo de atraso, excesso de custo ou prazo ou algum fracasso na execução quando implantado                                                                      </a:t>
            </a:r>
            <a:r>
              <a:rPr lang="pt-BR" altLang="pt-BR" sz="1400" b="1">
                <a:latin typeface="Verdana" pitchFamily="34" charset="0"/>
              </a:rPr>
              <a:t>Falta de controle dos projetos</a:t>
            </a:r>
          </a:p>
          <a:p>
            <a:pPr lvl="1" eaLnBrk="1" hangingPunct="1">
              <a:lnSpc>
                <a:spcPct val="90000"/>
              </a:lnSpc>
              <a:spcBef>
                <a:spcPct val="20000"/>
              </a:spcBef>
              <a:buFontTx/>
              <a:buChar char="–"/>
            </a:pPr>
            <a:endParaRPr lang="pt-BR" altLang="pt-BR" sz="1200" b="1" i="1">
              <a:solidFill>
                <a:srgbClr val="800000"/>
              </a:solidFill>
              <a:latin typeface="Verdana" pitchFamily="34" charset="0"/>
            </a:endParaRPr>
          </a:p>
        </p:txBody>
      </p:sp>
    </p:spTree>
    <p:extLst>
      <p:ext uri="{BB962C8B-B14F-4D97-AF65-F5344CB8AC3E}">
        <p14:creationId xmlns:p14="http://schemas.microsoft.com/office/powerpoint/2010/main" val="254090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6027"/>
                                        </p:tgtEl>
                                        <p:attrNameLst>
                                          <p:attrName>style.visibility</p:attrName>
                                        </p:attrNameLst>
                                      </p:cBhvr>
                                      <p:to>
                                        <p:strVal val="visible"/>
                                      </p:to>
                                    </p:set>
                                    <p:animEffect transition="in" filter="box(in)">
                                      <p:cBhvr>
                                        <p:cTn id="7" dur="500"/>
                                        <p:tgtEl>
                                          <p:spTgt spid="86027"/>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6028"/>
                                        </p:tgtEl>
                                        <p:attrNameLst>
                                          <p:attrName>style.visibility</p:attrName>
                                        </p:attrNameLst>
                                      </p:cBhvr>
                                      <p:to>
                                        <p:strVal val="visible"/>
                                      </p:to>
                                    </p:set>
                                    <p:animEffect transition="in" filter="box(in)">
                                      <p:cBhvr>
                                        <p:cTn id="11" dur="500"/>
                                        <p:tgtEl>
                                          <p:spTgt spid="86028"/>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86029"/>
                                        </p:tgtEl>
                                        <p:attrNameLst>
                                          <p:attrName>style.visibility</p:attrName>
                                        </p:attrNameLst>
                                      </p:cBhvr>
                                      <p:to>
                                        <p:strVal val="visible"/>
                                      </p:to>
                                    </p:set>
                                    <p:animEffect transition="in" filter="box(in)">
                                      <p:cBhvr>
                                        <p:cTn id="15" dur="500"/>
                                        <p:tgtEl>
                                          <p:spTgt spid="8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7" grpId="0" animBg="1" autoUpdateAnimBg="0"/>
      <p:bldP spid="86028" grpId="0" animBg="1" autoUpdateAnimBg="0"/>
      <p:bldP spid="8602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7E04DA8B-06BE-44DD-B0F5-D30F7ECEF94A}" type="slidenum">
              <a:rPr lang="pt-BR" altLang="pt-BR"/>
              <a:pPr>
                <a:defRPr/>
              </a:pPr>
              <a:t>6</a:t>
            </a:fld>
            <a:r>
              <a:rPr lang="pt-BR" altLang="pt-BR"/>
              <a:t>/57</a:t>
            </a:r>
          </a:p>
        </p:txBody>
      </p:sp>
      <p:sp>
        <p:nvSpPr>
          <p:cNvPr id="8198" name="Rectangle 6"/>
          <p:cNvSpPr>
            <a:spLocks noGrp="1" noChangeArrowheads="1"/>
          </p:cNvSpPr>
          <p:nvPr>
            <p:ph type="title"/>
          </p:nvPr>
        </p:nvSpPr>
        <p:spPr/>
        <p:txBody>
          <a:bodyPr/>
          <a:lstStyle/>
          <a:p>
            <a:pPr eaLnBrk="1" hangingPunct="1">
              <a:defRPr/>
            </a:pPr>
            <a:r>
              <a:rPr lang="pt-BR" altLang="pt-BR" smtClean="0"/>
              <a:t>Motivação</a:t>
            </a:r>
          </a:p>
        </p:txBody>
      </p:sp>
      <p:sp>
        <p:nvSpPr>
          <p:cNvPr id="6149" name="Rectangle 7"/>
          <p:cNvSpPr>
            <a:spLocks noGrp="1" noChangeArrowheads="1"/>
          </p:cNvSpPr>
          <p:nvPr>
            <p:ph type="body" idx="1"/>
          </p:nvPr>
        </p:nvSpPr>
        <p:spPr/>
        <p:txBody>
          <a:bodyPr/>
          <a:lstStyle/>
          <a:p>
            <a:pPr eaLnBrk="1" hangingPunct="1"/>
            <a:r>
              <a:rPr lang="pt-BR" altLang="pt-BR" sz="2800" smtClean="0"/>
              <a:t>“Não se pode gerenciar o que não se pode medir”. </a:t>
            </a:r>
          </a:p>
          <a:p>
            <a:pPr lvl="4" eaLnBrk="1" hangingPunct="1">
              <a:buFontTx/>
              <a:buNone/>
            </a:pPr>
            <a:r>
              <a:rPr lang="pt-BR" altLang="pt-BR" sz="2400" smtClean="0"/>
              <a:t>	Tom De Marco</a:t>
            </a:r>
          </a:p>
          <a:p>
            <a:pPr eaLnBrk="1" hangingPunct="1"/>
            <a:r>
              <a:rPr lang="pt-BR" altLang="pt-BR" sz="2800" smtClean="0"/>
              <a:t>“Se você não sabe para onde você quer ir, qualquer caminho você pode seguir. Se você não sabe onde você está, um mapa não vai ajudar!”. </a:t>
            </a:r>
          </a:p>
          <a:p>
            <a:pPr lvl="4" eaLnBrk="1" hangingPunct="1">
              <a:buFontTx/>
              <a:buNone/>
            </a:pPr>
            <a:r>
              <a:rPr lang="pt-BR" altLang="pt-BR" sz="2400" smtClean="0"/>
              <a:t>	Roger Pressman</a:t>
            </a:r>
          </a:p>
        </p:txBody>
      </p:sp>
    </p:spTree>
    <p:extLst>
      <p:ext uri="{BB962C8B-B14F-4D97-AF65-F5344CB8AC3E}">
        <p14:creationId xmlns:p14="http://schemas.microsoft.com/office/powerpoint/2010/main" val="351379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nvPr>
        </p:nvSpPr>
        <p:spPr/>
        <p:txBody>
          <a:bodyPr/>
          <a:lstStyle/>
          <a:p>
            <a:pPr>
              <a:defRPr/>
            </a:pPr>
            <a:r>
              <a:rPr lang="pt-BR" altLang="pt-BR"/>
              <a:t>Métricas de Software</a:t>
            </a:r>
          </a:p>
        </p:txBody>
      </p:sp>
      <p:sp>
        <p:nvSpPr>
          <p:cNvPr id="5" name="Espaço Reservado para Número de Slide 4"/>
          <p:cNvSpPr>
            <a:spLocks noGrp="1"/>
          </p:cNvSpPr>
          <p:nvPr>
            <p:ph type="sldNum" sz="quarter" idx="4294967295"/>
          </p:nvPr>
        </p:nvSpPr>
        <p:spPr>
          <a:xfrm>
            <a:off x="7010400" y="6248400"/>
            <a:ext cx="1905000" cy="457200"/>
          </a:xfrm>
          <a:prstGeom prst="rect">
            <a:avLst/>
          </a:prstGeom>
        </p:spPr>
        <p:txBody>
          <a:bodyPr/>
          <a:lstStyle/>
          <a:p>
            <a:pPr>
              <a:defRPr/>
            </a:pPr>
            <a:fld id="{B48570F0-63B2-4004-9653-B3353595C081}" type="slidenum">
              <a:rPr lang="pt-BR" altLang="pt-BR"/>
              <a:pPr>
                <a:defRPr/>
              </a:pPr>
              <a:t>7</a:t>
            </a:fld>
            <a:r>
              <a:rPr lang="pt-BR" altLang="pt-BR"/>
              <a:t>/57</a:t>
            </a:r>
          </a:p>
        </p:txBody>
      </p:sp>
      <p:sp>
        <p:nvSpPr>
          <p:cNvPr id="9218" name="Rectangle 2"/>
          <p:cNvSpPr>
            <a:spLocks noGrp="1" noChangeArrowheads="1"/>
          </p:cNvSpPr>
          <p:nvPr>
            <p:ph type="title"/>
          </p:nvPr>
        </p:nvSpPr>
        <p:spPr/>
        <p:txBody>
          <a:bodyPr/>
          <a:lstStyle/>
          <a:p>
            <a:pPr eaLnBrk="1" hangingPunct="1">
              <a:defRPr/>
            </a:pPr>
            <a:r>
              <a:rPr lang="pt-BR" altLang="pt-BR" smtClean="0"/>
              <a:t>O que são métricas de software?</a:t>
            </a:r>
          </a:p>
        </p:txBody>
      </p:sp>
      <p:sp>
        <p:nvSpPr>
          <p:cNvPr id="7173" name="Rectangle 3"/>
          <p:cNvSpPr>
            <a:spLocks noGrp="1" noChangeArrowheads="1"/>
          </p:cNvSpPr>
          <p:nvPr>
            <p:ph type="body" idx="1"/>
          </p:nvPr>
        </p:nvSpPr>
        <p:spPr/>
        <p:txBody>
          <a:bodyPr/>
          <a:lstStyle/>
          <a:p>
            <a:pPr eaLnBrk="1" hangingPunct="1"/>
            <a:r>
              <a:rPr lang="pt-BR" altLang="pt-BR" sz="2000" smtClean="0"/>
              <a:t>Uma métrica é a medição de um atributo (propriedades ou características ) de uma determinada entidade (produto, processo  ou recursos). Exemplos: </a:t>
            </a:r>
          </a:p>
          <a:p>
            <a:pPr lvl="1" eaLnBrk="1" hangingPunct="1"/>
            <a:r>
              <a:rPr lang="pt-BR" altLang="pt-BR" sz="1800" smtClean="0"/>
              <a:t>Tamanho do produto de software (ex: Número de Linhas de código)</a:t>
            </a:r>
          </a:p>
          <a:p>
            <a:pPr lvl="1" eaLnBrk="1" hangingPunct="1"/>
            <a:r>
              <a:rPr lang="pt-BR" altLang="pt-BR" sz="1800" smtClean="0"/>
              <a:t>Número de pessoas necessárias para implementar um caso de uso</a:t>
            </a:r>
          </a:p>
          <a:p>
            <a:pPr lvl="1" eaLnBrk="1" hangingPunct="1"/>
            <a:r>
              <a:rPr lang="pt-BR" altLang="pt-BR" sz="1800" smtClean="0"/>
              <a:t>Número de defeitos encontrados por fase de desenvolvimento</a:t>
            </a:r>
          </a:p>
          <a:p>
            <a:pPr lvl="1" eaLnBrk="1" hangingPunct="1"/>
            <a:r>
              <a:rPr lang="pt-BR" altLang="pt-BR" sz="1800" smtClean="0"/>
              <a:t>Esforço para a realização de uma tarefa</a:t>
            </a:r>
          </a:p>
          <a:p>
            <a:pPr lvl="1" eaLnBrk="1" hangingPunct="1"/>
            <a:r>
              <a:rPr lang="pt-BR" altLang="pt-BR" sz="1800" smtClean="0"/>
              <a:t>Tempo para a realização de uma tarefa</a:t>
            </a:r>
          </a:p>
          <a:p>
            <a:pPr lvl="1" eaLnBrk="1" hangingPunct="1"/>
            <a:r>
              <a:rPr lang="pt-BR" altLang="pt-BR" sz="1800" smtClean="0"/>
              <a:t>Custo para a realização de uma tarefa</a:t>
            </a:r>
          </a:p>
          <a:p>
            <a:pPr lvl="1" eaLnBrk="1" hangingPunct="1"/>
            <a:r>
              <a:rPr lang="pt-BR" altLang="pt-BR" sz="1800" smtClean="0"/>
              <a:t>Grau de satisfação do cliente (ex: adequação do produto ao propósito, conformidade do produto com a especificação)</a:t>
            </a:r>
          </a:p>
          <a:p>
            <a:pPr lvl="2" eaLnBrk="1" hangingPunct="1"/>
            <a:endParaRPr lang="pt-BR" altLang="pt-BR" sz="1600" smtClean="0"/>
          </a:p>
        </p:txBody>
      </p:sp>
    </p:spTree>
    <p:extLst>
      <p:ext uri="{BB962C8B-B14F-4D97-AF65-F5344CB8AC3E}">
        <p14:creationId xmlns:p14="http://schemas.microsoft.com/office/powerpoint/2010/main" val="942448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Rodapé 3"/>
          <p:cNvSpPr>
            <a:spLocks noGrp="1"/>
          </p:cNvSpPr>
          <p:nvPr>
            <p:ph type="ftr" sz="quarter" idx="10"/>
          </p:nvPr>
        </p:nvSpPr>
        <p:spPr/>
        <p:txBody>
          <a:bodyPr/>
          <a:lstStyle/>
          <a:p>
            <a:r>
              <a:rPr lang="pt-BR" altLang="pt-BR"/>
              <a:t>Antonio Carlos Tonini</a:t>
            </a:r>
          </a:p>
        </p:txBody>
      </p:sp>
      <p:sp>
        <p:nvSpPr>
          <p:cNvPr id="8194" name="Rectangle 2"/>
          <p:cNvSpPr>
            <a:spLocks noGrp="1" noChangeArrowheads="1"/>
          </p:cNvSpPr>
          <p:nvPr>
            <p:ph type="title"/>
          </p:nvPr>
        </p:nvSpPr>
        <p:spPr/>
        <p:txBody>
          <a:bodyPr/>
          <a:lstStyle/>
          <a:p>
            <a:r>
              <a:rPr lang="pt-BR" altLang="pt-BR">
                <a:solidFill>
                  <a:schemeClr val="tx1"/>
                </a:solidFill>
              </a:rPr>
              <a:t>Por que medir ?</a:t>
            </a:r>
          </a:p>
        </p:txBody>
      </p:sp>
      <p:sp>
        <p:nvSpPr>
          <p:cNvPr id="8195" name="Rectangle 3"/>
          <p:cNvSpPr>
            <a:spLocks noGrp="1" noChangeArrowheads="1"/>
          </p:cNvSpPr>
          <p:nvPr>
            <p:ph type="body" idx="1"/>
          </p:nvPr>
        </p:nvSpPr>
        <p:spPr>
          <a:xfrm>
            <a:off x="609600" y="1295400"/>
            <a:ext cx="8077200" cy="685800"/>
          </a:xfrm>
        </p:spPr>
        <p:txBody>
          <a:bodyPr/>
          <a:lstStyle/>
          <a:p>
            <a:pPr>
              <a:lnSpc>
                <a:spcPct val="90000"/>
              </a:lnSpc>
              <a:buFontTx/>
              <a:buNone/>
            </a:pPr>
            <a:endParaRPr lang="pt-BR" altLang="pt-BR" sz="2400"/>
          </a:p>
          <a:p>
            <a:pPr>
              <a:lnSpc>
                <a:spcPct val="90000"/>
              </a:lnSpc>
            </a:pPr>
            <a:r>
              <a:rPr lang="pt-BR" altLang="pt-BR" sz="2400"/>
              <a:t> </a:t>
            </a:r>
            <a:r>
              <a:rPr lang="pt-BR" altLang="pt-BR" sz="2400">
                <a:sym typeface="Wingdings" pitchFamily="2" charset="2"/>
              </a:rPr>
              <a:t>obter </a:t>
            </a:r>
            <a:r>
              <a:rPr lang="pt-BR" altLang="pt-BR" sz="2400">
                <a:solidFill>
                  <a:srgbClr val="FF3300"/>
                </a:solidFill>
                <a:sym typeface="Wingdings" pitchFamily="2" charset="2"/>
              </a:rPr>
              <a:t>auto-conhecimento </a:t>
            </a:r>
            <a:r>
              <a:rPr lang="pt-BR" altLang="pt-BR" sz="2400"/>
              <a:t>(interna)</a:t>
            </a:r>
            <a:endParaRPr lang="pt-BR" altLang="pt-BR" sz="2400">
              <a:solidFill>
                <a:srgbClr val="FF3300"/>
              </a:solidFill>
            </a:endParaRPr>
          </a:p>
          <a:p>
            <a:pPr>
              <a:lnSpc>
                <a:spcPct val="90000"/>
              </a:lnSpc>
            </a:pPr>
            <a:r>
              <a:rPr lang="pt-BR" altLang="pt-BR" sz="2400">
                <a:sym typeface="Wingdings" pitchFamily="2" charset="2"/>
              </a:rPr>
              <a:t> atender a uma </a:t>
            </a:r>
            <a:r>
              <a:rPr lang="pt-BR" altLang="pt-BR" sz="2400">
                <a:solidFill>
                  <a:srgbClr val="FF3300"/>
                </a:solidFill>
                <a:sym typeface="Wingdings" pitchFamily="2" charset="2"/>
              </a:rPr>
              <a:t>pressão</a:t>
            </a:r>
            <a:r>
              <a:rPr lang="pt-BR" altLang="pt-BR" sz="2400">
                <a:solidFill>
                  <a:schemeClr val="accent2"/>
                </a:solidFill>
                <a:sym typeface="Wingdings" pitchFamily="2" charset="2"/>
              </a:rPr>
              <a:t> imediata </a:t>
            </a:r>
            <a:r>
              <a:rPr lang="pt-BR" altLang="pt-BR" sz="2400">
                <a:sym typeface="Wingdings" pitchFamily="2" charset="2"/>
              </a:rPr>
              <a:t>(</a:t>
            </a:r>
            <a:r>
              <a:rPr lang="pt-BR" altLang="pt-BR" sz="2400"/>
              <a:t>externa)</a:t>
            </a:r>
          </a:p>
          <a:p>
            <a:pPr>
              <a:lnSpc>
                <a:spcPct val="90000"/>
              </a:lnSpc>
            </a:pPr>
            <a:r>
              <a:rPr lang="pt-BR" altLang="pt-BR" sz="2400">
                <a:sym typeface="Wingdings" pitchFamily="2" charset="2"/>
              </a:rPr>
              <a:t> preparar-se para o </a:t>
            </a:r>
            <a:r>
              <a:rPr lang="pt-BR" altLang="pt-BR" sz="2400">
                <a:solidFill>
                  <a:srgbClr val="FF3300"/>
                </a:solidFill>
                <a:sym typeface="Wingdings" pitchFamily="2" charset="2"/>
              </a:rPr>
              <a:t>futuro</a:t>
            </a:r>
            <a:r>
              <a:rPr lang="pt-BR" altLang="pt-BR" sz="2400">
                <a:sym typeface="Wingdings" pitchFamily="2" charset="2"/>
              </a:rPr>
              <a:t> (</a:t>
            </a:r>
            <a:r>
              <a:rPr lang="pt-BR" altLang="pt-BR" sz="2400">
                <a:solidFill>
                  <a:schemeClr val="accent2"/>
                </a:solidFill>
                <a:sym typeface="Wingdings" pitchFamily="2" charset="2"/>
              </a:rPr>
              <a:t>tendência)</a:t>
            </a:r>
          </a:p>
          <a:p>
            <a:pPr>
              <a:lnSpc>
                <a:spcPct val="90000"/>
              </a:lnSpc>
              <a:buFontTx/>
              <a:buNone/>
            </a:pPr>
            <a:endParaRPr lang="pt-BR" altLang="pt-BR" sz="2400">
              <a:solidFill>
                <a:schemeClr val="accent2"/>
              </a:solidFill>
            </a:endParaRPr>
          </a:p>
          <a:p>
            <a:pPr>
              <a:lnSpc>
                <a:spcPct val="90000"/>
              </a:lnSpc>
              <a:buFontTx/>
              <a:buNone/>
            </a:pPr>
            <a:endParaRPr lang="pt-BR" altLang="pt-BR" sz="2400"/>
          </a:p>
        </p:txBody>
      </p:sp>
      <p:pic>
        <p:nvPicPr>
          <p:cNvPr id="8201" name="Picture 9" descr="C:\Documents and Settings\actonini\Meus documentos\Minhas figuras\Gif\foto_top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4267200" cy="1646238"/>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8202" name="Text Box 10"/>
          <p:cNvSpPr txBox="1">
            <a:spLocks noChangeArrowheads="1"/>
          </p:cNvSpPr>
          <p:nvPr/>
        </p:nvSpPr>
        <p:spPr bwMode="auto">
          <a:xfrm>
            <a:off x="6400800" y="3581400"/>
            <a:ext cx="2057400" cy="457200"/>
          </a:xfrm>
          <a:prstGeom prst="rect">
            <a:avLst/>
          </a:prstGeom>
          <a:gradFill rotWithShape="0">
            <a:gsLst>
              <a:gs pos="0">
                <a:srgbClr val="996633"/>
              </a:gs>
              <a:gs pos="100000">
                <a:srgbClr val="008000"/>
              </a:gs>
            </a:gsLst>
            <a:lin ang="5400000" scaled="1"/>
          </a:gradFill>
          <a:ln>
            <a:noFill/>
          </a:ln>
          <a:effectLst/>
          <a:scene3d>
            <a:camera prst="legacyObliqueBottomLeft"/>
            <a:lightRig rig="legacyFlat3" dir="t"/>
          </a:scene3d>
          <a:sp3d extrusionH="430200" prstMaterial="legacyMatte">
            <a:bevelT w="13500" h="13500" prst="angle"/>
            <a:bevelB w="13500" h="13500" prst="angle"/>
            <a:extrusionClr>
              <a:srgbClr val="996633"/>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spcBef>
                <a:spcPct val="50000"/>
              </a:spcBef>
            </a:pPr>
            <a:r>
              <a:rPr lang="pt-BR" altLang="pt-BR" b="1">
                <a:solidFill>
                  <a:schemeClr val="bg1"/>
                </a:solidFill>
                <a:latin typeface="Verdana" pitchFamily="34" charset="0"/>
              </a:rPr>
              <a:t>Motivação</a:t>
            </a:r>
          </a:p>
        </p:txBody>
      </p:sp>
    </p:spTree>
    <p:extLst>
      <p:ext uri="{BB962C8B-B14F-4D97-AF65-F5344CB8AC3E}">
        <p14:creationId xmlns:p14="http://schemas.microsoft.com/office/powerpoint/2010/main" val="233263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Rodapé 3"/>
          <p:cNvSpPr>
            <a:spLocks noGrp="1"/>
          </p:cNvSpPr>
          <p:nvPr>
            <p:ph type="ftr" sz="quarter" idx="10"/>
          </p:nvPr>
        </p:nvSpPr>
        <p:spPr/>
        <p:txBody>
          <a:bodyPr/>
          <a:lstStyle/>
          <a:p>
            <a:r>
              <a:rPr lang="pt-BR" altLang="pt-BR"/>
              <a:t>Antonio Carlos Tonini</a:t>
            </a:r>
          </a:p>
        </p:txBody>
      </p:sp>
      <p:sp>
        <p:nvSpPr>
          <p:cNvPr id="18434" name="Rectangle 2"/>
          <p:cNvSpPr>
            <a:spLocks noGrp="1" noChangeArrowheads="1"/>
          </p:cNvSpPr>
          <p:nvPr>
            <p:ph type="title"/>
          </p:nvPr>
        </p:nvSpPr>
        <p:spPr/>
        <p:txBody>
          <a:bodyPr/>
          <a:lstStyle/>
          <a:p>
            <a:r>
              <a:rPr lang="pt-BR" altLang="pt-BR">
                <a:solidFill>
                  <a:schemeClr val="tx1"/>
                </a:solidFill>
              </a:rPr>
              <a:t>Por que medir ?</a:t>
            </a:r>
          </a:p>
        </p:txBody>
      </p:sp>
      <p:sp>
        <p:nvSpPr>
          <p:cNvPr id="18435" name="Rectangle 3"/>
          <p:cNvSpPr>
            <a:spLocks noGrp="1" noChangeArrowheads="1"/>
          </p:cNvSpPr>
          <p:nvPr>
            <p:ph type="body" idx="1"/>
          </p:nvPr>
        </p:nvSpPr>
        <p:spPr>
          <a:xfrm>
            <a:off x="381000" y="1295400"/>
            <a:ext cx="8763000" cy="1262063"/>
          </a:xfrm>
        </p:spPr>
        <p:txBody>
          <a:bodyPr/>
          <a:lstStyle/>
          <a:p>
            <a:pPr>
              <a:lnSpc>
                <a:spcPct val="90000"/>
              </a:lnSpc>
              <a:buFontTx/>
              <a:buNone/>
            </a:pPr>
            <a:r>
              <a:rPr lang="pt-BR" altLang="pt-BR" sz="2400">
                <a:solidFill>
                  <a:schemeClr val="accent2"/>
                </a:solidFill>
              </a:rPr>
              <a:t>Obter auto conhecimento ?</a:t>
            </a:r>
          </a:p>
          <a:p>
            <a:pPr>
              <a:lnSpc>
                <a:spcPct val="90000"/>
              </a:lnSpc>
              <a:buFontTx/>
              <a:buNone/>
            </a:pPr>
            <a:endParaRPr lang="pt-BR" altLang="pt-BR" sz="2400"/>
          </a:p>
          <a:p>
            <a:pPr>
              <a:lnSpc>
                <a:spcPct val="90000"/>
              </a:lnSpc>
            </a:pPr>
            <a:r>
              <a:rPr lang="pt-BR" altLang="pt-BR" sz="2400"/>
              <a:t> Se </a:t>
            </a:r>
            <a:r>
              <a:rPr lang="pt-BR" altLang="pt-BR" sz="2400">
                <a:solidFill>
                  <a:srgbClr val="FF3300"/>
                </a:solidFill>
              </a:rPr>
              <a:t>não</a:t>
            </a:r>
            <a:r>
              <a:rPr lang="pt-BR" altLang="pt-BR" sz="2400"/>
              <a:t> sabemos onde estamos...</a:t>
            </a:r>
          </a:p>
          <a:p>
            <a:pPr>
              <a:lnSpc>
                <a:spcPct val="90000"/>
              </a:lnSpc>
            </a:pPr>
            <a:r>
              <a:rPr lang="pt-BR" altLang="pt-BR" sz="2400">
                <a:solidFill>
                  <a:srgbClr val="FF3300"/>
                </a:solidFill>
              </a:rPr>
              <a:t> Não</a:t>
            </a:r>
            <a:r>
              <a:rPr lang="pt-BR" altLang="pt-BR" sz="2400"/>
              <a:t> conseguimos ...</a:t>
            </a:r>
          </a:p>
          <a:p>
            <a:pPr lvl="1">
              <a:lnSpc>
                <a:spcPct val="90000"/>
              </a:lnSpc>
            </a:pPr>
            <a:r>
              <a:rPr lang="pt-BR" altLang="pt-BR" sz="2000"/>
              <a:t>... Saber para onde queremos ir</a:t>
            </a:r>
          </a:p>
          <a:p>
            <a:pPr lvl="1">
              <a:lnSpc>
                <a:spcPct val="90000"/>
              </a:lnSpc>
            </a:pPr>
            <a:r>
              <a:rPr lang="pt-BR" altLang="pt-BR" sz="2000"/>
              <a:t>... Saber o que faremos</a:t>
            </a:r>
          </a:p>
          <a:p>
            <a:pPr>
              <a:lnSpc>
                <a:spcPct val="90000"/>
              </a:lnSpc>
              <a:buFontTx/>
              <a:buNone/>
            </a:pPr>
            <a:endParaRPr lang="pt-BR" altLang="pt-BR" sz="2400"/>
          </a:p>
        </p:txBody>
      </p:sp>
      <p:sp>
        <p:nvSpPr>
          <p:cNvPr id="18437" name="Text Box 5"/>
          <p:cNvSpPr txBox="1">
            <a:spLocks noChangeArrowheads="1"/>
          </p:cNvSpPr>
          <p:nvPr/>
        </p:nvSpPr>
        <p:spPr bwMode="auto">
          <a:xfrm>
            <a:off x="304800" y="3886200"/>
            <a:ext cx="6553200" cy="1726627"/>
          </a:xfrm>
          <a:prstGeom prst="rect">
            <a:avLst/>
          </a:prstGeom>
          <a:gradFill rotWithShape="0">
            <a:gsLst>
              <a:gs pos="0">
                <a:srgbClr val="FFFFCC"/>
              </a:gs>
              <a:gs pos="100000">
                <a:schemeClr val="bg1"/>
              </a:gs>
            </a:gsLst>
            <a:lin ang="27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flatTx/>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spcBef>
                <a:spcPct val="20000"/>
              </a:spcBef>
            </a:pPr>
            <a:endParaRPr lang="pt-BR" altLang="pt-BR" sz="900" u="sng" dirty="0">
              <a:effectLst>
                <a:outerShdw blurRad="38100" dist="38100" dir="2700000" algn="tl">
                  <a:srgbClr val="FFFFFF"/>
                </a:outerShdw>
              </a:effectLst>
              <a:latin typeface="Verdana" pitchFamily="34" charset="0"/>
            </a:endParaRPr>
          </a:p>
          <a:p>
            <a:pPr>
              <a:spcBef>
                <a:spcPct val="20000"/>
              </a:spcBef>
              <a:buFontTx/>
              <a:buAutoNum type="arabicPeriod"/>
            </a:pPr>
            <a:r>
              <a:rPr lang="pt-BR" altLang="pt-BR" u="sng" dirty="0">
                <a:effectLst>
                  <a:outerShdw blurRad="38100" dist="38100" dir="2700000" algn="tl">
                    <a:srgbClr val="FFFFFF"/>
                  </a:outerShdw>
                </a:effectLst>
                <a:latin typeface="Verdana" pitchFamily="34" charset="0"/>
              </a:rPr>
              <a:t>Saber </a:t>
            </a:r>
            <a:r>
              <a:rPr lang="pt-BR" altLang="pt-BR" u="sng" dirty="0">
                <a:solidFill>
                  <a:srgbClr val="FF3300"/>
                </a:solidFill>
                <a:effectLst>
                  <a:outerShdw blurRad="38100" dist="38100" dir="2700000" algn="tl">
                    <a:srgbClr val="000000"/>
                  </a:outerShdw>
                </a:effectLst>
                <a:latin typeface="Verdana" pitchFamily="34" charset="0"/>
              </a:rPr>
              <a:t>o que</a:t>
            </a:r>
            <a:r>
              <a:rPr lang="pt-BR" altLang="pt-BR" u="sng" dirty="0">
                <a:effectLst>
                  <a:outerShdw blurRad="38100" dist="38100" dir="2700000" algn="tl">
                    <a:srgbClr val="FFFFFF"/>
                  </a:outerShdw>
                </a:effectLst>
                <a:latin typeface="Verdana" pitchFamily="34" charset="0"/>
              </a:rPr>
              <a:t> temos, o que somos </a:t>
            </a:r>
          </a:p>
          <a:p>
            <a:pPr>
              <a:spcBef>
                <a:spcPct val="20000"/>
              </a:spcBef>
            </a:pPr>
            <a:r>
              <a:rPr lang="pt-BR" altLang="pt-BR" dirty="0">
                <a:solidFill>
                  <a:srgbClr val="FF3300"/>
                </a:solidFill>
                <a:effectLst>
                  <a:outerShdw blurRad="38100" dist="38100" dir="2700000" algn="tl">
                    <a:srgbClr val="000000"/>
                  </a:outerShdw>
                </a:effectLst>
                <a:latin typeface="Verdana" pitchFamily="34" charset="0"/>
              </a:rPr>
              <a:t>    </a:t>
            </a:r>
            <a:r>
              <a:rPr lang="pt-BR" altLang="pt-BR" dirty="0">
                <a:effectLst>
                  <a:outerShdw blurRad="38100" dist="38100" dir="2700000" algn="tl">
                    <a:srgbClr val="FFFFFF"/>
                  </a:outerShdw>
                </a:effectLst>
                <a:latin typeface="Verdana" pitchFamily="34" charset="0"/>
              </a:rPr>
              <a:t>e </a:t>
            </a:r>
            <a:r>
              <a:rPr lang="pt-BR" altLang="pt-BR" u="sng" dirty="0">
                <a:solidFill>
                  <a:srgbClr val="FF3300"/>
                </a:solidFill>
                <a:effectLst>
                  <a:outerShdw blurRad="38100" dist="38100" dir="2700000" algn="tl">
                    <a:srgbClr val="000000"/>
                  </a:outerShdw>
                </a:effectLst>
                <a:latin typeface="Verdana" pitchFamily="34" charset="0"/>
              </a:rPr>
              <a:t>aonde</a:t>
            </a:r>
            <a:r>
              <a:rPr lang="pt-BR" altLang="pt-BR" u="sng" dirty="0">
                <a:effectLst>
                  <a:outerShdw blurRad="38100" dist="38100" dir="2700000" algn="tl">
                    <a:srgbClr val="FFFFFF"/>
                  </a:outerShdw>
                </a:effectLst>
                <a:latin typeface="Verdana" pitchFamily="34" charset="0"/>
              </a:rPr>
              <a:t> estamos</a:t>
            </a:r>
          </a:p>
          <a:p>
            <a:pPr>
              <a:spcBef>
                <a:spcPct val="20000"/>
              </a:spcBef>
            </a:pPr>
            <a:endParaRPr lang="pt-BR" altLang="pt-BR" sz="900" u="sng" dirty="0">
              <a:effectLst>
                <a:outerShdw blurRad="38100" dist="38100" dir="2700000" algn="tl">
                  <a:srgbClr val="FFFFFF"/>
                </a:outerShdw>
              </a:effectLst>
              <a:latin typeface="Verdana" pitchFamily="34" charset="0"/>
            </a:endParaRPr>
          </a:p>
          <a:p>
            <a:pPr>
              <a:spcBef>
                <a:spcPct val="20000"/>
              </a:spcBef>
            </a:pPr>
            <a:r>
              <a:rPr lang="pt-BR" altLang="pt-BR" dirty="0">
                <a:effectLst>
                  <a:outerShdw blurRad="38100" dist="38100" dir="2700000" algn="tl">
                    <a:srgbClr val="FFFFFF"/>
                  </a:outerShdw>
                </a:effectLst>
                <a:latin typeface="Verdana" pitchFamily="34" charset="0"/>
              </a:rPr>
              <a:t>    </a:t>
            </a:r>
            <a:endParaRPr lang="pt-BR" altLang="pt-BR" dirty="0"/>
          </a:p>
        </p:txBody>
      </p:sp>
      <p:sp>
        <p:nvSpPr>
          <p:cNvPr id="18439" name="Text Box 7"/>
          <p:cNvSpPr txBox="1">
            <a:spLocks noChangeArrowheads="1"/>
          </p:cNvSpPr>
          <p:nvPr/>
        </p:nvSpPr>
        <p:spPr bwMode="auto">
          <a:xfrm>
            <a:off x="7033794" y="4338350"/>
            <a:ext cx="175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b="1" dirty="0">
                <a:solidFill>
                  <a:srgbClr val="009900"/>
                </a:solidFill>
                <a:latin typeface="Verdana" pitchFamily="34" charset="0"/>
              </a:rPr>
              <a:t>Visão Presente</a:t>
            </a:r>
          </a:p>
        </p:txBody>
      </p:sp>
      <p:pic>
        <p:nvPicPr>
          <p:cNvPr id="18441" name="Picture 9" descr="C:\Documents and Settings\actonini\Meus documentos\Minhas figuras\Gif\Labirint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463675"/>
            <a:ext cx="2514600" cy="1812925"/>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35797"/>
      </p:ext>
    </p:extLst>
  </p:cSld>
  <p:clrMapOvr>
    <a:masterClrMapping/>
  </p:clrMapOvr>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Verdana"/>
        <a:ea typeface=""/>
        <a:cs typeface=""/>
      </a:majorFont>
      <a:minorFont>
        <a:latin typeface="Verdan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TotalTime>
  <Words>2346</Words>
  <Application>Microsoft Office PowerPoint</Application>
  <PresentationFormat>Apresentação na tela (4:3)</PresentationFormat>
  <Paragraphs>514</Paragraphs>
  <Slides>45</Slides>
  <Notes>4</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45</vt:i4>
      </vt:variant>
    </vt:vector>
  </HeadingPairs>
  <TitlesOfParts>
    <vt:vector size="47" baseType="lpstr">
      <vt:lpstr>Estrutura padrão</vt:lpstr>
      <vt:lpstr>Imagem de bitmap</vt:lpstr>
      <vt:lpstr>MÉTRICAS DE SOFTWARE</vt:lpstr>
      <vt:lpstr>AGENDA</vt:lpstr>
      <vt:lpstr>Fundamentação</vt:lpstr>
      <vt:lpstr>Objetivos</vt:lpstr>
      <vt:lpstr>Motivação</vt:lpstr>
      <vt:lpstr>Motivação</vt:lpstr>
      <vt:lpstr>O que são métricas de software?</vt:lpstr>
      <vt:lpstr>Por que medir ?</vt:lpstr>
      <vt:lpstr>Por que medir ?</vt:lpstr>
      <vt:lpstr>Por que medir ?</vt:lpstr>
      <vt:lpstr>Por que medir ?</vt:lpstr>
      <vt:lpstr>Por que medir ?</vt:lpstr>
      <vt:lpstr>Por que medir software?</vt:lpstr>
      <vt:lpstr>Por que medir software?</vt:lpstr>
      <vt:lpstr>Por que medir ?</vt:lpstr>
      <vt:lpstr>Propriedades desejáveis de uma métrica</vt:lpstr>
      <vt:lpstr>Em resumo...</vt:lpstr>
      <vt:lpstr>Conceitos</vt:lpstr>
      <vt:lpstr>Tipos de métricas</vt:lpstr>
      <vt:lpstr>Tipos de métricas</vt:lpstr>
      <vt:lpstr>Tipos de Métricas</vt:lpstr>
      <vt:lpstr>Tipos de Métricas</vt:lpstr>
      <vt:lpstr>Tipos de métricas</vt:lpstr>
      <vt:lpstr>Categorização de Métricas</vt:lpstr>
      <vt:lpstr>Categorização de Métricas</vt:lpstr>
      <vt:lpstr>Categorização de Métricas</vt:lpstr>
      <vt:lpstr>Possíveis problemas com métricas</vt:lpstr>
      <vt:lpstr>Teoria da Medição</vt:lpstr>
      <vt:lpstr>Relações Empíricas</vt:lpstr>
      <vt:lpstr>Medida</vt:lpstr>
      <vt:lpstr>Medição</vt:lpstr>
      <vt:lpstr>Escala</vt:lpstr>
      <vt:lpstr>Tipos de Escala</vt:lpstr>
      <vt:lpstr>Resumo:</vt:lpstr>
      <vt:lpstr>Resumo </vt:lpstr>
      <vt:lpstr>Resumo </vt:lpstr>
      <vt:lpstr>Resumo </vt:lpstr>
      <vt:lpstr>Resumo </vt:lpstr>
      <vt:lpstr>Os Quatros papéis de Medição</vt:lpstr>
      <vt:lpstr>Os Quatros papéis de Medição</vt:lpstr>
      <vt:lpstr>Conceito</vt:lpstr>
      <vt:lpstr>Possibilidades</vt:lpstr>
      <vt:lpstr>Até onde medir ?</vt:lpstr>
      <vt:lpstr>Até onde medir ?</vt:lpstr>
      <vt:lpstr>Processos de medição</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MÉTRICAS DE SOFTWARE</dc:title>
  <dc:creator>Antonio Carlos Tonini</dc:creator>
  <cp:lastModifiedBy>SMC</cp:lastModifiedBy>
  <cp:revision>52</cp:revision>
  <dcterms:created xsi:type="dcterms:W3CDTF">2004-04-29T20:30:55Z</dcterms:created>
  <dcterms:modified xsi:type="dcterms:W3CDTF">2014-10-16T17:59:21Z</dcterms:modified>
</cp:coreProperties>
</file>