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308" r:id="rId4"/>
    <p:sldId id="275" r:id="rId5"/>
    <p:sldId id="281" r:id="rId6"/>
    <p:sldId id="370" r:id="rId7"/>
    <p:sldId id="371" r:id="rId8"/>
    <p:sldId id="285" r:id="rId9"/>
    <p:sldId id="312" r:id="rId10"/>
    <p:sldId id="288" r:id="rId11"/>
    <p:sldId id="289" r:id="rId12"/>
    <p:sldId id="294" r:id="rId13"/>
    <p:sldId id="305" r:id="rId14"/>
    <p:sldId id="313" r:id="rId15"/>
    <p:sldId id="282" r:id="rId16"/>
    <p:sldId id="302" r:id="rId17"/>
    <p:sldId id="297" r:id="rId18"/>
    <p:sldId id="298" r:id="rId19"/>
    <p:sldId id="299" r:id="rId20"/>
    <p:sldId id="316" r:id="rId21"/>
    <p:sldId id="303" r:id="rId22"/>
    <p:sldId id="304" r:id="rId23"/>
    <p:sldId id="319" r:id="rId24"/>
    <p:sldId id="317" r:id="rId25"/>
    <p:sldId id="318" r:id="rId26"/>
    <p:sldId id="295" r:id="rId27"/>
    <p:sldId id="321" r:id="rId28"/>
    <p:sldId id="322" r:id="rId29"/>
    <p:sldId id="386" r:id="rId30"/>
    <p:sldId id="378" r:id="rId31"/>
    <p:sldId id="329" r:id="rId32"/>
    <p:sldId id="376" r:id="rId33"/>
    <p:sldId id="330" r:id="rId34"/>
    <p:sldId id="384" r:id="rId35"/>
    <p:sldId id="379" r:id="rId36"/>
    <p:sldId id="385" r:id="rId37"/>
    <p:sldId id="380" r:id="rId38"/>
    <p:sldId id="381" r:id="rId39"/>
    <p:sldId id="382" r:id="rId40"/>
    <p:sldId id="377" r:id="rId41"/>
    <p:sldId id="310" r:id="rId42"/>
  </p:sldIdLst>
  <p:sldSz cx="9144000" cy="6858000" type="screen4x3"/>
  <p:notesSz cx="6854825" cy="97504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FFF00"/>
    <a:srgbClr val="9900CC"/>
    <a:srgbClr val="CCCC00"/>
    <a:srgbClr val="996633"/>
    <a:srgbClr val="EAEAEA"/>
    <a:srgbClr val="FF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32787"/>
    <p:restoredTop sz="96791" autoAdjust="0"/>
  </p:normalViewPr>
  <p:slideViewPr>
    <p:cSldViewPr>
      <p:cViewPr varScale="1">
        <p:scale>
          <a:sx n="54" d="100"/>
          <a:sy n="54" d="100"/>
        </p:scale>
        <p:origin x="-1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10254"/>
    </p:cViewPr>
  </p:sorterViewPr>
  <p:notesViewPr>
    <p:cSldViewPr>
      <p:cViewPr varScale="1">
        <p:scale>
          <a:sx n="58" d="100"/>
          <a:sy n="58" d="100"/>
        </p:scale>
        <p:origin x="-1764" y="-72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7" Type="http://schemas.openxmlformats.org/officeDocument/2006/relationships/slide" Target="slides/slide41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30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82947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pt-BR"/>
          </a:p>
        </p:txBody>
      </p:sp>
      <p:sp>
        <p:nvSpPr>
          <p:cNvPr id="82948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82949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10F6E8-57B6-4279-853B-3F5808A3C81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6142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pt-B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3625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45E1A8-3A51-4BC6-B3D4-E2712489EAE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57493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Antonio Carlos Tonini</a:t>
            </a:r>
          </a:p>
        </p:txBody>
      </p:sp>
    </p:spTree>
    <p:extLst>
      <p:ext uri="{BB962C8B-B14F-4D97-AF65-F5344CB8AC3E}">
        <p14:creationId xmlns:p14="http://schemas.microsoft.com/office/powerpoint/2010/main" val="163117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Antonio Carlos Tonini</a:t>
            </a:r>
          </a:p>
        </p:txBody>
      </p:sp>
    </p:spTree>
    <p:extLst>
      <p:ext uri="{BB962C8B-B14F-4D97-AF65-F5344CB8AC3E}">
        <p14:creationId xmlns:p14="http://schemas.microsoft.com/office/powerpoint/2010/main" val="204491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2667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26670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Antonio Carlos Tonini</a:t>
            </a:r>
          </a:p>
        </p:txBody>
      </p:sp>
    </p:spTree>
    <p:extLst>
      <p:ext uri="{BB962C8B-B14F-4D97-AF65-F5344CB8AC3E}">
        <p14:creationId xmlns:p14="http://schemas.microsoft.com/office/powerpoint/2010/main" val="187573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Antonio Carlos Tonini</a:t>
            </a:r>
          </a:p>
        </p:txBody>
      </p:sp>
    </p:spTree>
    <p:extLst>
      <p:ext uri="{BB962C8B-B14F-4D97-AF65-F5344CB8AC3E}">
        <p14:creationId xmlns:p14="http://schemas.microsoft.com/office/powerpoint/2010/main" val="183172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Antonio Carlos Tonini</a:t>
            </a:r>
          </a:p>
        </p:txBody>
      </p:sp>
    </p:spTree>
    <p:extLst>
      <p:ext uri="{BB962C8B-B14F-4D97-AF65-F5344CB8AC3E}">
        <p14:creationId xmlns:p14="http://schemas.microsoft.com/office/powerpoint/2010/main" val="99198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305300" cy="167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305300" cy="167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Antonio Carlos Tonini</a:t>
            </a:r>
          </a:p>
        </p:txBody>
      </p:sp>
    </p:spTree>
    <p:extLst>
      <p:ext uri="{BB962C8B-B14F-4D97-AF65-F5344CB8AC3E}">
        <p14:creationId xmlns:p14="http://schemas.microsoft.com/office/powerpoint/2010/main" val="111167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Antonio Carlos Tonini</a:t>
            </a:r>
          </a:p>
        </p:txBody>
      </p:sp>
    </p:spTree>
    <p:extLst>
      <p:ext uri="{BB962C8B-B14F-4D97-AF65-F5344CB8AC3E}">
        <p14:creationId xmlns:p14="http://schemas.microsoft.com/office/powerpoint/2010/main" val="173609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Antonio Carlos Tonini</a:t>
            </a:r>
          </a:p>
        </p:txBody>
      </p:sp>
    </p:spTree>
    <p:extLst>
      <p:ext uri="{BB962C8B-B14F-4D97-AF65-F5344CB8AC3E}">
        <p14:creationId xmlns:p14="http://schemas.microsoft.com/office/powerpoint/2010/main" val="133079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Antonio Carlos Tonini</a:t>
            </a:r>
          </a:p>
        </p:txBody>
      </p:sp>
    </p:spTree>
    <p:extLst>
      <p:ext uri="{BB962C8B-B14F-4D97-AF65-F5344CB8AC3E}">
        <p14:creationId xmlns:p14="http://schemas.microsoft.com/office/powerpoint/2010/main" val="16482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Antonio Carlos Tonini</a:t>
            </a:r>
          </a:p>
        </p:txBody>
      </p:sp>
    </p:spTree>
    <p:extLst>
      <p:ext uri="{BB962C8B-B14F-4D97-AF65-F5344CB8AC3E}">
        <p14:creationId xmlns:p14="http://schemas.microsoft.com/office/powerpoint/2010/main" val="217905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Antonio Carlos Tonini</a:t>
            </a:r>
          </a:p>
        </p:txBody>
      </p:sp>
    </p:spTree>
    <p:extLst>
      <p:ext uri="{BB962C8B-B14F-4D97-AF65-F5344CB8AC3E}">
        <p14:creationId xmlns:p14="http://schemas.microsoft.com/office/powerpoint/2010/main" val="256703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1E4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Métricas de software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763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0" y="65532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1">
                <a:solidFill>
                  <a:srgbClr val="996633"/>
                </a:solidFill>
                <a:latin typeface="+mn-lt"/>
              </a:defRPr>
            </a:lvl1pPr>
          </a:lstStyle>
          <a:p>
            <a:r>
              <a:rPr lang="pt-BR" altLang="pt-BR"/>
              <a:t>Antonio Carlos Tonini</a:t>
            </a:r>
          </a:p>
        </p:txBody>
      </p:sp>
      <p:pic>
        <p:nvPicPr>
          <p:cNvPr id="1031" name="Picture 7" descr="C:\Documents and Settings\actonini\Meus documentos\Minhas figuras\Gif\SPIN_SP para cits 2002 gif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5038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CC99"/>
        </a:buClr>
        <a:buSzPct val="45000"/>
        <a:buFont typeface="Wingdings" pitchFamily="2" charset="2"/>
        <a:buChar char="q"/>
        <a:defRPr sz="2400" i="1">
          <a:solidFill>
            <a:srgbClr val="3333CC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9.gif"/><Relationship Id="rId4" Type="http://schemas.openxmlformats.org/officeDocument/2006/relationships/image" Target="../media/image3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pt-BR" altLang="pt-BR" b="0">
                <a:solidFill>
                  <a:srgbClr val="FF3300"/>
                </a:solidFill>
              </a:rPr>
              <a:t>MÉTRICAS DE SOFTWARE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 dirty="0" err="1"/>
              <a:t>Antonio</a:t>
            </a:r>
            <a:r>
              <a:rPr lang="pt-BR" altLang="pt-BR" dirty="0"/>
              <a:t> Carlos </a:t>
            </a:r>
            <a:r>
              <a:rPr lang="pt-BR" altLang="pt-BR" dirty="0" err="1"/>
              <a:t>Tonini</a:t>
            </a:r>
            <a:endParaRPr lang="pt-BR" altLang="pt-BR" dirty="0"/>
          </a:p>
          <a:p>
            <a:endParaRPr lang="pt-BR" altLang="pt-BR" dirty="0"/>
          </a:p>
          <a:p>
            <a:r>
              <a:rPr lang="pt-BR" altLang="pt-BR" sz="2400" dirty="0">
                <a:solidFill>
                  <a:schemeClr val="accent2"/>
                </a:solidFill>
              </a:rPr>
              <a:t>Maio / </a:t>
            </a:r>
            <a:r>
              <a:rPr lang="pt-BR" altLang="pt-BR" sz="2400" dirty="0" smtClean="0">
                <a:solidFill>
                  <a:schemeClr val="accent2"/>
                </a:solidFill>
              </a:rPr>
              <a:t>2004</a:t>
            </a:r>
          </a:p>
          <a:p>
            <a:endParaRPr lang="pt-BR" altLang="pt-BR" sz="2400" dirty="0">
              <a:solidFill>
                <a:schemeClr val="accent2"/>
              </a:solidFill>
            </a:endParaRPr>
          </a:p>
          <a:p>
            <a:r>
              <a:rPr lang="pt-BR" altLang="pt-BR" sz="2400" dirty="0" smtClean="0">
                <a:solidFill>
                  <a:schemeClr val="accent2"/>
                </a:solidFill>
              </a:rPr>
              <a:t>Modificado por Pietro</a:t>
            </a:r>
            <a:endParaRPr lang="pt-BR" altLang="pt-BR" sz="2400" dirty="0">
              <a:solidFill>
                <a:schemeClr val="accent2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257675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1143000" y="19050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 flipV="1">
            <a:off x="1143000" y="19050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295400" y="2057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 flipV="1">
            <a:off x="1295400" y="20574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84" name="Rectangle 12" descr="Grade aberta"/>
          <p:cNvSpPr>
            <a:spLocks noChangeArrowheads="1"/>
          </p:cNvSpPr>
          <p:nvPr/>
        </p:nvSpPr>
        <p:spPr bwMode="auto">
          <a:xfrm>
            <a:off x="6923088" y="6426200"/>
            <a:ext cx="2209800" cy="381000"/>
          </a:xfrm>
          <a:prstGeom prst="rect">
            <a:avLst/>
          </a:prstGeom>
          <a:pattFill prst="lgGrid">
            <a:fgClr>
              <a:srgbClr val="E1E4F7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o tempo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70104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t-BR" altLang="pt-BR" b="1"/>
              <a:t>Métricas primárias</a:t>
            </a:r>
            <a:r>
              <a:rPr lang="pt-BR" altLang="pt-BR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/>
          </a:p>
          <a:p>
            <a:pPr>
              <a:lnSpc>
                <a:spcPct val="90000"/>
              </a:lnSpc>
            </a:pPr>
            <a:r>
              <a:rPr lang="pt-BR" altLang="pt-BR"/>
              <a:t> Quantidade de</a:t>
            </a:r>
            <a:r>
              <a:rPr lang="pt-BR" altLang="pt-BR" b="1">
                <a:solidFill>
                  <a:schemeClr val="accent2"/>
                </a:solidFill>
              </a:rPr>
              <a:t> tempo</a:t>
            </a:r>
            <a:r>
              <a:rPr lang="pt-BR" altLang="pt-BR"/>
              <a:t> (...) para </a:t>
            </a:r>
            <a:r>
              <a:rPr lang="pt-BR" altLang="pt-BR" b="1">
                <a:solidFill>
                  <a:schemeClr val="accent2"/>
                </a:solidFill>
              </a:rPr>
              <a:t>fazer</a:t>
            </a:r>
            <a:r>
              <a:rPr lang="pt-BR" altLang="pt-BR"/>
              <a:t> (...)</a:t>
            </a:r>
          </a:p>
          <a:p>
            <a:pPr>
              <a:lnSpc>
                <a:spcPct val="90000"/>
              </a:lnSpc>
            </a:pPr>
            <a:endParaRPr lang="pt-BR" altLang="pt-BR"/>
          </a:p>
          <a:p>
            <a:pPr>
              <a:lnSpc>
                <a:spcPct val="90000"/>
              </a:lnSpc>
            </a:pPr>
            <a:r>
              <a:rPr lang="pt-BR" altLang="pt-BR"/>
              <a:t> Base dos time-sheets</a:t>
            </a:r>
          </a:p>
          <a:p>
            <a:pPr>
              <a:lnSpc>
                <a:spcPct val="90000"/>
              </a:lnSpc>
            </a:pPr>
            <a:endParaRPr lang="pt-BR" altLang="pt-BR"/>
          </a:p>
          <a:p>
            <a:pPr>
              <a:lnSpc>
                <a:spcPct val="90000"/>
              </a:lnSpc>
            </a:pPr>
            <a:r>
              <a:rPr lang="pt-BR" altLang="pt-BR"/>
              <a:t> O objetivo </a:t>
            </a:r>
            <a:r>
              <a:rPr lang="pt-BR" altLang="pt-BR">
                <a:solidFill>
                  <a:srgbClr val="FF3300"/>
                </a:solidFill>
              </a:rPr>
              <a:t>não é medir as pessoas</a:t>
            </a:r>
            <a:r>
              <a:rPr lang="pt-BR" altLang="pt-BR"/>
              <a:t>, mas medir o tempo utilizado para realizar as atividades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/>
          </a:p>
        </p:txBody>
      </p:sp>
      <p:pic>
        <p:nvPicPr>
          <p:cNvPr id="43015" name="Picture 7" descr="C:\Documents and Settings\actonini\Meus documentos\Minhas figuras\Jpg\escre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48000"/>
            <a:ext cx="1244600" cy="1130300"/>
          </a:xfrm>
          <a:prstGeom prst="rect">
            <a:avLst/>
          </a:prstGeom>
          <a:noFill/>
          <a:effectLst>
            <a:outerShdw dist="107763" dir="81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6" name="Picture 8" descr="C:\Documents and Settings\actonini\Meus documentos\Minhas figuras\Gif\ALARM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76400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7" name="Picture 9" descr="C:\Documents and Settings\actonini\Meus documentos\Minhas figuras\Gif\olhonoburac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648200"/>
            <a:ext cx="879475" cy="1270000"/>
          </a:xfrm>
          <a:prstGeom prst="rect">
            <a:avLst/>
          </a:prstGeom>
          <a:noFill/>
          <a:effectLst>
            <a:outerShdw dist="107763" dir="81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o tempo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105400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 b="1"/>
              <a:t>Métricas secundárias:</a:t>
            </a:r>
          </a:p>
          <a:p>
            <a:r>
              <a:rPr lang="pt-BR" altLang="pt-BR"/>
              <a:t> </a:t>
            </a:r>
            <a:r>
              <a:rPr lang="pt-BR" altLang="pt-BR" b="1">
                <a:solidFill>
                  <a:schemeClr val="accent2"/>
                </a:solidFill>
              </a:rPr>
              <a:t>Duração</a:t>
            </a:r>
            <a:r>
              <a:rPr lang="pt-BR" altLang="pt-BR"/>
              <a:t> = </a:t>
            </a:r>
            <a:r>
              <a:rPr lang="pt-BR" altLang="pt-BR" sz="3600" b="1">
                <a:sym typeface="Symbol" pitchFamily="18" charset="2"/>
              </a:rPr>
              <a:t></a:t>
            </a:r>
            <a:r>
              <a:rPr lang="pt-BR" altLang="pt-BR">
                <a:sym typeface="Symbol" pitchFamily="18" charset="2"/>
              </a:rPr>
              <a:t> tempos das atividades</a:t>
            </a:r>
            <a:endParaRPr lang="pt-BR" altLang="pt-BR"/>
          </a:p>
          <a:p>
            <a:r>
              <a:rPr lang="pt-BR" altLang="pt-BR"/>
              <a:t> </a:t>
            </a:r>
            <a:r>
              <a:rPr lang="pt-BR" altLang="pt-BR" b="1">
                <a:solidFill>
                  <a:schemeClr val="accent2"/>
                </a:solidFill>
              </a:rPr>
              <a:t>Prazo</a:t>
            </a:r>
            <a:r>
              <a:rPr lang="pt-BR" altLang="pt-BR"/>
              <a:t> </a:t>
            </a:r>
            <a:r>
              <a:rPr lang="pt-BR" altLang="pt-BR">
                <a:solidFill>
                  <a:schemeClr val="accent2"/>
                </a:solidFill>
              </a:rPr>
              <a:t>    </a:t>
            </a:r>
            <a:r>
              <a:rPr lang="pt-BR" altLang="pt-BR"/>
              <a:t>= Calendário + duração</a:t>
            </a:r>
          </a:p>
          <a:p>
            <a:pPr lvl="1"/>
            <a:r>
              <a:rPr lang="pt-BR" altLang="pt-BR"/>
              <a:t> </a:t>
            </a:r>
            <a:r>
              <a:rPr lang="pt-BR" altLang="pt-BR">
                <a:solidFill>
                  <a:schemeClr val="tx1"/>
                </a:solidFill>
              </a:rPr>
              <a:t>Critério do </a:t>
            </a:r>
            <a:r>
              <a:rPr lang="pt-BR" altLang="pt-BR"/>
              <a:t>“empurrar”</a:t>
            </a:r>
          </a:p>
          <a:p>
            <a:pPr lvl="2"/>
            <a:r>
              <a:rPr lang="pt-BR" altLang="pt-BR" sz="2400">
                <a:solidFill>
                  <a:schemeClr val="tx1"/>
                </a:solidFill>
              </a:rPr>
              <a:t> determinante: processo precedente</a:t>
            </a:r>
          </a:p>
          <a:p>
            <a:pPr lvl="2"/>
            <a:r>
              <a:rPr lang="pt-BR" altLang="pt-BR" sz="2400">
                <a:solidFill>
                  <a:schemeClr val="tx1"/>
                </a:solidFill>
              </a:rPr>
              <a:t> Data de início + duração            quando é o término ?</a:t>
            </a:r>
          </a:p>
          <a:p>
            <a:pPr lvl="1"/>
            <a:r>
              <a:rPr lang="pt-BR" altLang="pt-BR"/>
              <a:t> </a:t>
            </a:r>
            <a:r>
              <a:rPr lang="pt-BR" altLang="pt-BR">
                <a:solidFill>
                  <a:schemeClr val="tx1"/>
                </a:solidFill>
              </a:rPr>
              <a:t>Critério do </a:t>
            </a:r>
            <a:r>
              <a:rPr lang="pt-BR" altLang="pt-BR"/>
              <a:t>“puxar”</a:t>
            </a:r>
          </a:p>
          <a:p>
            <a:pPr lvl="2"/>
            <a:r>
              <a:rPr lang="pt-BR" altLang="pt-BR" sz="2400">
                <a:solidFill>
                  <a:schemeClr val="tx1"/>
                </a:solidFill>
              </a:rPr>
              <a:t> determinante: processo dependente</a:t>
            </a:r>
          </a:p>
          <a:p>
            <a:pPr lvl="2"/>
            <a:r>
              <a:rPr lang="pt-BR" altLang="pt-BR" sz="2400">
                <a:solidFill>
                  <a:schemeClr val="tx1"/>
                </a:solidFill>
              </a:rPr>
              <a:t> Data de fim – duração          quando é o início ?</a:t>
            </a:r>
          </a:p>
        </p:txBody>
      </p:sp>
      <p:sp>
        <p:nvSpPr>
          <p:cNvPr id="44036" name="AutoShape 1028"/>
          <p:cNvSpPr>
            <a:spLocks noChangeArrowheads="1"/>
          </p:cNvSpPr>
          <p:nvPr/>
        </p:nvSpPr>
        <p:spPr bwMode="auto">
          <a:xfrm>
            <a:off x="5715000" y="38100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037" name="AutoShape 1029"/>
          <p:cNvSpPr>
            <a:spLocks noChangeArrowheads="1"/>
          </p:cNvSpPr>
          <p:nvPr/>
        </p:nvSpPr>
        <p:spPr bwMode="auto">
          <a:xfrm>
            <a:off x="5181600" y="55626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pic>
        <p:nvPicPr>
          <p:cNvPr id="44039" name="Picture 1031" descr="C:\Documents and Settings\actonini\Meus documentos\Minhas figuras\bmp\ampulheta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990600"/>
            <a:ext cx="989013" cy="1676400"/>
          </a:xfrm>
          <a:prstGeom prst="rect">
            <a:avLst/>
          </a:prstGeom>
          <a:noFill/>
          <a:effectLst>
            <a:outerShdw dist="107763" dir="81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1032" descr="C:\Documents and Settings\actonini\Meus documentos\Minhas figuras\Gif\calendario com bug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68166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o tempo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 sz="2400" b="1"/>
              <a:t>Métricas secundárias (</a:t>
            </a:r>
            <a:r>
              <a:rPr lang="pt-BR" altLang="pt-BR" sz="2400">
                <a:solidFill>
                  <a:srgbClr val="FF0066"/>
                </a:solidFill>
              </a:rPr>
              <a:t>continuação</a:t>
            </a:r>
            <a:r>
              <a:rPr lang="pt-BR" altLang="pt-BR" sz="2400" b="1"/>
              <a:t>):</a:t>
            </a:r>
          </a:p>
          <a:p>
            <a:pPr>
              <a:buFontTx/>
              <a:buNone/>
            </a:pPr>
            <a:endParaRPr lang="pt-BR" altLang="pt-BR" sz="2400" b="1"/>
          </a:p>
          <a:p>
            <a:pPr>
              <a:buFontTx/>
              <a:buNone/>
            </a:pPr>
            <a:r>
              <a:rPr lang="pt-BR" altLang="pt-BR" sz="1600"/>
              <a:t>                                                                        Horas produtivas</a:t>
            </a:r>
          </a:p>
          <a:p>
            <a:pPr>
              <a:spcBef>
                <a:spcPct val="0"/>
              </a:spcBef>
            </a:pPr>
            <a:r>
              <a:rPr lang="pt-BR" altLang="pt-BR" sz="2200" b="1">
                <a:solidFill>
                  <a:schemeClr val="accent2"/>
                </a:solidFill>
              </a:rPr>
              <a:t>Taxa de Produtividade</a:t>
            </a:r>
            <a:r>
              <a:rPr lang="pt-BR" altLang="pt-BR" sz="2400"/>
              <a:t> =-------------------                 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600"/>
              <a:t>                                                             Total de Horas disponibilizadas</a:t>
            </a:r>
          </a:p>
          <a:p>
            <a:endParaRPr lang="pt-BR" altLang="pt-BR" sz="2200" b="1">
              <a:solidFill>
                <a:schemeClr val="accent2"/>
              </a:solidFill>
            </a:endParaRPr>
          </a:p>
          <a:p>
            <a:r>
              <a:rPr lang="pt-BR" altLang="pt-BR" sz="2200" b="1">
                <a:solidFill>
                  <a:schemeClr val="accent2"/>
                </a:solidFill>
              </a:rPr>
              <a:t>Esforço</a:t>
            </a:r>
            <a:r>
              <a:rPr lang="pt-BR" altLang="pt-BR" sz="2400"/>
              <a:t> = quantidade total de horas/homem (</a:t>
            </a:r>
            <a:r>
              <a:rPr lang="pt-BR" altLang="pt-BR" sz="2400">
                <a:solidFill>
                  <a:srgbClr val="FF3300"/>
                </a:solidFill>
              </a:rPr>
              <a:t>???</a:t>
            </a:r>
            <a:r>
              <a:rPr lang="pt-BR" altLang="pt-BR" sz="2400"/>
              <a:t>) para fazer uma determinada quantidade de trabalho</a:t>
            </a:r>
          </a:p>
          <a:p>
            <a:pPr>
              <a:buFontTx/>
              <a:buNone/>
            </a:pPr>
            <a:endParaRPr lang="pt-BR" altLang="pt-BR" sz="1600"/>
          </a:p>
          <a:p>
            <a:pPr>
              <a:buFontTx/>
              <a:buNone/>
            </a:pPr>
            <a:endParaRPr lang="pt-BR" altLang="pt-BR" sz="1600"/>
          </a:p>
          <a:p>
            <a:pPr>
              <a:buFontTx/>
              <a:buNone/>
            </a:pPr>
            <a:r>
              <a:rPr lang="pt-BR" altLang="pt-BR" sz="1600"/>
              <a:t>                                             </a:t>
            </a:r>
          </a:p>
          <a:p>
            <a:pPr>
              <a:buFontTx/>
              <a:buNone/>
            </a:pPr>
            <a:r>
              <a:rPr lang="pt-BR" altLang="pt-BR" sz="1600"/>
              <a:t>                                            Quantidade de trabalho</a:t>
            </a:r>
          </a:p>
          <a:p>
            <a:pPr>
              <a:spcBef>
                <a:spcPct val="0"/>
              </a:spcBef>
            </a:pPr>
            <a:r>
              <a:rPr lang="pt-BR" altLang="pt-BR" sz="2200" b="1">
                <a:solidFill>
                  <a:schemeClr val="accent2"/>
                </a:solidFill>
              </a:rPr>
              <a:t>Produtividade</a:t>
            </a:r>
            <a:r>
              <a:rPr lang="pt-BR" altLang="pt-BR" sz="2400"/>
              <a:t> =--------------------                 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600"/>
              <a:t>                                                    Esforço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7543800" y="1676400"/>
            <a:ext cx="1600200" cy="685800"/>
          </a:xfrm>
          <a:prstGeom prst="wedgeRoundRectCallout">
            <a:avLst>
              <a:gd name="adj1" fmla="val 6153"/>
              <a:gd name="adj2" fmla="val 204861"/>
              <a:gd name="adj3" fmla="val 16667"/>
            </a:avLst>
          </a:prstGeom>
          <a:gradFill rotWithShape="0">
            <a:gsLst>
              <a:gs pos="0">
                <a:srgbClr val="FF3300"/>
              </a:gs>
              <a:gs pos="100000">
                <a:srgbClr val="FFFF99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pt-BR" altLang="pt-BR" sz="1600" b="1">
                <a:latin typeface="Verdana" pitchFamily="34" charset="0"/>
              </a:rPr>
              <a:t>Produtivas ou totais ?</a:t>
            </a:r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1600200" y="4572000"/>
            <a:ext cx="1447800" cy="685800"/>
          </a:xfrm>
          <a:prstGeom prst="wedgeRoundRectCallout">
            <a:avLst>
              <a:gd name="adj1" fmla="val 73792"/>
              <a:gd name="adj2" fmla="val 333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pt-BR" altLang="pt-BR" sz="1200" b="1">
                <a:latin typeface="Verdana" pitchFamily="34" charset="0"/>
              </a:rPr>
              <a:t>Métrica do produto</a:t>
            </a:r>
          </a:p>
        </p:txBody>
      </p:sp>
      <p:pic>
        <p:nvPicPr>
          <p:cNvPr id="49159" name="Picture 7" descr="C:\Documents and Settings\actonini\Meus documentos\Minhas figuras\Gif\construindo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257800"/>
            <a:ext cx="92551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  <p:bldP spid="4915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o tempo</a:t>
            </a:r>
          </a:p>
        </p:txBody>
      </p:sp>
      <p:sp>
        <p:nvSpPr>
          <p:cNvPr id="614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763000" cy="548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b="1"/>
              <a:t>Métricas secundárias (</a:t>
            </a:r>
            <a:r>
              <a:rPr lang="pt-BR" altLang="pt-BR" sz="2400">
                <a:solidFill>
                  <a:srgbClr val="FF0066"/>
                </a:solidFill>
              </a:rPr>
              <a:t>continuação</a:t>
            </a:r>
            <a:r>
              <a:rPr lang="pt-BR" altLang="pt-BR" sz="2400" b="1"/>
              <a:t>):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 sz="2400" b="1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altLang="pt-BR" sz="2000">
                <a:solidFill>
                  <a:schemeClr val="accent2"/>
                </a:solidFill>
              </a:rPr>
              <a:t>Distribuição % do tempo por atividade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pt-BR" altLang="pt-BR" sz="20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BR" sz="1800"/>
              <a:t>                                              Tempo parado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altLang="pt-BR" sz="2000">
                <a:solidFill>
                  <a:schemeClr val="accent2"/>
                </a:solidFill>
              </a:rPr>
              <a:t>Taxa de ociosidade = </a:t>
            </a:r>
            <a:r>
              <a:rPr lang="pt-BR" altLang="pt-BR" sz="2000"/>
              <a:t>-------------------------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BR" sz="1800"/>
              <a:t>                                          Tempo disponibilizado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altLang="pt-BR" sz="18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altLang="pt-BR" sz="18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BR" sz="1800"/>
              <a:t>                                                             Tempo aplicado</a:t>
            </a:r>
            <a:endParaRPr lang="pt-BR" altLang="pt-BR" sz="20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altLang="pt-BR" sz="2000">
                <a:solidFill>
                  <a:schemeClr val="accent2"/>
                </a:solidFill>
              </a:rPr>
              <a:t>Taxa de ocupação operacional = </a:t>
            </a:r>
            <a:r>
              <a:rPr lang="pt-BR" altLang="pt-BR" sz="2000"/>
              <a:t>-------------------------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FontTx/>
              <a:buNone/>
            </a:pPr>
            <a:r>
              <a:rPr lang="pt-BR" altLang="pt-BR" sz="1800"/>
              <a:t>                                                           Tempo disponibilizado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altLang="pt-BR" sz="18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BR" sz="1800"/>
              <a:t>                                    Tempo improdutivo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altLang="pt-BR" sz="2000">
                <a:solidFill>
                  <a:schemeClr val="accent2"/>
                </a:solidFill>
              </a:rPr>
              <a:t>Taxa de espera = </a:t>
            </a:r>
            <a:r>
              <a:rPr lang="pt-BR" altLang="pt-BR" sz="2000"/>
              <a:t>-------------------------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BR" sz="1800"/>
              <a:t>                                      Tempo produtivo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altLang="pt-BR" sz="18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BR" sz="1800"/>
              <a:t>                                                          Tempo produtivo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altLang="pt-BR" sz="2000">
                <a:solidFill>
                  <a:schemeClr val="accent2"/>
                </a:solidFill>
              </a:rPr>
              <a:t>Taxa de eficiência produtiva = </a:t>
            </a:r>
            <a:r>
              <a:rPr lang="pt-BR" altLang="pt-BR" sz="2000"/>
              <a:t>-------------------------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pt-BR" sz="1800"/>
              <a:t>                                                        Total disponibilizado</a:t>
            </a:r>
          </a:p>
        </p:txBody>
      </p:sp>
      <p:pic>
        <p:nvPicPr>
          <p:cNvPr id="61447" name="Picture 1031" descr="C:\Documents and Settings\actonini\Meus documentos\Minhas figuras\bmp\lattes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295400"/>
            <a:ext cx="1447800" cy="882650"/>
          </a:xfrm>
          <a:prstGeom prst="rect">
            <a:avLst/>
          </a:prstGeom>
          <a:noFill/>
          <a:effectLst>
            <a:outerShdw dist="107763" dir="81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71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o tempo</a:t>
            </a:r>
          </a:p>
        </p:txBody>
      </p:sp>
      <p:sp>
        <p:nvSpPr>
          <p:cNvPr id="716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 b="1"/>
              <a:t>Métricas secundárias (</a:t>
            </a:r>
            <a:r>
              <a:rPr lang="pt-BR" altLang="pt-BR">
                <a:solidFill>
                  <a:srgbClr val="FF0066"/>
                </a:solidFill>
              </a:rPr>
              <a:t>continuação</a:t>
            </a:r>
            <a:r>
              <a:rPr lang="pt-BR" altLang="pt-BR" b="1"/>
              <a:t>):</a:t>
            </a:r>
          </a:p>
          <a:p>
            <a:pPr>
              <a:buFontTx/>
              <a:buNone/>
            </a:pPr>
            <a:endParaRPr lang="pt-BR" altLang="pt-BR" sz="2000"/>
          </a:p>
          <a:p>
            <a:pPr>
              <a:buFontTx/>
              <a:buNone/>
            </a:pPr>
            <a:endParaRPr lang="pt-BR" altLang="pt-BR" sz="2000"/>
          </a:p>
          <a:p>
            <a:pPr>
              <a:spcBef>
                <a:spcPct val="0"/>
              </a:spcBef>
            </a:pPr>
            <a:r>
              <a:rPr lang="pt-BR" altLang="pt-BR" sz="2200">
                <a:solidFill>
                  <a:schemeClr val="accent2"/>
                </a:solidFill>
              </a:rPr>
              <a:t>Rendimento produtivo = </a:t>
            </a:r>
            <a:r>
              <a:rPr lang="pt-BR" altLang="pt-BR" sz="2200"/>
              <a:t>Eficiência produtiva x qt.projetos</a:t>
            </a:r>
            <a:r>
              <a:rPr lang="pt-BR" altLang="pt-BR" sz="220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200">
                <a:solidFill>
                  <a:schemeClr val="accent2"/>
                </a:solidFill>
              </a:rPr>
              <a:t>                                                                      </a:t>
            </a:r>
            <a:r>
              <a:rPr lang="pt-BR" altLang="pt-BR" sz="2200"/>
              <a:t>executados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pt-BR" altLang="pt-BR" sz="2200">
                <a:solidFill>
                  <a:schemeClr val="accent2"/>
                </a:solidFill>
              </a:rPr>
              <a:t>                                                  </a:t>
            </a:r>
            <a:r>
              <a:rPr lang="pt-BR" altLang="pt-BR" sz="2200"/>
              <a:t>Tempo de retrabalho</a:t>
            </a:r>
          </a:p>
          <a:p>
            <a:pPr>
              <a:spcBef>
                <a:spcPct val="0"/>
              </a:spcBef>
            </a:pPr>
            <a:r>
              <a:rPr lang="pt-BR" altLang="pt-BR" sz="2200">
                <a:solidFill>
                  <a:schemeClr val="accent2"/>
                </a:solidFill>
              </a:rPr>
              <a:t>Taxa de tempo de retrabalho = 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200"/>
              <a:t>                                                      Tempo produtivo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pt-BR" sz="2200"/>
          </a:p>
          <a:p>
            <a:pPr>
              <a:spcBef>
                <a:spcPct val="0"/>
              </a:spcBef>
              <a:buFontTx/>
              <a:buNone/>
            </a:pPr>
            <a:endParaRPr lang="pt-BR" altLang="pt-BR" sz="2200"/>
          </a:p>
          <a:p>
            <a:pPr>
              <a:spcBef>
                <a:spcPct val="0"/>
              </a:spcBef>
              <a:buFontTx/>
              <a:buNone/>
            </a:pPr>
            <a:endParaRPr lang="pt-BR" altLang="pt-BR" sz="2200">
              <a:solidFill>
                <a:schemeClr val="accent2"/>
              </a:solidFill>
            </a:endParaRPr>
          </a:p>
        </p:txBody>
      </p:sp>
      <p:pic>
        <p:nvPicPr>
          <p:cNvPr id="71685" name="Picture 1029" descr="C:\Documents and Settings\actonini\Meus documentos\Minhas figuras\Gif\ALARM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2192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209800" y="4038600"/>
            <a:ext cx="4038600" cy="609600"/>
          </a:xfrm>
          <a:prstGeom prst="rect">
            <a:avLst/>
          </a:prstGeom>
          <a:solidFill>
            <a:srgbClr val="FDEEB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o custo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82000" cy="5029200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/>
              <a:t>Identificar quanto implica monetariamente: </a:t>
            </a:r>
          </a:p>
          <a:p>
            <a:pPr lvl="1"/>
            <a:r>
              <a:rPr lang="pt-BR" altLang="pt-BR"/>
              <a:t>Custo direto devido a realização de cada uma das atividades</a:t>
            </a:r>
          </a:p>
          <a:p>
            <a:pPr lvl="1"/>
            <a:r>
              <a:rPr lang="pt-BR" altLang="pt-BR"/>
              <a:t>Custos indiretos das demais desembolsos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pt-BR" altLang="pt-BR"/>
              <a:t>O valor mais significativo é a mão-de-obra direta empregada:</a:t>
            </a:r>
          </a:p>
          <a:p>
            <a:pPr>
              <a:buFontTx/>
              <a:buNone/>
            </a:pPr>
            <a:r>
              <a:rPr lang="pt-BR" altLang="pt-BR">
                <a:sym typeface="Wingdings" pitchFamily="2" charset="2"/>
              </a:rPr>
              <a:t>               CUSTO = f (esforço)</a:t>
            </a:r>
            <a:endParaRPr lang="pt-BR" altLang="pt-BR"/>
          </a:p>
          <a:p>
            <a:pPr lvl="1">
              <a:buFont typeface="Wingdings" pitchFamily="2" charset="2"/>
              <a:buNone/>
            </a:pPr>
            <a:r>
              <a:rPr lang="pt-BR" altLang="pt-BR"/>
              <a:t> (software é o resultado da interação intelectual de pessoas – Tom DeMarco, 1977)</a:t>
            </a:r>
          </a:p>
          <a:p>
            <a:pPr>
              <a:buFontTx/>
              <a:buNone/>
            </a:pPr>
            <a:endParaRPr lang="pt-BR" altLang="pt-BR"/>
          </a:p>
          <a:p>
            <a:pPr lvl="1"/>
            <a:endParaRPr lang="pt-BR" altLang="pt-BR"/>
          </a:p>
          <a:p>
            <a:pPr lvl="1"/>
            <a:endParaRPr lang="pt-BR" altLang="pt-BR"/>
          </a:p>
        </p:txBody>
      </p:sp>
      <p:pic>
        <p:nvPicPr>
          <p:cNvPr id="36872" name="Picture 8" descr="C:\Documents and Settings\actonini\Meus documentos\Minhas figuras\bmp\professores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8300"/>
            <a:ext cx="1312863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7467600" y="5105400"/>
          <a:ext cx="1417638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3" name="Clip" r:id="rId4" imgW="1113120" imgH="906120" progId="MS_ClipArt_Gallery.2">
                  <p:embed/>
                </p:oleObj>
              </mc:Choice>
              <mc:Fallback>
                <p:oleObj name="Clip" r:id="rId4" imgW="1113120" imgH="906120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105400"/>
                        <a:ext cx="1417638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81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o custo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68313" y="3903663"/>
            <a:ext cx="120967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>
              <a:lnSpc>
                <a:spcPct val="105000"/>
              </a:lnSpc>
              <a:spcBef>
                <a:spcPct val="50000"/>
              </a:spcBef>
            </a:pPr>
            <a:r>
              <a:rPr lang="pt-BR" altLang="pt-BR" sz="1800" b="1" i="1">
                <a:latin typeface="Arial" charset="0"/>
              </a:rPr>
              <a:t>Variação:</a:t>
            </a:r>
            <a:endParaRPr lang="pt-BR" altLang="pt-BR" sz="3200" b="1" i="1"/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1992313" y="2379663"/>
          <a:ext cx="6313487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7" name="Documento" r:id="rId3" imgW="6311880" imgH="2115720" progId="Word.Document.8">
                  <p:embed/>
                </p:oleObj>
              </mc:Choice>
              <mc:Fallback>
                <p:oleObj name="Documento" r:id="rId3" imgW="6311880" imgH="21157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379663"/>
                        <a:ext cx="6313487" cy="211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685800" y="12954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Comportamento do custo da mão-de-obra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custo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3429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b="1"/>
              <a:t>Custos indiretos envolvidos:</a:t>
            </a:r>
          </a:p>
          <a:p>
            <a:pPr>
              <a:lnSpc>
                <a:spcPct val="90000"/>
              </a:lnSpc>
            </a:pPr>
            <a:r>
              <a:rPr lang="pt-BR" altLang="pt-BR" sz="2400">
                <a:sym typeface="Wingdings" pitchFamily="2" charset="2"/>
              </a:rPr>
              <a:t> estrutura da área de TI: 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sym typeface="Wingdings" pitchFamily="2" charset="2"/>
              </a:rPr>
              <a:t>recursos computacionais, equipamentos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sym typeface="Wingdings" pitchFamily="2" charset="2"/>
              </a:rPr>
              <a:t>treinamento,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sym typeface="Wingdings" pitchFamily="2" charset="2"/>
              </a:rPr>
              <a:t>assessoria, consultoria, auditoria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sym typeface="Wingdings" pitchFamily="2" charset="2"/>
              </a:rPr>
              <a:t>materiais de consumo</a:t>
            </a:r>
          </a:p>
          <a:p>
            <a:pPr>
              <a:lnSpc>
                <a:spcPct val="90000"/>
              </a:lnSpc>
            </a:pPr>
            <a:r>
              <a:rPr lang="pt-BR" altLang="pt-BR" sz="2400">
                <a:sym typeface="Wingdings" pitchFamily="2" charset="2"/>
              </a:rPr>
              <a:t> estrutura da empresa: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sym typeface="Wingdings" pitchFamily="2" charset="2"/>
              </a:rPr>
              <a:t>utilidades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sym typeface="Wingdings" pitchFamily="2" charset="2"/>
              </a:rPr>
              <a:t>administração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sym typeface="Wingdings" pitchFamily="2" charset="2"/>
              </a:rPr>
              <a:t>instalação </a:t>
            </a:r>
          </a:p>
          <a:p>
            <a:pPr>
              <a:lnSpc>
                <a:spcPct val="90000"/>
              </a:lnSpc>
            </a:pPr>
            <a:r>
              <a:rPr lang="pt-BR" altLang="pt-BR" sz="2400">
                <a:sym typeface="Wingdings" pitchFamily="2" charset="2"/>
              </a:rPr>
              <a:t> estrutura do atendimento do projeto: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sym typeface="Wingdings" pitchFamily="2" charset="2"/>
              </a:rPr>
              <a:t>Locomoção, estadia</a:t>
            </a:r>
          </a:p>
          <a:p>
            <a:pPr>
              <a:lnSpc>
                <a:spcPct val="90000"/>
              </a:lnSpc>
            </a:pPr>
            <a:r>
              <a:rPr lang="pt-BR" altLang="pt-BR" sz="2400">
                <a:sym typeface="Wingdings" pitchFamily="2" charset="2"/>
              </a:rPr>
              <a:t>seguros, eventuais e imprevistos</a:t>
            </a:r>
          </a:p>
          <a:p>
            <a:pPr>
              <a:lnSpc>
                <a:spcPct val="90000"/>
              </a:lnSpc>
            </a:pPr>
            <a:r>
              <a:rPr lang="pt-BR" altLang="pt-BR" sz="2400">
                <a:sym typeface="Wingdings" pitchFamily="2" charset="2"/>
              </a:rPr>
              <a:t> qualidade e da falta da qualidade: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sym typeface="Wingdings" pitchFamily="2" charset="2"/>
              </a:rPr>
              <a:t> falhas internas e externas,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sym typeface="Wingdings" pitchFamily="2" charset="2"/>
              </a:rPr>
              <a:t> avaliação da qualidade e prevenção</a:t>
            </a:r>
          </a:p>
        </p:txBody>
      </p:sp>
      <p:pic>
        <p:nvPicPr>
          <p:cNvPr id="53253" name="Picture 5" descr="C:\Documents and Settings\actonini\Meus documentos\Minhas figuras\wmf\SACODINH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066800"/>
            <a:ext cx="1481138" cy="2209800"/>
          </a:xfrm>
          <a:prstGeom prst="rect">
            <a:avLst/>
          </a:prstGeom>
          <a:noFill/>
          <a:effectLst>
            <a:outerShdw dist="107763" dir="81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4" name="Picture 6" descr="C:\Documents and Settings\actonini\Meus documentos\Minhas figuras\dinheiro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464050"/>
            <a:ext cx="1905000" cy="1441450"/>
          </a:xfrm>
          <a:prstGeom prst="rect">
            <a:avLst/>
          </a:prstGeom>
          <a:noFill/>
          <a:effectLst>
            <a:outerShdw dist="107763" dir="81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custo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3429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b="1"/>
              <a:t>C</a:t>
            </a:r>
            <a:r>
              <a:rPr lang="pt-BR" altLang="pt-BR" b="1">
                <a:sym typeface="Wingdings" pitchFamily="2" charset="2"/>
              </a:rPr>
              <a:t>omportamento dos custos: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>
                <a:sym typeface="Wingdings" pitchFamily="2" charset="2"/>
              </a:rPr>
              <a:t> quanto à variação e o gerenciamento</a:t>
            </a:r>
          </a:p>
          <a:p>
            <a:pPr>
              <a:lnSpc>
                <a:spcPct val="90000"/>
              </a:lnSpc>
            </a:pPr>
            <a:endParaRPr lang="pt-BR" altLang="pt-BR" sz="2400"/>
          </a:p>
          <a:p>
            <a:pPr>
              <a:lnSpc>
                <a:spcPct val="90000"/>
              </a:lnSpc>
            </a:pPr>
            <a:endParaRPr lang="pt-BR" altLang="pt-BR" sz="2400"/>
          </a:p>
          <a:p>
            <a:pPr>
              <a:lnSpc>
                <a:spcPct val="90000"/>
              </a:lnSpc>
              <a:buFontTx/>
              <a:buNone/>
            </a:pPr>
            <a:endParaRPr lang="pt-BR" altLang="pt-BR" sz="2400"/>
          </a:p>
          <a:p>
            <a:pPr>
              <a:lnSpc>
                <a:spcPct val="90000"/>
              </a:lnSpc>
              <a:buFontTx/>
              <a:buNone/>
            </a:pPr>
            <a:endParaRPr lang="pt-BR" altLang="pt-BR" sz="2400"/>
          </a:p>
          <a:p>
            <a:pPr>
              <a:lnSpc>
                <a:spcPct val="90000"/>
              </a:lnSpc>
              <a:buFontTx/>
              <a:buNone/>
            </a:pPr>
            <a:endParaRPr lang="pt-BR" altLang="pt-BR" sz="2400"/>
          </a:p>
          <a:p>
            <a:pPr>
              <a:lnSpc>
                <a:spcPct val="90000"/>
              </a:lnSpc>
              <a:buFontTx/>
              <a:buNone/>
            </a:pPr>
            <a:endParaRPr lang="pt-BR" altLang="pt-BR" sz="2400"/>
          </a:p>
          <a:p>
            <a:pPr>
              <a:lnSpc>
                <a:spcPct val="90000"/>
              </a:lnSpc>
              <a:buFontTx/>
              <a:buNone/>
            </a:pPr>
            <a:endParaRPr lang="pt-BR" altLang="pt-BR" sz="2400" b="1"/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b="1"/>
              <a:t>Critérios de absorção no(s) projeto(s):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Nenhuma absorção (normalmente para projetos internos)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Absorção total ou parcial em função de algum parâmetro (</a:t>
            </a:r>
            <a:r>
              <a:rPr lang="pt-BR" altLang="pt-BR" sz="2000">
                <a:solidFill>
                  <a:schemeClr val="accent2"/>
                </a:solidFill>
              </a:rPr>
              <a:t>tamanho do projeto</a:t>
            </a:r>
            <a:r>
              <a:rPr lang="pt-BR" altLang="pt-BR" sz="2400"/>
              <a:t>)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3200400"/>
            <a:ext cx="979488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>
              <a:lnSpc>
                <a:spcPct val="105000"/>
              </a:lnSpc>
              <a:spcBef>
                <a:spcPct val="50000"/>
              </a:spcBef>
            </a:pPr>
            <a:r>
              <a:rPr lang="pt-BR" altLang="pt-BR" sz="1400" b="1" i="1">
                <a:latin typeface="Arial" charset="0"/>
              </a:rPr>
              <a:t>Variação:</a:t>
            </a:r>
            <a:endParaRPr lang="pt-BR" altLang="pt-BR" sz="1600" b="1" i="1"/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1676400" y="1981200"/>
          <a:ext cx="7175500" cy="25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1" name="Documento" r:id="rId3" imgW="7174080" imgH="2553840" progId="Word.Document.8">
                  <p:embed/>
                </p:oleObj>
              </mc:Choice>
              <mc:Fallback>
                <p:oleObj name="Documento" r:id="rId3" imgW="7174080" imgH="255384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81200"/>
                        <a:ext cx="7175500" cy="255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3954463"/>
            <a:ext cx="153035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>
              <a:lnSpc>
                <a:spcPct val="105000"/>
              </a:lnSpc>
              <a:spcBef>
                <a:spcPct val="50000"/>
              </a:spcBef>
            </a:pPr>
            <a:r>
              <a:rPr lang="pt-BR" altLang="pt-BR" sz="1400" b="1" i="1">
                <a:latin typeface="Arial" charset="0"/>
              </a:rPr>
              <a:t>Gerenciamento:</a:t>
            </a:r>
            <a:endParaRPr lang="pt-BR" altLang="pt-BR" sz="3200" b="1"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custo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 b="1"/>
              <a:t>Apontamento dos custos diretos: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Através da valorização do time-sheet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Estipular o período de tabulação: período, conclusão de fase etc.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 sz="2400"/>
          </a:p>
          <a:p>
            <a:pPr>
              <a:lnSpc>
                <a:spcPct val="90000"/>
              </a:lnSpc>
            </a:pPr>
            <a:r>
              <a:rPr lang="pt-BR" altLang="pt-BR" sz="2400" b="1"/>
              <a:t>Apontamento dos custos indiretos: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Sistematização: contabilização por centro de custo, por projeto etc.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Estipular o período de tabulação: período, conclusão de fase etc.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 sz="2400"/>
          </a:p>
        </p:txBody>
      </p:sp>
      <p:pic>
        <p:nvPicPr>
          <p:cNvPr id="55300" name="Picture 4" descr="C:\Documents and Settings\actonini\Dados de aplicativos\Microsoft\Media Catalog\Downloaded Clips\cl1f\j007880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05400"/>
            <a:ext cx="1795463" cy="159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59436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b="1" dirty="0">
                <a:solidFill>
                  <a:schemeClr val="accent2"/>
                </a:solidFill>
              </a:rPr>
              <a:t>PARTE 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dirty="0"/>
              <a:t> </a:t>
            </a:r>
          </a:p>
          <a:p>
            <a:pPr>
              <a:lnSpc>
                <a:spcPct val="90000"/>
              </a:lnSpc>
            </a:pPr>
            <a:r>
              <a:rPr lang="pt-BR" altLang="pt-BR" sz="2400" dirty="0" smtClean="0"/>
              <a:t>Tipos </a:t>
            </a:r>
            <a:r>
              <a:rPr lang="pt-BR" altLang="pt-BR" sz="2400" dirty="0"/>
              <a:t>de </a:t>
            </a:r>
            <a:r>
              <a:rPr lang="pt-BR" altLang="pt-BR" sz="2400" dirty="0" smtClean="0"/>
              <a:t>métricas</a:t>
            </a:r>
            <a:endParaRPr lang="pt-BR" altLang="pt-BR" sz="2400" dirty="0"/>
          </a:p>
          <a:p>
            <a:pPr>
              <a:lnSpc>
                <a:spcPct val="90000"/>
              </a:lnSpc>
            </a:pPr>
            <a:r>
              <a:rPr lang="pt-BR" altLang="pt-BR" sz="2400" dirty="0"/>
              <a:t> Métricas para o recurso tempo</a:t>
            </a:r>
          </a:p>
          <a:p>
            <a:pPr>
              <a:lnSpc>
                <a:spcPct val="90000"/>
              </a:lnSpc>
            </a:pPr>
            <a:r>
              <a:rPr lang="pt-BR" altLang="pt-BR" sz="2400" dirty="0"/>
              <a:t> Métricas para o recurso custos</a:t>
            </a:r>
          </a:p>
          <a:p>
            <a:pPr>
              <a:lnSpc>
                <a:spcPct val="90000"/>
              </a:lnSpc>
            </a:pPr>
            <a:r>
              <a:rPr lang="pt-BR" altLang="pt-BR" sz="2400" dirty="0"/>
              <a:t> Métricas para o recurso pessoas</a:t>
            </a:r>
          </a:p>
          <a:p>
            <a:pPr>
              <a:lnSpc>
                <a:spcPct val="90000"/>
              </a:lnSpc>
            </a:pPr>
            <a:r>
              <a:rPr lang="pt-BR" altLang="pt-BR" sz="2400" dirty="0"/>
              <a:t> Métricas para o produto</a:t>
            </a:r>
          </a:p>
        </p:txBody>
      </p:sp>
      <p:pic>
        <p:nvPicPr>
          <p:cNvPr id="4102" name="Picture 6" descr="C:\Documents and Settings\actonini\Meus documentos\Minhas figuras\bmp\pergaminho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209800"/>
            <a:ext cx="1533525" cy="2105025"/>
          </a:xfrm>
          <a:prstGeom prst="rect">
            <a:avLst/>
          </a:prstGeom>
          <a:noFill/>
          <a:effectLst>
            <a:outerShdw dist="107763" dir="81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custo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 b="1"/>
              <a:t>Métricas primárias: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Custo total do projeto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Custo por fase do projeto e por tipo de custo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Custos imprevistos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Custos de ociosidade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Custos de retrabalho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Custo de modificações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 sz="2400"/>
          </a:p>
          <a:p>
            <a:pPr>
              <a:lnSpc>
                <a:spcPct val="90000"/>
              </a:lnSpc>
            </a:pPr>
            <a:r>
              <a:rPr lang="pt-BR" altLang="pt-BR" sz="2400" b="1"/>
              <a:t>Métricas secundárias: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Custo do projeto por unidade de tamanho do projeto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Curva de variação de custos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Custos reais x orçados x replanejados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Redistribuição dos custos</a:t>
            </a:r>
          </a:p>
        </p:txBody>
      </p:sp>
      <p:pic>
        <p:nvPicPr>
          <p:cNvPr id="74756" name="Picture 4" descr="C:\Documents and Settings\actonini\Meus documentos\Minhas figuras\bmp\imagemx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143000"/>
            <a:ext cx="1046163" cy="1143000"/>
          </a:xfrm>
          <a:prstGeom prst="rect">
            <a:avLst/>
          </a:prstGeom>
          <a:noFill/>
          <a:effectLst>
            <a:outerShdw dist="107763" dir="81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7" name="Picture 5" descr="C:\Documents and Settings\actonini\Meus documentos\Minhas figuras\dinheir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402013"/>
            <a:ext cx="1752600" cy="1068387"/>
          </a:xfrm>
          <a:prstGeom prst="rect">
            <a:avLst/>
          </a:prstGeom>
          <a:noFill/>
          <a:effectLst>
            <a:outerShdw dist="107763" dir="81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661275" cy="381000"/>
          </a:xfrm>
        </p:spPr>
        <p:txBody>
          <a:bodyPr/>
          <a:lstStyle/>
          <a:p>
            <a:r>
              <a:rPr lang="pt-BR" altLang="pt-BR"/>
              <a:t>Métricas para custo</a:t>
            </a:r>
          </a:p>
        </p:txBody>
      </p:sp>
      <p:sp>
        <p:nvSpPr>
          <p:cNvPr id="59482" name="Rectangle 90"/>
          <p:cNvSpPr>
            <a:spLocks noChangeArrowheads="1"/>
          </p:cNvSpPr>
          <p:nvPr/>
        </p:nvSpPr>
        <p:spPr bwMode="auto">
          <a:xfrm>
            <a:off x="381000" y="5105400"/>
            <a:ext cx="8001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pt-BR" altLang="pt-BR" sz="2000" u="sng">
                <a:latin typeface="Verdana" pitchFamily="34" charset="0"/>
                <a:cs typeface="Arial" charset="0"/>
              </a:rPr>
              <a:t>Custo Realizado</a:t>
            </a:r>
            <a:r>
              <a:rPr lang="pt-BR" altLang="pt-BR" sz="2000">
                <a:latin typeface="Verdana" pitchFamily="34" charset="0"/>
                <a:cs typeface="Arial" charset="0"/>
              </a:rPr>
              <a:t> (CR) </a:t>
            </a:r>
            <a:r>
              <a:rPr lang="pt-BR" altLang="pt-BR" sz="2000">
                <a:latin typeface="Verdana" pitchFamily="34" charset="0"/>
                <a:cs typeface="Arial" charset="0"/>
                <a:sym typeface="Wingdings" pitchFamily="2" charset="2"/>
              </a:rPr>
              <a:t> mostra a intensidade da ultrapassagem do orçamento inicial.</a:t>
            </a:r>
          </a:p>
          <a:p>
            <a:pPr algn="just" eaLnBrk="0" hangingPunct="0"/>
            <a:r>
              <a:rPr lang="pt-BR" altLang="pt-BR" sz="2000">
                <a:latin typeface="Verdana" pitchFamily="34" charset="0"/>
                <a:cs typeface="Arial" charset="0"/>
                <a:sym typeface="Wingdings" pitchFamily="2" charset="2"/>
              </a:rPr>
              <a:t>                                   </a:t>
            </a:r>
          </a:p>
          <a:p>
            <a:pPr algn="just" eaLnBrk="0" hangingPunct="0"/>
            <a:r>
              <a:rPr lang="pt-BR" altLang="pt-BR" sz="2000">
                <a:latin typeface="Verdana" pitchFamily="34" charset="0"/>
                <a:cs typeface="Arial" charset="0"/>
                <a:sym typeface="Wingdings" pitchFamily="2" charset="2"/>
              </a:rPr>
              <a:t>Custo Planejado (CP)  mostra a velocidade de projeto</a:t>
            </a:r>
            <a:endParaRPr lang="pt-BR" altLang="pt-BR"/>
          </a:p>
        </p:txBody>
      </p:sp>
      <p:sp>
        <p:nvSpPr>
          <p:cNvPr id="59483" name="Rectangle 91"/>
          <p:cNvSpPr>
            <a:spLocks noChangeArrowheads="1"/>
          </p:cNvSpPr>
          <p:nvPr/>
        </p:nvSpPr>
        <p:spPr bwMode="auto">
          <a:xfrm>
            <a:off x="533400" y="3962400"/>
            <a:ext cx="838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pt-BR" altLang="pt-BR" sz="2000">
                <a:latin typeface="Verdana" pitchFamily="34" charset="0"/>
                <a:cs typeface="Arial" charset="0"/>
              </a:rPr>
              <a:t>.</a:t>
            </a:r>
            <a:endParaRPr lang="pt-BR" altLang="pt-BR" sz="2000">
              <a:latin typeface="Verdana" pitchFamily="34" charset="0"/>
            </a:endParaRPr>
          </a:p>
        </p:txBody>
      </p:sp>
      <p:sp>
        <p:nvSpPr>
          <p:cNvPr id="59484" name="AutoShape 92"/>
          <p:cNvSpPr>
            <a:spLocks noChangeArrowheads="1"/>
          </p:cNvSpPr>
          <p:nvPr/>
        </p:nvSpPr>
        <p:spPr bwMode="auto">
          <a:xfrm>
            <a:off x="1295400" y="3429000"/>
            <a:ext cx="6400800" cy="68580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pt-BR" altLang="pt-BR" sz="1200"/>
          </a:p>
          <a:p>
            <a:pPr eaLnBrk="0" hangingPunct="0"/>
            <a:r>
              <a:rPr lang="pt-BR" altLang="pt-BR" sz="1200" b="1">
                <a:latin typeface="Verdana" pitchFamily="34" charset="0"/>
              </a:rPr>
              <a:t>Valor do trabalho feito (VTF)  = custo planejado (CP)  </a:t>
            </a:r>
            <a:r>
              <a:rPr lang="pt-BR" altLang="pt-BR" sz="1200" b="1">
                <a:solidFill>
                  <a:srgbClr val="0000FF"/>
                </a:solidFill>
                <a:latin typeface="Verdana" pitchFamily="34" charset="0"/>
              </a:rPr>
              <a:t>x</a:t>
            </a:r>
            <a:r>
              <a:rPr lang="pt-BR" altLang="pt-BR" sz="1200" b="1">
                <a:latin typeface="Verdana" pitchFamily="34" charset="0"/>
              </a:rPr>
              <a:t>  % do trabalho </a:t>
            </a:r>
          </a:p>
          <a:p>
            <a:pPr eaLnBrk="0" hangingPunct="0"/>
            <a:r>
              <a:rPr lang="pt-BR" altLang="pt-BR" sz="1200" b="1">
                <a:latin typeface="Verdana" pitchFamily="34" charset="0"/>
              </a:rPr>
              <a:t>                                                                                              feito (PTF)</a:t>
            </a:r>
          </a:p>
          <a:p>
            <a:pPr eaLnBrk="0" hangingPunct="0"/>
            <a:r>
              <a:rPr lang="pt-BR" altLang="pt-BR" sz="1200" b="1">
                <a:latin typeface="Verdana" pitchFamily="34" charset="0"/>
              </a:rPr>
              <a:t>                                               </a:t>
            </a:r>
          </a:p>
          <a:p>
            <a:pPr eaLnBrk="0" hangingPunct="0"/>
            <a:endParaRPr lang="pt-BR" altLang="pt-BR" sz="900" b="1">
              <a:latin typeface="Verdana" pitchFamily="34" charset="0"/>
            </a:endParaRPr>
          </a:p>
        </p:txBody>
      </p:sp>
      <p:sp>
        <p:nvSpPr>
          <p:cNvPr id="59487" name="Rectangle 95"/>
          <p:cNvSpPr>
            <a:spLocks noChangeArrowheads="1"/>
          </p:cNvSpPr>
          <p:nvPr/>
        </p:nvSpPr>
        <p:spPr bwMode="auto">
          <a:xfrm>
            <a:off x="304800" y="990600"/>
            <a:ext cx="8458200" cy="394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pt-BR" alt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Valor do trabalho efetuado: 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análise do trabalho efetuado e comparação com o valor orçado e o realizado.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pt-BR" altLang="pt-BR">
                <a:solidFill>
                  <a:schemeClr val="accent2"/>
                </a:solidFill>
                <a:latin typeface="Verdana" pitchFamily="34" charset="0"/>
                <a:cs typeface="Arial" charset="0"/>
              </a:rPr>
              <a:t>  Motivo</a:t>
            </a:r>
            <a:r>
              <a:rPr lang="pt-BR" altLang="pt-BR">
                <a:latin typeface="Verdana" pitchFamily="34" charset="0"/>
                <a:cs typeface="Arial" charset="0"/>
              </a:rPr>
              <a:t>: </a:t>
            </a:r>
            <a:r>
              <a:rPr lang="pt-BR" altLang="pt-BR">
                <a:solidFill>
                  <a:srgbClr val="FF3300"/>
                </a:solidFill>
                <a:latin typeface="Verdana" pitchFamily="34" charset="0"/>
                <a:cs typeface="Arial" charset="0"/>
              </a:rPr>
              <a:t>síndrome dos 90% - </a:t>
            </a:r>
            <a:r>
              <a:rPr lang="pt-BR" altLang="pt-BR">
                <a:latin typeface="Verdana" pitchFamily="34" charset="0"/>
                <a:cs typeface="Arial" charset="0"/>
              </a:rPr>
              <a:t> os primeiros 90% do trabalho consomem 90% do tempo disponível e os últimos 10 % consomem outros 90%.</a:t>
            </a:r>
            <a:endParaRPr lang="pt-BR" altLang="pt-BR" sz="280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endParaRPr lang="pt-BR" altLang="pt-BR" sz="28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endParaRPr lang="pt-BR" altLang="pt-BR" sz="28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endParaRPr lang="pt-BR" altLang="pt-BR" sz="28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pt-BR" alt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Comparação do valor do trabalho feito (VTF) </a:t>
            </a:r>
            <a:r>
              <a:rPr lang="pt-BR" altLang="pt-BR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vs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:</a:t>
            </a:r>
            <a:endParaRPr lang="pt-BR" altLang="pt-BR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59488" name="Picture 96" descr="C:\Documents and Settings\actonini\Meus documentos\Minhas figuras\Gif\construcao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276600"/>
            <a:ext cx="10287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661275" cy="381000"/>
          </a:xfrm>
        </p:spPr>
        <p:txBody>
          <a:bodyPr/>
          <a:lstStyle/>
          <a:p>
            <a:r>
              <a:rPr lang="pt-BR" altLang="pt-BR"/>
              <a:t>Métricas para custo</a:t>
            </a:r>
          </a:p>
        </p:txBody>
      </p:sp>
      <p:sp>
        <p:nvSpPr>
          <p:cNvPr id="60419" name="Rectangle 1027"/>
          <p:cNvSpPr>
            <a:spLocks noChangeArrowheads="1"/>
          </p:cNvSpPr>
          <p:nvPr/>
        </p:nvSpPr>
        <p:spPr bwMode="auto">
          <a:xfrm>
            <a:off x="381000" y="41148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pt-BR" altLang="pt-BR"/>
          </a:p>
        </p:txBody>
      </p:sp>
      <p:sp>
        <p:nvSpPr>
          <p:cNvPr id="60421" name="AutoShape 1029"/>
          <p:cNvSpPr>
            <a:spLocks noChangeArrowheads="1"/>
          </p:cNvSpPr>
          <p:nvPr/>
        </p:nvSpPr>
        <p:spPr bwMode="auto">
          <a:xfrm>
            <a:off x="838200" y="2971800"/>
            <a:ext cx="6400800" cy="99060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pt-BR" altLang="pt-BR" sz="1200" b="1">
              <a:latin typeface="Verdana" pitchFamily="34" charset="0"/>
            </a:endParaRPr>
          </a:p>
          <a:p>
            <a:pPr eaLnBrk="0" hangingPunct="0"/>
            <a:r>
              <a:rPr lang="pt-BR" altLang="pt-BR" sz="1200" b="1">
                <a:latin typeface="Verdana" pitchFamily="34" charset="0"/>
              </a:rPr>
              <a:t>                                                                      custo realizado (CR)</a:t>
            </a:r>
          </a:p>
          <a:p>
            <a:pPr eaLnBrk="0" hangingPunct="0"/>
            <a:r>
              <a:rPr lang="pt-BR" altLang="pt-BR" sz="1200" b="1">
                <a:latin typeface="Verdana" pitchFamily="34" charset="0"/>
              </a:rPr>
              <a:t>proporção de custo realizado (PCR) = ----------------------------------------</a:t>
            </a:r>
          </a:p>
          <a:p>
            <a:pPr eaLnBrk="0" hangingPunct="0"/>
            <a:r>
              <a:rPr lang="pt-BR" altLang="pt-BR" sz="1200" b="1">
                <a:latin typeface="Verdana" pitchFamily="34" charset="0"/>
              </a:rPr>
              <a:t>                                                                      custo planejado (CP)   </a:t>
            </a:r>
          </a:p>
          <a:p>
            <a:pPr eaLnBrk="0" hangingPunct="0"/>
            <a:endParaRPr lang="pt-BR" altLang="pt-BR" sz="1200" b="1">
              <a:latin typeface="Verdana" pitchFamily="34" charset="0"/>
            </a:endParaRPr>
          </a:p>
        </p:txBody>
      </p:sp>
      <p:sp>
        <p:nvSpPr>
          <p:cNvPr id="60422" name="Text Box 1030"/>
          <p:cNvSpPr txBox="1">
            <a:spLocks noChangeArrowheads="1"/>
          </p:cNvSpPr>
          <p:nvPr/>
        </p:nvSpPr>
        <p:spPr bwMode="auto">
          <a:xfrm>
            <a:off x="838200" y="4191000"/>
            <a:ext cx="701040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pt-BR" altLang="pt-BR" sz="1400" b="1">
                <a:latin typeface="Verdana" pitchFamily="34" charset="0"/>
              </a:rPr>
              <a:t>Análise do PCR</a:t>
            </a:r>
          </a:p>
          <a:p>
            <a:pPr eaLnBrk="0" hangingPunct="0"/>
            <a:endParaRPr lang="pt-BR" altLang="pt-BR" sz="1400" b="1">
              <a:latin typeface="Verdana" pitchFamily="34" charset="0"/>
              <a:cs typeface="Arial" charset="0"/>
            </a:endParaRPr>
          </a:p>
          <a:p>
            <a:pPr algn="just" eaLnBrk="0" hangingPunct="0"/>
            <a:r>
              <a:rPr lang="pt-BR" altLang="pt-BR" sz="1400" b="1">
                <a:latin typeface="Verdana" pitchFamily="34" charset="0"/>
                <a:cs typeface="Times New Roman" pitchFamily="18" charset="0"/>
              </a:rPr>
              <a:t>    Mostra </a:t>
            </a:r>
            <a:r>
              <a:rPr lang="pt-BR" altLang="pt-BR" sz="1400" b="1">
                <a:latin typeface="Verdana" pitchFamily="34" charset="0"/>
                <a:cs typeface="Arial" charset="0"/>
              </a:rPr>
              <a:t> se os gastos estão sob controle ou se o orçamento inicial  está sendo ultrapassado:</a:t>
            </a:r>
          </a:p>
          <a:p>
            <a:pPr eaLnBrk="0" hangingPunct="0">
              <a:buFontTx/>
              <a:buChar char="-"/>
            </a:pPr>
            <a:r>
              <a:rPr lang="pt-BR" altLang="pt-BR" sz="1400" b="1">
                <a:latin typeface="Verdana" pitchFamily="34" charset="0"/>
                <a:cs typeface="Arial" charset="0"/>
              </a:rPr>
              <a:t> Se PCR  &gt; 1 </a:t>
            </a:r>
            <a:r>
              <a:rPr lang="pt-BR" altLang="pt-BR" sz="1400" b="1">
                <a:latin typeface="Verdana" pitchFamily="34" charset="0"/>
                <a:cs typeface="Arial" charset="0"/>
                <a:sym typeface="Wingdings" pitchFamily="2" charset="2"/>
              </a:rPr>
              <a:t> </a:t>
            </a:r>
            <a:r>
              <a:rPr lang="pt-BR" altLang="pt-BR" sz="1400" b="1">
                <a:latin typeface="Verdana" pitchFamily="34" charset="0"/>
                <a:cs typeface="Arial" charset="0"/>
              </a:rPr>
              <a:t>o orçamento está sendo ultrapassado</a:t>
            </a:r>
          </a:p>
          <a:p>
            <a:pPr eaLnBrk="0" hangingPunct="0"/>
            <a:r>
              <a:rPr lang="pt-BR" altLang="pt-BR" sz="1400" b="1">
                <a:latin typeface="Verdana" pitchFamily="34" charset="0"/>
                <a:cs typeface="Arial" charset="0"/>
              </a:rPr>
              <a:t>- Se PCR &lt; 1  </a:t>
            </a:r>
            <a:r>
              <a:rPr lang="pt-BR" altLang="pt-BR" sz="1400" b="1">
                <a:latin typeface="Verdana" pitchFamily="34" charset="0"/>
                <a:cs typeface="Arial" charset="0"/>
                <a:sym typeface="Wingdings" pitchFamily="2" charset="2"/>
              </a:rPr>
              <a:t> </a:t>
            </a:r>
            <a:r>
              <a:rPr lang="pt-BR" altLang="pt-BR" sz="1400" b="1">
                <a:latin typeface="Verdana" pitchFamily="34" charset="0"/>
                <a:cs typeface="Arial" charset="0"/>
              </a:rPr>
              <a:t>o projeto está ainda sob controle;</a:t>
            </a:r>
          </a:p>
          <a:p>
            <a:pPr eaLnBrk="0" hangingPunct="0"/>
            <a:endParaRPr lang="pt-BR" altLang="pt-BR" sz="1400" b="1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endParaRPr lang="pt-BR" altLang="pt-BR"/>
          </a:p>
        </p:txBody>
      </p:sp>
      <p:sp>
        <p:nvSpPr>
          <p:cNvPr id="60423" name="Rectangle 1031"/>
          <p:cNvSpPr>
            <a:spLocks noChangeArrowheads="1"/>
          </p:cNvSpPr>
          <p:nvPr/>
        </p:nvSpPr>
        <p:spPr bwMode="auto">
          <a:xfrm>
            <a:off x="381000" y="1600200"/>
            <a:ext cx="82296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pt-BR" alt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Proporção do custo realizado : 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permite analisar o grau de controle financeiro do projeto face ao orçamento</a:t>
            </a:r>
          </a:p>
        </p:txBody>
      </p:sp>
      <p:pic>
        <p:nvPicPr>
          <p:cNvPr id="60424" name="Picture 1032" descr="C:\Documents and Settings\actonini\Meus documentos\Minhas figuras\Gif\cansad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743200"/>
            <a:ext cx="1304925" cy="1398588"/>
          </a:xfrm>
          <a:prstGeom prst="rect">
            <a:avLst/>
          </a:prstGeom>
          <a:noFill/>
          <a:effectLst>
            <a:outerShdw dist="107763" dir="81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661275" cy="381000"/>
          </a:xfrm>
        </p:spPr>
        <p:txBody>
          <a:bodyPr/>
          <a:lstStyle/>
          <a:p>
            <a:r>
              <a:rPr lang="pt-BR" altLang="pt-BR"/>
              <a:t>Métricas para custo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81000" y="41148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pt-BR" altLang="pt-BR"/>
          </a:p>
        </p:txBody>
      </p:sp>
      <p:sp>
        <p:nvSpPr>
          <p:cNvPr id="77828" name="AutoShape 4"/>
          <p:cNvSpPr>
            <a:spLocks noChangeArrowheads="1"/>
          </p:cNvSpPr>
          <p:nvPr/>
        </p:nvSpPr>
        <p:spPr bwMode="auto">
          <a:xfrm>
            <a:off x="838200" y="2971800"/>
            <a:ext cx="7772400" cy="99060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pt-BR" altLang="pt-BR" sz="1200" b="1">
              <a:latin typeface="Verdana" pitchFamily="34" charset="0"/>
            </a:endParaRPr>
          </a:p>
          <a:p>
            <a:pPr eaLnBrk="0" hangingPunct="0"/>
            <a:r>
              <a:rPr lang="pt-BR" altLang="pt-BR" sz="1200" b="1">
                <a:latin typeface="Verdana" pitchFamily="34" charset="0"/>
              </a:rPr>
              <a:t>                                                                                              custo realizado (CR)</a:t>
            </a:r>
          </a:p>
          <a:p>
            <a:pPr eaLnBrk="0" hangingPunct="0"/>
            <a:r>
              <a:rPr lang="pt-BR" altLang="pt-BR" sz="1200" b="1">
                <a:latin typeface="Verdana" pitchFamily="34" charset="0"/>
              </a:rPr>
              <a:t>proporção de custo do trabalho realizado (PCTR) = ----------------------------------------</a:t>
            </a:r>
          </a:p>
          <a:p>
            <a:pPr eaLnBrk="0" hangingPunct="0"/>
            <a:r>
              <a:rPr lang="pt-BR" altLang="pt-BR" sz="1200" b="1">
                <a:latin typeface="Verdana" pitchFamily="34" charset="0"/>
              </a:rPr>
              <a:t>                                                                                      valor do trabalho realizado (VTE)   </a:t>
            </a:r>
          </a:p>
          <a:p>
            <a:pPr eaLnBrk="0" hangingPunct="0"/>
            <a:endParaRPr lang="pt-BR" altLang="pt-BR" sz="1200" b="1">
              <a:latin typeface="Verdana" pitchFamily="34" charset="0"/>
            </a:endParaRP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838200" y="4191000"/>
            <a:ext cx="7010400" cy="191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pt-BR" altLang="pt-BR" sz="1400" b="1">
                <a:latin typeface="Verdana" pitchFamily="34" charset="0"/>
              </a:rPr>
              <a:t>Análise do PCTR</a:t>
            </a:r>
          </a:p>
          <a:p>
            <a:pPr eaLnBrk="0" hangingPunct="0"/>
            <a:endParaRPr lang="pt-BR" altLang="pt-BR" sz="1400" b="1">
              <a:latin typeface="Verdana" pitchFamily="34" charset="0"/>
              <a:cs typeface="Arial" charset="0"/>
            </a:endParaRPr>
          </a:p>
          <a:p>
            <a:pPr algn="just" eaLnBrk="0" hangingPunct="0"/>
            <a:r>
              <a:rPr lang="pt-BR" altLang="pt-BR" sz="1400" b="1">
                <a:latin typeface="Verdana" pitchFamily="34" charset="0"/>
                <a:cs typeface="Times New Roman" pitchFamily="18" charset="0"/>
              </a:rPr>
              <a:t>    Mostra </a:t>
            </a:r>
            <a:r>
              <a:rPr lang="pt-BR" altLang="pt-BR" sz="1400" b="1">
                <a:latin typeface="Verdana" pitchFamily="34" charset="0"/>
                <a:cs typeface="Arial" charset="0"/>
              </a:rPr>
              <a:t> a tendencia:</a:t>
            </a:r>
          </a:p>
          <a:p>
            <a:pPr eaLnBrk="0" hangingPunct="0">
              <a:buFontTx/>
              <a:buChar char="-"/>
            </a:pPr>
            <a:r>
              <a:rPr lang="pt-BR" altLang="pt-BR" sz="1400" b="1">
                <a:latin typeface="Verdana" pitchFamily="34" charset="0"/>
                <a:cs typeface="Arial" charset="0"/>
              </a:rPr>
              <a:t> Se PCR  &gt; 1 </a:t>
            </a:r>
            <a:r>
              <a:rPr lang="pt-BR" altLang="pt-BR" sz="1400" b="1">
                <a:latin typeface="Verdana" pitchFamily="34" charset="0"/>
                <a:cs typeface="Arial" charset="0"/>
                <a:sym typeface="Wingdings" pitchFamily="2" charset="2"/>
              </a:rPr>
              <a:t> </a:t>
            </a:r>
            <a:r>
              <a:rPr lang="pt-BR" altLang="pt-BR" sz="1400" b="1">
                <a:latin typeface="Verdana" pitchFamily="34" charset="0"/>
                <a:cs typeface="Arial" charset="0"/>
              </a:rPr>
              <a:t>a tendência é não respeitar o orçamento</a:t>
            </a:r>
          </a:p>
          <a:p>
            <a:pPr eaLnBrk="0" hangingPunct="0"/>
            <a:r>
              <a:rPr lang="pt-BR" altLang="pt-BR" sz="1400" b="1">
                <a:latin typeface="Verdana" pitchFamily="34" charset="0"/>
                <a:cs typeface="Arial" charset="0"/>
              </a:rPr>
              <a:t>- Se PCR &lt; 1  </a:t>
            </a:r>
            <a:r>
              <a:rPr lang="pt-BR" altLang="pt-BR" sz="1400" b="1">
                <a:latin typeface="Verdana" pitchFamily="34" charset="0"/>
                <a:cs typeface="Arial" charset="0"/>
                <a:sym typeface="Wingdings" pitchFamily="2" charset="2"/>
              </a:rPr>
              <a:t> </a:t>
            </a:r>
            <a:r>
              <a:rPr lang="pt-BR" altLang="pt-BR" sz="1400" b="1">
                <a:latin typeface="Verdana" pitchFamily="34" charset="0"/>
                <a:cs typeface="Arial" charset="0"/>
              </a:rPr>
              <a:t>a tendência é permanecer dentro dos limites;</a:t>
            </a:r>
          </a:p>
          <a:p>
            <a:pPr eaLnBrk="0" hangingPunct="0"/>
            <a:endParaRPr lang="pt-BR" altLang="pt-BR" sz="1400" b="1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endParaRPr lang="pt-BR" altLang="pt-BR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381000" y="1600200"/>
            <a:ext cx="82296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pt-BR" alt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Proporção do custo do trabalho realizado : 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permite analisar a tendência de controle ou perda de controle</a:t>
            </a:r>
          </a:p>
        </p:txBody>
      </p:sp>
      <p:pic>
        <p:nvPicPr>
          <p:cNvPr id="77831" name="Picture 7" descr="C:\Documents and Settings\actonini\Meus documentos\Minhas figuras\Gif\Checke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914400" cy="914400"/>
          </a:xfrm>
          <a:prstGeom prst="rect">
            <a:avLst/>
          </a:prstGeom>
          <a:noFill/>
          <a:effectLst>
            <a:outerShdw dist="107763" dir="81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32" name="Picture 8" descr="C:\Documents and Settings\actonini\Meus documentos\Minhas figuras\Gif\Constructi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419600"/>
            <a:ext cx="981075" cy="1447800"/>
          </a:xfrm>
          <a:prstGeom prst="rect">
            <a:avLst/>
          </a:prstGeom>
          <a:noFill/>
          <a:effectLst>
            <a:outerShdw dist="107763" dir="81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custo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3820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pt-BR" altLang="pt-BR" sz="1800" i="1">
                <a:latin typeface="Arial" charset="0"/>
                <a:cs typeface="Arial" charset="0"/>
              </a:rPr>
              <a:t>Um projeto foi planejado para ter </a:t>
            </a:r>
            <a:r>
              <a:rPr lang="pt-BR" altLang="pt-BR" sz="1800" i="1">
                <a:solidFill>
                  <a:srgbClr val="FF3300"/>
                </a:solidFill>
                <a:latin typeface="Arial" charset="0"/>
                <a:cs typeface="Arial" charset="0"/>
              </a:rPr>
              <a:t>10</a:t>
            </a:r>
            <a:r>
              <a:rPr lang="pt-BR" altLang="pt-BR" sz="1800" i="1">
                <a:latin typeface="Arial" charset="0"/>
                <a:cs typeface="Arial" charset="0"/>
              </a:rPr>
              <a:t> atividades, com duração prevista de </a:t>
            </a:r>
            <a:r>
              <a:rPr lang="pt-BR" altLang="pt-BR" sz="1800" i="1">
                <a:solidFill>
                  <a:srgbClr val="FF3300"/>
                </a:solidFill>
                <a:latin typeface="Arial" charset="0"/>
                <a:cs typeface="Arial" charset="0"/>
              </a:rPr>
              <a:t>1</a:t>
            </a:r>
            <a:r>
              <a:rPr lang="pt-BR" altLang="pt-BR" sz="1800" i="1">
                <a:latin typeface="Arial" charset="0"/>
                <a:cs typeface="Arial" charset="0"/>
              </a:rPr>
              <a:t> mês cada, a um custo unitário de $ </a:t>
            </a:r>
            <a:r>
              <a:rPr lang="pt-BR" altLang="pt-BR" sz="1800" i="1">
                <a:solidFill>
                  <a:srgbClr val="FF3300"/>
                </a:solidFill>
                <a:latin typeface="Arial" charset="0"/>
                <a:cs typeface="Arial" charset="0"/>
              </a:rPr>
              <a:t>10</a:t>
            </a:r>
            <a:r>
              <a:rPr lang="pt-BR" altLang="pt-BR" sz="1800" i="1">
                <a:latin typeface="Arial" charset="0"/>
                <a:cs typeface="Arial" charset="0"/>
              </a:rPr>
              <a:t>. Após </a:t>
            </a:r>
            <a:r>
              <a:rPr lang="pt-BR" altLang="pt-BR" sz="1800" i="1">
                <a:solidFill>
                  <a:srgbClr val="FF3300"/>
                </a:solidFill>
                <a:latin typeface="Arial" charset="0"/>
                <a:cs typeface="Arial" charset="0"/>
              </a:rPr>
              <a:t>4</a:t>
            </a:r>
            <a:r>
              <a:rPr lang="pt-BR" altLang="pt-BR" sz="1800" i="1">
                <a:latin typeface="Arial" charset="0"/>
                <a:cs typeface="Arial" charset="0"/>
              </a:rPr>
              <a:t> meses, apurou-se que somente </a:t>
            </a:r>
            <a:r>
              <a:rPr lang="pt-BR" altLang="pt-BR" sz="1800" i="1">
                <a:solidFill>
                  <a:srgbClr val="FF3300"/>
                </a:solidFill>
                <a:latin typeface="Arial" charset="0"/>
                <a:cs typeface="Arial" charset="0"/>
              </a:rPr>
              <a:t>3</a:t>
            </a:r>
            <a:r>
              <a:rPr lang="pt-BR" altLang="pt-BR" sz="1800" i="1">
                <a:latin typeface="Arial" charset="0"/>
                <a:cs typeface="Arial" charset="0"/>
              </a:rPr>
              <a:t> atividades tinham sido realizadas a um custo unitário de $ </a:t>
            </a:r>
            <a:r>
              <a:rPr lang="pt-BR" altLang="pt-BR" sz="1800" i="1">
                <a:solidFill>
                  <a:srgbClr val="FF3300"/>
                </a:solidFill>
                <a:latin typeface="Arial" charset="0"/>
                <a:cs typeface="Arial" charset="0"/>
              </a:rPr>
              <a:t>15</a:t>
            </a:r>
            <a:r>
              <a:rPr lang="pt-BR" altLang="pt-BR" sz="1800" i="1">
                <a:latin typeface="Arial" charset="0"/>
                <a:cs typeface="Arial" charset="0"/>
              </a:rPr>
              <a:t>.</a:t>
            </a:r>
            <a:r>
              <a:rPr lang="pt-BR" altLang="pt-BR" sz="1800" i="1">
                <a:solidFill>
                  <a:schemeClr val="accent2"/>
                </a:solidFill>
                <a:latin typeface="Arial" charset="0"/>
                <a:cs typeface="Arial" charset="0"/>
              </a:rPr>
              <a:t> Conclusões ?</a:t>
            </a:r>
            <a:endParaRPr lang="pt-BR" altLang="pt-BR" sz="1800"/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81000" y="2362200"/>
            <a:ext cx="8305800" cy="382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altLang="pt-BR" sz="1400" b="1">
                <a:latin typeface="Verdana" pitchFamily="34" charset="0"/>
                <a:cs typeface="Arial" charset="0"/>
              </a:rPr>
              <a:t>CP (Custo Planejado) = 4 meses x $ 10 = </a:t>
            </a:r>
            <a:r>
              <a:rPr lang="pt-BR" altLang="pt-BR" sz="1400" b="1">
                <a:solidFill>
                  <a:srgbClr val="FF0066"/>
                </a:solidFill>
                <a:latin typeface="Verdana" pitchFamily="34" charset="0"/>
                <a:cs typeface="Arial" charset="0"/>
              </a:rPr>
              <a:t>$ 40</a:t>
            </a:r>
            <a:r>
              <a:rPr lang="pt-BR" altLang="pt-BR" sz="1400" b="1">
                <a:latin typeface="Verdana" pitchFamily="34" charset="0"/>
                <a:cs typeface="Arial" charset="0"/>
              </a:rPr>
              <a:t> </a:t>
            </a:r>
          </a:p>
          <a:p>
            <a:pPr algn="just">
              <a:spcBef>
                <a:spcPct val="50000"/>
              </a:spcBef>
            </a:pPr>
            <a:endParaRPr lang="pt-BR" altLang="pt-BR" sz="1400" b="1">
              <a:latin typeface="Verdana" pitchFamily="34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pt-BR" altLang="pt-BR" sz="1400" b="1">
                <a:latin typeface="Verdana" pitchFamily="34" charset="0"/>
                <a:cs typeface="Arial" charset="0"/>
              </a:rPr>
              <a:t>CR (Custo Real) = 4 meses x $ 15 = </a:t>
            </a:r>
            <a:r>
              <a:rPr lang="pt-BR" altLang="pt-BR" sz="1400" b="1">
                <a:solidFill>
                  <a:srgbClr val="FF0066"/>
                </a:solidFill>
                <a:latin typeface="Verdana" pitchFamily="34" charset="0"/>
                <a:cs typeface="Arial" charset="0"/>
              </a:rPr>
              <a:t>$ 45</a:t>
            </a:r>
          </a:p>
          <a:p>
            <a:pPr>
              <a:spcBef>
                <a:spcPct val="50000"/>
              </a:spcBef>
            </a:pPr>
            <a:endParaRPr lang="pt-BR" altLang="pt-BR" sz="1400" b="1">
              <a:latin typeface="Verdana" pitchFamily="34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pt-BR" altLang="pt-BR" sz="1400" b="1">
                <a:latin typeface="Verdana" pitchFamily="34" charset="0"/>
                <a:cs typeface="Arial" charset="0"/>
              </a:rPr>
              <a:t>PTF (Percentual de Trabalho Feito) = 3 atividades de um total de 4 atividades = </a:t>
            </a:r>
            <a:r>
              <a:rPr lang="pt-BR" altLang="pt-BR" sz="1400" b="1">
                <a:solidFill>
                  <a:srgbClr val="FF0066"/>
                </a:solidFill>
                <a:latin typeface="Verdana" pitchFamily="34" charset="0"/>
                <a:cs typeface="Arial" charset="0"/>
              </a:rPr>
              <a:t>75 %</a:t>
            </a:r>
          </a:p>
          <a:p>
            <a:pPr>
              <a:spcBef>
                <a:spcPct val="50000"/>
              </a:spcBef>
            </a:pPr>
            <a:endParaRPr lang="pt-BR" altLang="pt-BR" sz="1400" b="1">
              <a:latin typeface="Verdana" pitchFamily="34" charset="0"/>
              <a:cs typeface="Arial" charset="0"/>
            </a:endParaRPr>
          </a:p>
          <a:p>
            <a:r>
              <a:rPr lang="pt-BR" altLang="pt-BR" sz="1400" b="1">
                <a:latin typeface="Verdana" pitchFamily="34" charset="0"/>
                <a:cs typeface="Arial" charset="0"/>
              </a:rPr>
              <a:t>VTF (Valor do Trabalho Feito)   =   PFT x CP  = 75 % x $ 40   =  </a:t>
            </a:r>
            <a:r>
              <a:rPr lang="pt-BR" altLang="pt-BR" sz="1400" b="1">
                <a:solidFill>
                  <a:srgbClr val="FF0066"/>
                </a:solidFill>
                <a:latin typeface="Verdana" pitchFamily="34" charset="0"/>
                <a:cs typeface="Arial" charset="0"/>
              </a:rPr>
              <a:t>$ 30</a:t>
            </a:r>
          </a:p>
          <a:p>
            <a:r>
              <a:rPr lang="pt-BR" altLang="pt-BR" sz="1400" b="1">
                <a:latin typeface="Verdana" pitchFamily="34" charset="0"/>
                <a:cs typeface="Arial" charset="0"/>
              </a:rPr>
              <a:t>   </a:t>
            </a:r>
          </a:p>
          <a:p>
            <a:r>
              <a:rPr lang="pt-BR" altLang="pt-BR" sz="1400" b="1">
                <a:latin typeface="Verdana" pitchFamily="34" charset="0"/>
                <a:cs typeface="Arial" charset="0"/>
              </a:rPr>
              <a:t>                  CR        45                                        </a:t>
            </a:r>
            <a:r>
              <a:rPr lang="pt-BR" altLang="pt-BR" sz="1400" b="1">
                <a:latin typeface="Verdana" pitchFamily="34" charset="0"/>
              </a:rPr>
              <a:t>CR      45</a:t>
            </a:r>
            <a:endParaRPr lang="pt-BR" altLang="pt-BR" sz="1400" b="1">
              <a:latin typeface="Verdana" pitchFamily="34" charset="0"/>
              <a:cs typeface="Arial" charset="0"/>
            </a:endParaRPr>
          </a:p>
          <a:p>
            <a:r>
              <a:rPr lang="pt-BR" altLang="pt-BR" sz="1400" b="1">
                <a:latin typeface="Verdana" pitchFamily="34" charset="0"/>
                <a:cs typeface="Arial" charset="0"/>
              </a:rPr>
              <a:t>  </a:t>
            </a:r>
            <a:r>
              <a:rPr lang="pt-BR" altLang="pt-BR" sz="1400" b="1">
                <a:solidFill>
                  <a:srgbClr val="FF3300"/>
                </a:solidFill>
                <a:latin typeface="Verdana" pitchFamily="34" charset="0"/>
                <a:cs typeface="Arial" charset="0"/>
              </a:rPr>
              <a:t>PCTR</a:t>
            </a:r>
            <a:r>
              <a:rPr lang="pt-BR" altLang="pt-BR" sz="1400" b="1">
                <a:latin typeface="Verdana" pitchFamily="34" charset="0"/>
                <a:cs typeface="Arial" charset="0"/>
              </a:rPr>
              <a:t> =  ------ = ----- = </a:t>
            </a:r>
            <a:r>
              <a:rPr lang="pt-BR" altLang="pt-BR" sz="1400" b="1">
                <a:solidFill>
                  <a:srgbClr val="FF3300"/>
                </a:solidFill>
                <a:latin typeface="Verdana" pitchFamily="34" charset="0"/>
                <a:cs typeface="Arial" charset="0"/>
              </a:rPr>
              <a:t>1,5               PCR =  </a:t>
            </a:r>
            <a:r>
              <a:rPr lang="pt-BR" altLang="pt-BR" sz="1400" b="1">
                <a:latin typeface="Verdana" pitchFamily="34" charset="0"/>
              </a:rPr>
              <a:t>----- = ---- = </a:t>
            </a:r>
            <a:r>
              <a:rPr lang="pt-BR" altLang="pt-BR" sz="1400" b="1">
                <a:solidFill>
                  <a:srgbClr val="FF3300"/>
                </a:solidFill>
                <a:latin typeface="Verdana" pitchFamily="34" charset="0"/>
              </a:rPr>
              <a:t>1,12</a:t>
            </a:r>
            <a:endParaRPr lang="pt-BR" altLang="pt-BR" sz="1400" b="1">
              <a:solidFill>
                <a:srgbClr val="FF3300"/>
              </a:solidFill>
              <a:latin typeface="Verdana" pitchFamily="34" charset="0"/>
              <a:cs typeface="Arial" charset="0"/>
            </a:endParaRPr>
          </a:p>
          <a:p>
            <a:r>
              <a:rPr lang="pt-BR" altLang="pt-BR" sz="1400" b="1">
                <a:latin typeface="Verdana" pitchFamily="34" charset="0"/>
                <a:cs typeface="Arial" charset="0"/>
              </a:rPr>
              <a:t>                 VTF        30                                       </a:t>
            </a:r>
            <a:r>
              <a:rPr lang="pt-BR" altLang="pt-BR" sz="1400" b="1">
                <a:latin typeface="Verdana" pitchFamily="34" charset="0"/>
              </a:rPr>
              <a:t>CP      40</a:t>
            </a:r>
            <a:endParaRPr lang="pt-BR" altLang="pt-BR" sz="1400" b="1">
              <a:latin typeface="Verdana" pitchFamily="34" charset="0"/>
              <a:cs typeface="Arial" charset="0"/>
            </a:endParaRPr>
          </a:p>
          <a:p>
            <a:pPr>
              <a:spcBef>
                <a:spcPct val="50000"/>
              </a:spcBef>
            </a:pPr>
            <a:endParaRPr lang="pt-BR" altLang="pt-BR" sz="1400" b="1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pt-BR" altLang="pt-BR" sz="1400" b="1">
                <a:latin typeface="Verdana" pitchFamily="34" charset="0"/>
              </a:rPr>
              <a:t>    </a:t>
            </a:r>
            <a:endParaRPr lang="pt-BR" altLang="pt-BR" sz="1400" b="1">
              <a:solidFill>
                <a:srgbClr val="FF3300"/>
              </a:solidFill>
              <a:latin typeface="Verdana" pitchFamily="34" charset="0"/>
            </a:endParaRPr>
          </a:p>
        </p:txBody>
      </p:sp>
      <p:pic>
        <p:nvPicPr>
          <p:cNvPr id="75783" name="Picture 7" descr="C:\Documents and Settings\actonini\Meus documentos\Minhas figuras\Gif\escrito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152400"/>
            <a:ext cx="1162050" cy="9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altLang="pt-BR"/>
              <a:t>    Métricas para custo           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28600" y="1087438"/>
            <a:ext cx="8534400" cy="957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altLang="pt-BR" sz="1600" b="1" i="1">
                <a:latin typeface="Verdana" pitchFamily="34" charset="0"/>
                <a:cs typeface="Arial" charset="0"/>
              </a:rPr>
              <a:t>Acompanhamento Físico</a:t>
            </a:r>
            <a:endParaRPr lang="pt-BR" altLang="pt-BR" sz="1600" b="1">
              <a:latin typeface="Verdana" pitchFamily="34" charset="0"/>
              <a:cs typeface="Arial" charset="0"/>
            </a:endParaRPr>
          </a:p>
          <a:p>
            <a:pPr algn="just">
              <a:spcBef>
                <a:spcPct val="50000"/>
              </a:spcBef>
            </a:pPr>
            <a:r>
              <a:rPr lang="pt-BR" altLang="pt-BR" sz="1600" b="1">
                <a:solidFill>
                  <a:srgbClr val="FF3300"/>
                </a:solidFill>
                <a:latin typeface="Verdana" pitchFamily="34" charset="0"/>
                <a:cs typeface="Arial" charset="0"/>
              </a:rPr>
              <a:t>ab </a:t>
            </a:r>
            <a:r>
              <a:rPr lang="pt-BR" altLang="pt-BR" sz="1600" b="1">
                <a:latin typeface="Verdana" pitchFamily="34" charset="0"/>
                <a:cs typeface="Arial" charset="0"/>
              </a:rPr>
              <a:t>(1 mês) </a:t>
            </a:r>
            <a:r>
              <a:rPr lang="pt-BR" altLang="pt-BR" sz="1600" b="1">
                <a:latin typeface="Verdana" pitchFamily="34" charset="0"/>
                <a:cs typeface="Arial" charset="0"/>
                <a:sym typeface="Wingdings" pitchFamily="2" charset="2"/>
              </a:rPr>
              <a:t></a:t>
            </a:r>
            <a:r>
              <a:rPr lang="pt-BR" altLang="pt-BR" sz="1600" b="1">
                <a:latin typeface="Verdana" pitchFamily="34" charset="0"/>
                <a:cs typeface="Arial" charset="0"/>
              </a:rPr>
              <a:t> atraso na execução do projeto (após 4 meses se realizou uma quantidade de trabalho planejada para 3 meses). </a:t>
            </a:r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5" t="32292" r="18750" b="25000"/>
          <a:stretch>
            <a:fillRect/>
          </a:stretch>
        </p:blipFill>
        <p:spPr bwMode="auto">
          <a:xfrm>
            <a:off x="3962400" y="2590800"/>
            <a:ext cx="5181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228600" y="2209800"/>
            <a:ext cx="3657600" cy="4379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600" b="1" i="1">
                <a:latin typeface="Verdana" pitchFamily="34" charset="0"/>
                <a:cs typeface="Arial" charset="0"/>
              </a:rPr>
              <a:t>Acompanhamento Financeiro:</a:t>
            </a:r>
            <a:endParaRPr lang="pt-BR" altLang="pt-BR" sz="1600" b="1">
              <a:latin typeface="Verdana" pitchFamily="34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pt-BR" sz="1600" b="1">
                <a:solidFill>
                  <a:srgbClr val="FF3300"/>
                </a:solidFill>
                <a:latin typeface="Verdana" pitchFamily="34" charset="0"/>
                <a:cs typeface="Arial" charset="0"/>
              </a:rPr>
              <a:t>ad</a:t>
            </a:r>
            <a:r>
              <a:rPr lang="en-US" altLang="pt-BR" sz="1600" b="1">
                <a:latin typeface="Verdana" pitchFamily="34" charset="0"/>
                <a:cs typeface="Arial" charset="0"/>
              </a:rPr>
              <a:t> = $ 15 </a:t>
            </a:r>
            <a:r>
              <a:rPr lang="en-US" altLang="pt-BR" sz="1600" b="1">
                <a:latin typeface="Verdana" pitchFamily="34" charset="0"/>
                <a:cs typeface="Arial" charset="0"/>
                <a:sym typeface="Wingdings" pitchFamily="2" charset="2"/>
              </a:rPr>
              <a:t> </a:t>
            </a:r>
            <a:r>
              <a:rPr lang="pt-BR" altLang="pt-BR" sz="1600" b="1">
                <a:latin typeface="Verdana" pitchFamily="34" charset="0"/>
                <a:cs typeface="Arial" charset="0"/>
              </a:rPr>
              <a:t>excesso de dinheiro gasto para a quantidade de trabalho</a:t>
            </a:r>
          </a:p>
          <a:p>
            <a:pPr>
              <a:spcBef>
                <a:spcPct val="50000"/>
              </a:spcBef>
            </a:pPr>
            <a:r>
              <a:rPr lang="pt-BR" altLang="pt-BR" sz="1600" b="1">
                <a:solidFill>
                  <a:srgbClr val="FF3300"/>
                </a:solidFill>
                <a:latin typeface="Verdana" pitchFamily="34" charset="0"/>
                <a:cs typeface="Arial" charset="0"/>
              </a:rPr>
              <a:t>de</a:t>
            </a:r>
            <a:r>
              <a:rPr lang="pt-BR" altLang="pt-BR" sz="1600" b="1">
                <a:latin typeface="Verdana" pitchFamily="34" charset="0"/>
                <a:cs typeface="Arial" charset="0"/>
              </a:rPr>
              <a:t> = $  5 </a:t>
            </a:r>
            <a:r>
              <a:rPr lang="pt-BR" altLang="pt-BR" sz="1600" b="1">
                <a:latin typeface="Verdana" pitchFamily="34" charset="0"/>
                <a:cs typeface="Arial" charset="0"/>
                <a:sym typeface="Wingdings" pitchFamily="2" charset="2"/>
              </a:rPr>
              <a:t> </a:t>
            </a:r>
            <a:r>
              <a:rPr lang="pt-BR" altLang="pt-BR" sz="1600" b="1">
                <a:latin typeface="Verdana" pitchFamily="34" charset="0"/>
                <a:cs typeface="Arial" charset="0"/>
              </a:rPr>
              <a:t>excesso de dinheiro gasto para aquele período;</a:t>
            </a:r>
          </a:p>
          <a:p>
            <a:pPr>
              <a:spcBef>
                <a:spcPct val="50000"/>
              </a:spcBef>
            </a:pPr>
            <a:r>
              <a:rPr lang="pt-BR" altLang="pt-BR" sz="1600" b="1">
                <a:solidFill>
                  <a:srgbClr val="FF3300"/>
                </a:solidFill>
                <a:latin typeface="Verdana" pitchFamily="34" charset="0"/>
                <a:cs typeface="Arial" charset="0"/>
              </a:rPr>
              <a:t>dc</a:t>
            </a:r>
            <a:r>
              <a:rPr lang="pt-BR" altLang="pt-BR" sz="1600" b="1">
                <a:latin typeface="Verdana" pitchFamily="34" charset="0"/>
                <a:cs typeface="Arial" charset="0"/>
              </a:rPr>
              <a:t> = 0,5 $/mês </a:t>
            </a:r>
            <a:r>
              <a:rPr lang="pt-BR" altLang="pt-BR" sz="1600" b="1">
                <a:latin typeface="Verdana" pitchFamily="34" charset="0"/>
                <a:cs typeface="Arial" charset="0"/>
                <a:sym typeface="Wingdings" pitchFamily="2" charset="2"/>
              </a:rPr>
              <a:t> </a:t>
            </a:r>
            <a:r>
              <a:rPr lang="pt-BR" altLang="pt-BR" sz="1600" b="1">
                <a:latin typeface="Verdana" pitchFamily="34" charset="0"/>
                <a:cs typeface="Arial" charset="0"/>
              </a:rPr>
              <a:t> custo real que só deveria ter sido gasto meio mês após a data do levantamento de dados.</a:t>
            </a:r>
          </a:p>
          <a:p>
            <a:pPr>
              <a:spcBef>
                <a:spcPct val="50000"/>
              </a:spcBef>
            </a:pPr>
            <a:r>
              <a:rPr lang="pt-BR" altLang="pt-BR" sz="1600" b="1">
                <a:latin typeface="Verdana" pitchFamily="34" charset="0"/>
                <a:cs typeface="Arial" charset="0"/>
              </a:rPr>
              <a:t>PCTR = </a:t>
            </a:r>
            <a:r>
              <a:rPr lang="pt-BR" altLang="pt-BR" sz="1600" b="1">
                <a:solidFill>
                  <a:srgbClr val="FF3300"/>
                </a:solidFill>
                <a:latin typeface="Verdana" pitchFamily="34" charset="0"/>
                <a:cs typeface="Arial" charset="0"/>
              </a:rPr>
              <a:t>1,5 </a:t>
            </a:r>
            <a:r>
              <a:rPr lang="pt-BR" altLang="pt-BR" sz="1600" b="1">
                <a:latin typeface="Verdana" pitchFamily="34" charset="0"/>
                <a:cs typeface="Arial" charset="0"/>
                <a:sym typeface="Wingdings" pitchFamily="2" charset="2"/>
              </a:rPr>
              <a:t> tendência forte de perda de controle</a:t>
            </a:r>
          </a:p>
          <a:p>
            <a:pPr>
              <a:spcBef>
                <a:spcPct val="50000"/>
              </a:spcBef>
            </a:pPr>
            <a:r>
              <a:rPr lang="pt-BR" altLang="pt-BR" sz="1600" b="1">
                <a:latin typeface="Verdana" pitchFamily="34" charset="0"/>
                <a:cs typeface="Arial" charset="0"/>
                <a:sym typeface="Wingdings" pitchFamily="2" charset="2"/>
              </a:rPr>
              <a:t>PCR = </a:t>
            </a:r>
            <a:r>
              <a:rPr lang="pt-BR" altLang="pt-BR" sz="1600" b="1">
                <a:solidFill>
                  <a:srgbClr val="FF3300"/>
                </a:solidFill>
                <a:latin typeface="Verdana" pitchFamily="34" charset="0"/>
                <a:cs typeface="Arial" charset="0"/>
                <a:sym typeface="Wingdings" pitchFamily="2" charset="2"/>
              </a:rPr>
              <a:t>1,2</a:t>
            </a:r>
            <a:r>
              <a:rPr lang="pt-BR" altLang="pt-BR" sz="1600" b="1">
                <a:latin typeface="Verdana" pitchFamily="34" charset="0"/>
                <a:cs typeface="Arial" charset="0"/>
                <a:sym typeface="Wingdings" pitchFamily="2" charset="2"/>
              </a:rPr>
              <a:t>  orçamento ultrapassado</a:t>
            </a:r>
            <a:endParaRPr lang="pt-BR" altLang="pt-BR" sz="1600" b="1">
              <a:latin typeface="Verdana" pitchFamily="34" charset="0"/>
            </a:endParaRP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342900" y="1524000"/>
            <a:ext cx="228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381000" y="2616200"/>
            <a:ext cx="228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368300" y="3479800"/>
            <a:ext cx="228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342900" y="4330700"/>
            <a:ext cx="228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76811" name="Picture 11" descr="C:\Documents and Settings\actonini\Meus documentos\Minhas figuras\Gif\futu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0"/>
            <a:ext cx="1320800" cy="952500"/>
          </a:xfrm>
          <a:prstGeom prst="rect">
            <a:avLst/>
          </a:prstGeom>
          <a:noFill/>
          <a:effectLst>
            <a:outerShdw dist="107763" dir="81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as pessoas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086600" cy="4572000"/>
          </a:xfrm>
        </p:spPr>
        <p:txBody>
          <a:bodyPr/>
          <a:lstStyle/>
          <a:p>
            <a:pPr>
              <a:buFontTx/>
              <a:buNone/>
            </a:pPr>
            <a:endParaRPr lang="pt-BR" altLang="pt-BR"/>
          </a:p>
          <a:p>
            <a:r>
              <a:rPr lang="pt-BR" altLang="pt-BR"/>
              <a:t>O objetivo:</a:t>
            </a:r>
          </a:p>
          <a:p>
            <a:pPr lvl="1"/>
            <a:r>
              <a:rPr lang="pt-BR" altLang="pt-BR"/>
              <a:t>é evidenciar a </a:t>
            </a:r>
            <a:r>
              <a:rPr lang="pt-BR" altLang="pt-BR">
                <a:solidFill>
                  <a:srgbClr val="FF3300"/>
                </a:solidFill>
              </a:rPr>
              <a:t>situação presente</a:t>
            </a:r>
            <a:r>
              <a:rPr lang="pt-BR" altLang="pt-BR"/>
              <a:t> e a </a:t>
            </a:r>
            <a:r>
              <a:rPr lang="pt-BR" altLang="pt-BR">
                <a:solidFill>
                  <a:srgbClr val="FF3300"/>
                </a:solidFill>
              </a:rPr>
              <a:t>tendência</a:t>
            </a:r>
            <a:r>
              <a:rPr lang="pt-BR" altLang="pt-BR"/>
              <a:t> dos recursos pessoais</a:t>
            </a:r>
          </a:p>
          <a:p>
            <a:pPr>
              <a:buFontTx/>
              <a:buNone/>
            </a:pPr>
            <a:endParaRPr lang="pt-BR" altLang="pt-BR"/>
          </a:p>
          <a:p>
            <a:r>
              <a:rPr lang="pt-BR" altLang="pt-BR"/>
              <a:t>Tendência:</a:t>
            </a:r>
          </a:p>
          <a:p>
            <a:pPr lvl="1"/>
            <a:r>
              <a:rPr lang="pt-BR" altLang="pt-BR"/>
              <a:t>rotular </a:t>
            </a:r>
            <a:r>
              <a:rPr lang="pt-BR" altLang="pt-BR">
                <a:solidFill>
                  <a:schemeClr val="accent2"/>
                </a:solidFill>
              </a:rPr>
              <a:t>pessoas x problemas</a:t>
            </a:r>
          </a:p>
          <a:p>
            <a:pPr>
              <a:buFontTx/>
              <a:buNone/>
            </a:pPr>
            <a:endParaRPr lang="pt-BR" altLang="pt-BR"/>
          </a:p>
        </p:txBody>
      </p:sp>
      <p:pic>
        <p:nvPicPr>
          <p:cNvPr id="50180" name="Picture 4" descr="C:\Meus documentos\Antonio\Dissertação\desenvolvedor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133600"/>
            <a:ext cx="1143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1" name="Picture 5" descr="C:\Documents and Settings\actonini\Meus documentos\Minhas figuras\bmp\reunia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72000"/>
            <a:ext cx="15335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as pessoas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8077200" cy="5410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pt-BR" altLang="pt-BR"/>
          </a:p>
          <a:p>
            <a:pPr>
              <a:lnSpc>
                <a:spcPct val="90000"/>
              </a:lnSpc>
            </a:pPr>
            <a:r>
              <a:rPr lang="pt-BR" altLang="pt-BR" b="1"/>
              <a:t>Métricas primárias :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/>
          </a:p>
          <a:p>
            <a:pPr lvl="1">
              <a:lnSpc>
                <a:spcPct val="90000"/>
              </a:lnSpc>
            </a:pPr>
            <a:r>
              <a:rPr lang="pt-BR" altLang="pt-BR"/>
              <a:t>Diversidade </a:t>
            </a:r>
            <a:r>
              <a:rPr lang="pt-BR" altLang="pt-BR">
                <a:solidFill>
                  <a:schemeClr val="tx1"/>
                </a:solidFill>
              </a:rPr>
              <a:t>de conhecimentos</a:t>
            </a:r>
          </a:p>
          <a:p>
            <a:pPr lvl="2">
              <a:lnSpc>
                <a:spcPct val="90000"/>
              </a:lnSpc>
            </a:pPr>
            <a:r>
              <a:rPr lang="pt-BR" altLang="pt-BR"/>
              <a:t>técnicos, metodológicos e gerenciais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Profundidade </a:t>
            </a:r>
            <a:r>
              <a:rPr lang="pt-BR" altLang="pt-BR">
                <a:solidFill>
                  <a:schemeClr val="tx1"/>
                </a:solidFill>
              </a:rPr>
              <a:t>dos conhecimentos</a:t>
            </a:r>
          </a:p>
          <a:p>
            <a:pPr lvl="2">
              <a:lnSpc>
                <a:spcPct val="90000"/>
              </a:lnSpc>
            </a:pPr>
            <a:r>
              <a:rPr lang="pt-BR" altLang="pt-BR">
                <a:sym typeface="Wingdings" pitchFamily="2" charset="2"/>
              </a:rPr>
              <a:t>Quantidade de detalhes conhecidos</a:t>
            </a:r>
          </a:p>
          <a:p>
            <a:pPr lvl="2">
              <a:lnSpc>
                <a:spcPct val="90000"/>
              </a:lnSpc>
            </a:pPr>
            <a:r>
              <a:rPr lang="pt-BR" altLang="pt-BR">
                <a:sym typeface="Wingdings" pitchFamily="2" charset="2"/>
              </a:rPr>
              <a:t>Aplicação dos conhecimentos</a:t>
            </a:r>
          </a:p>
          <a:p>
            <a:pPr lvl="1">
              <a:lnSpc>
                <a:spcPct val="90000"/>
              </a:lnSpc>
            </a:pPr>
            <a:r>
              <a:rPr lang="pt-BR" altLang="pt-BR">
                <a:sym typeface="Wingdings" pitchFamily="2" charset="2"/>
              </a:rPr>
              <a:t>Quantidade de problemas </a:t>
            </a:r>
            <a:r>
              <a:rPr lang="pt-BR" altLang="pt-BR">
                <a:solidFill>
                  <a:schemeClr val="tx1"/>
                </a:solidFill>
                <a:sym typeface="Wingdings" pitchFamily="2" charset="2"/>
              </a:rPr>
              <a:t>entregues x resolvidos</a:t>
            </a:r>
          </a:p>
          <a:p>
            <a:pPr lvl="2">
              <a:lnSpc>
                <a:spcPct val="90000"/>
              </a:lnSpc>
            </a:pPr>
            <a:r>
              <a:rPr lang="pt-BR" altLang="pt-BR">
                <a:sym typeface="Wingdings" pitchFamily="2" charset="2"/>
              </a:rPr>
              <a:t>Complexidade de problemas</a:t>
            </a:r>
          </a:p>
          <a:p>
            <a:pPr lvl="2">
              <a:lnSpc>
                <a:spcPct val="90000"/>
              </a:lnSpc>
            </a:pPr>
            <a:r>
              <a:rPr lang="pt-BR" altLang="pt-BR">
                <a:sym typeface="Wingdings" pitchFamily="2" charset="2"/>
              </a:rPr>
              <a:t>Tempo de resolução</a:t>
            </a:r>
          </a:p>
          <a:p>
            <a:pPr lvl="1">
              <a:lnSpc>
                <a:spcPct val="90000"/>
              </a:lnSpc>
            </a:pPr>
            <a:r>
              <a:rPr lang="pt-BR" altLang="pt-BR">
                <a:sym typeface="Wingdings" pitchFamily="2" charset="2"/>
              </a:rPr>
              <a:t>Ocupação – </a:t>
            </a:r>
            <a:r>
              <a:rPr lang="pt-BR" altLang="pt-BR">
                <a:solidFill>
                  <a:schemeClr val="tx1"/>
                </a:solidFill>
                <a:sym typeface="Wingdings" pitchFamily="2" charset="2"/>
              </a:rPr>
              <a:t>lotação do tempo disponível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pt-BR" altLang="pt-BR"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pt-BR" altLang="pt-BR"/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7772400" y="1239838"/>
          <a:ext cx="10668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Clip" r:id="rId3" imgW="630000" imgH="643680" progId="MS_ClipArt_Gallery.2">
                  <p:embed/>
                </p:oleObj>
              </mc:Choice>
              <mc:Fallback>
                <p:oleObj name="Clip" r:id="rId3" imgW="630000" imgH="64368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39838"/>
                        <a:ext cx="10668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81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400"/>
            <a:ext cx="1447800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as pessoas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pt-BR" altLang="pt-BR"/>
          </a:p>
          <a:p>
            <a:pPr>
              <a:lnSpc>
                <a:spcPct val="90000"/>
              </a:lnSpc>
            </a:pPr>
            <a:r>
              <a:rPr lang="pt-BR" altLang="pt-BR" b="1"/>
              <a:t>Métricas secundárias :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/>
          </a:p>
          <a:p>
            <a:pPr>
              <a:lnSpc>
                <a:spcPct val="90000"/>
              </a:lnSpc>
            </a:pPr>
            <a:r>
              <a:rPr lang="pt-BR" altLang="pt-BR"/>
              <a:t>Capacidade para resolver problemas</a:t>
            </a:r>
          </a:p>
          <a:p>
            <a:pPr>
              <a:lnSpc>
                <a:spcPct val="90000"/>
              </a:lnSpc>
            </a:pPr>
            <a:r>
              <a:rPr lang="pt-BR" altLang="pt-BR"/>
              <a:t>Índice de assertividade na solução de problemas</a:t>
            </a:r>
          </a:p>
          <a:p>
            <a:pPr>
              <a:lnSpc>
                <a:spcPct val="90000"/>
              </a:lnSpc>
            </a:pPr>
            <a:r>
              <a:rPr lang="pt-BR" altLang="pt-BR"/>
              <a:t>Capacidade para receber conhecimentos</a:t>
            </a:r>
          </a:p>
          <a:p>
            <a:pPr>
              <a:lnSpc>
                <a:spcPct val="90000"/>
              </a:lnSpc>
            </a:pPr>
            <a:r>
              <a:rPr lang="pt-BR" altLang="pt-BR"/>
              <a:t>Capacidade para transmitir soluções </a:t>
            </a:r>
          </a:p>
          <a:p>
            <a:pPr>
              <a:lnSpc>
                <a:spcPct val="90000"/>
              </a:lnSpc>
            </a:pPr>
            <a:r>
              <a:rPr lang="pt-BR" altLang="pt-BR"/>
              <a:t>Índice de presença</a:t>
            </a:r>
          </a:p>
          <a:p>
            <a:pPr>
              <a:lnSpc>
                <a:spcPct val="90000"/>
              </a:lnSpc>
            </a:pPr>
            <a:r>
              <a:rPr lang="pt-BR" altLang="pt-BR"/>
              <a:t>Índice de disponibilidade / ociosidade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/>
          </a:p>
        </p:txBody>
      </p:sp>
      <p:pic>
        <p:nvPicPr>
          <p:cNvPr id="80900" name="Picture 4" descr="C:\Documents and Settings\actonini\Meus documentos\Minhas figuras\bmp\analista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990600"/>
            <a:ext cx="1057275" cy="1295400"/>
          </a:xfrm>
          <a:prstGeom prst="rect">
            <a:avLst/>
          </a:prstGeom>
          <a:noFill/>
          <a:effectLst>
            <a:outerShdw dist="107763" dir="81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901" name="Picture 5" descr="C:\Documents and Settings\actonini\Meus documentos\Minhas figuras\wmf\EUIDEIA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352800"/>
            <a:ext cx="70326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as pessoas</a:t>
            </a:r>
          </a:p>
        </p:txBody>
      </p:sp>
      <p:graphicFrame>
        <p:nvGraphicFramePr>
          <p:cNvPr id="172035" name="Object 3"/>
          <p:cNvGraphicFramePr>
            <a:graphicFrameLocks noChangeAspect="1"/>
          </p:cNvGraphicFramePr>
          <p:nvPr/>
        </p:nvGraphicFramePr>
        <p:xfrm>
          <a:off x="1143000" y="1219200"/>
          <a:ext cx="6858000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39" name="Imagem de bitmap" r:id="rId3" imgW="4552381" imgH="2619048" progId="Paint.Picture">
                  <p:embed/>
                </p:oleObj>
              </mc:Choice>
              <mc:Fallback>
                <p:oleObj name="Imagem de bitmap" r:id="rId3" imgW="4552381" imgH="261904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6858000" cy="394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64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solidFill>
                  <a:schemeClr val="tx1"/>
                </a:solidFill>
              </a:rPr>
              <a:t>AGENDA</a:t>
            </a:r>
            <a:endParaRPr lang="pt-BR" altLang="pt-BR" b="0">
              <a:solidFill>
                <a:srgbClr val="FF3300"/>
              </a:solidFill>
            </a:endParaRP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59436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b="1">
                <a:solidFill>
                  <a:schemeClr val="accent2"/>
                </a:solidFill>
              </a:rPr>
              <a:t>PARTE II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 sz="2400"/>
          </a:p>
          <a:p>
            <a:pPr>
              <a:lnSpc>
                <a:spcPct val="90000"/>
              </a:lnSpc>
            </a:pPr>
            <a:r>
              <a:rPr lang="pt-BR" altLang="pt-BR" sz="2400"/>
              <a:t> Métricas para o cliente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 Métricas para o processo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 Métricas para a gestão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 Modelos da Qualidade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 Finalizando....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 sz="2400"/>
          </a:p>
        </p:txBody>
      </p:sp>
      <p:pic>
        <p:nvPicPr>
          <p:cNvPr id="64516" name="Picture 1028" descr="C:\Documents and Settings\actonini\Meus documentos\Minhas figuras\bmp\pergaminho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905000"/>
            <a:ext cx="1533525" cy="2105025"/>
          </a:xfrm>
          <a:prstGeom prst="rect">
            <a:avLst/>
          </a:prstGeom>
          <a:noFill/>
          <a:effectLst>
            <a:outerShdw dist="107763" dir="81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métricas</a:t>
            </a:r>
          </a:p>
        </p:txBody>
      </p:sp>
      <p:grpSp>
        <p:nvGrpSpPr>
          <p:cNvPr id="162819" name="Group 3"/>
          <p:cNvGrpSpPr>
            <a:grpSpLocks/>
          </p:cNvGrpSpPr>
          <p:nvPr/>
        </p:nvGrpSpPr>
        <p:grpSpPr bwMode="auto">
          <a:xfrm>
            <a:off x="304800" y="1752600"/>
            <a:ext cx="8686800" cy="2206625"/>
            <a:chOff x="192" y="1104"/>
            <a:chExt cx="5472" cy="1390"/>
          </a:xfrm>
        </p:grpSpPr>
        <p:grpSp>
          <p:nvGrpSpPr>
            <p:cNvPr id="162820" name="Group 4"/>
            <p:cNvGrpSpPr>
              <a:grpSpLocks/>
            </p:cNvGrpSpPr>
            <p:nvPr/>
          </p:nvGrpSpPr>
          <p:grpSpPr bwMode="auto">
            <a:xfrm>
              <a:off x="192" y="1104"/>
              <a:ext cx="960" cy="1373"/>
              <a:chOff x="624" y="2064"/>
              <a:chExt cx="1008" cy="1373"/>
            </a:xfrm>
          </p:grpSpPr>
          <p:sp>
            <p:nvSpPr>
              <p:cNvPr id="162821" name="Text Box 5"/>
              <p:cNvSpPr txBox="1">
                <a:spLocks noChangeArrowheads="1"/>
              </p:cNvSpPr>
              <p:nvPr/>
            </p:nvSpPr>
            <p:spPr bwMode="auto">
              <a:xfrm>
                <a:off x="624" y="2064"/>
                <a:ext cx="1008" cy="1373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C66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ObliqueBottom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CC66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sz="1600" b="1">
                    <a:latin typeface="Verdana" pitchFamily="34" charset="0"/>
                  </a:rPr>
                  <a:t>Recursos</a:t>
                </a:r>
              </a:p>
              <a:p>
                <a:pPr algn="ctr"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</p:txBody>
          </p:sp>
          <p:pic>
            <p:nvPicPr>
              <p:cNvPr id="162822" name="Picture 6" descr="C:\Documents and Settings\actonini\Meus documentos\Minhas figuras\bmp\professores.bmp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" y="2448"/>
                <a:ext cx="738" cy="792"/>
              </a:xfrm>
              <a:prstGeom prst="rect">
                <a:avLst/>
              </a:prstGeom>
              <a:noFill/>
              <a:effectLst>
                <a:outerShdw dist="107763" dir="81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2823" name="Group 7"/>
            <p:cNvGrpSpPr>
              <a:grpSpLocks/>
            </p:cNvGrpSpPr>
            <p:nvPr/>
          </p:nvGrpSpPr>
          <p:grpSpPr bwMode="auto">
            <a:xfrm>
              <a:off x="3600" y="1152"/>
              <a:ext cx="960" cy="1342"/>
              <a:chOff x="1968" y="2112"/>
              <a:chExt cx="864" cy="1422"/>
            </a:xfrm>
          </p:grpSpPr>
          <p:sp>
            <p:nvSpPr>
              <p:cNvPr id="162824" name="Text Box 8"/>
              <p:cNvSpPr txBox="1">
                <a:spLocks noChangeArrowheads="1"/>
              </p:cNvSpPr>
              <p:nvPr/>
            </p:nvSpPr>
            <p:spPr bwMode="auto">
              <a:xfrm>
                <a:off x="1968" y="2112"/>
                <a:ext cx="864" cy="1422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FFCC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ObliqueBottom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FFCC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sz="1600" b="1">
                    <a:latin typeface="Verdana" pitchFamily="34" charset="0"/>
                  </a:rPr>
                  <a:t>Processo</a:t>
                </a: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0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0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0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</p:txBody>
          </p:sp>
          <p:pic>
            <p:nvPicPr>
              <p:cNvPr id="162825" name="Picture 9" descr="C:\Documents and Settings\actonini\Meus documentos\Minhas figuras\Gif\Cog1.gi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2" y="2448"/>
                <a:ext cx="590" cy="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2826" name="Group 10"/>
            <p:cNvGrpSpPr>
              <a:grpSpLocks/>
            </p:cNvGrpSpPr>
            <p:nvPr/>
          </p:nvGrpSpPr>
          <p:grpSpPr bwMode="auto">
            <a:xfrm>
              <a:off x="1320" y="1120"/>
              <a:ext cx="960" cy="1353"/>
              <a:chOff x="3024" y="2112"/>
              <a:chExt cx="960" cy="1353"/>
            </a:xfrm>
          </p:grpSpPr>
          <p:sp>
            <p:nvSpPr>
              <p:cNvPr id="162827" name="Text Box 11"/>
              <p:cNvSpPr txBox="1">
                <a:spLocks noChangeArrowheads="1"/>
              </p:cNvSpPr>
              <p:nvPr/>
            </p:nvSpPr>
            <p:spPr bwMode="auto">
              <a:xfrm>
                <a:off x="3024" y="2112"/>
                <a:ext cx="960" cy="135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ObliqueBottom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sz="1600" b="1">
                    <a:latin typeface="Verdana" pitchFamily="34" charset="0"/>
                  </a:rPr>
                  <a:t>Produtos (software)</a:t>
                </a:r>
              </a:p>
              <a:p>
                <a:pPr algn="ctr"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</p:txBody>
          </p:sp>
          <p:pic>
            <p:nvPicPr>
              <p:cNvPr id="162828" name="Picture 12" descr="C:\Documents and Settings\actonini\Meus documentos\Minhas figuras\Gif\Compdis1.gi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8" y="2736"/>
                <a:ext cx="648" cy="6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hlink"/>
                        </a:gs>
                      </a:gsLst>
                      <a:lin ang="5400000" scaled="1"/>
                    </a:gradFill>
                  </a14:hiddenFill>
                </a:ext>
              </a:extLst>
            </p:spPr>
          </p:pic>
        </p:grpSp>
        <p:grpSp>
          <p:nvGrpSpPr>
            <p:cNvPr id="162829" name="Group 13"/>
            <p:cNvGrpSpPr>
              <a:grpSpLocks/>
            </p:cNvGrpSpPr>
            <p:nvPr/>
          </p:nvGrpSpPr>
          <p:grpSpPr bwMode="auto">
            <a:xfrm>
              <a:off x="2448" y="1152"/>
              <a:ext cx="960" cy="1314"/>
              <a:chOff x="1104" y="2160"/>
              <a:chExt cx="960" cy="1314"/>
            </a:xfrm>
          </p:grpSpPr>
          <p:sp>
            <p:nvSpPr>
              <p:cNvPr id="162830" name="Text Box 14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960" cy="1314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CFF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ObliqueBottom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CCFF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sz="1600" b="1">
                    <a:latin typeface="Verdana" pitchFamily="34" charset="0"/>
                  </a:rPr>
                  <a:t>Clientes</a:t>
                </a: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</p:txBody>
          </p:sp>
          <p:pic>
            <p:nvPicPr>
              <p:cNvPr id="162831" name="Picture 15" descr="C:\Documents and Settings\actonini\Meus documentos\Minhas figuras\Gif\Ico_file.gif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2400"/>
                <a:ext cx="480" cy="5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2832" name="Group 16"/>
            <p:cNvGrpSpPr>
              <a:grpSpLocks/>
            </p:cNvGrpSpPr>
            <p:nvPr/>
          </p:nvGrpSpPr>
          <p:grpSpPr bwMode="auto">
            <a:xfrm>
              <a:off x="4704" y="1152"/>
              <a:ext cx="960" cy="1314"/>
              <a:chOff x="4032" y="2136"/>
              <a:chExt cx="960" cy="1314"/>
            </a:xfrm>
          </p:grpSpPr>
          <p:sp>
            <p:nvSpPr>
              <p:cNvPr id="162833" name="Text Box 17"/>
              <p:cNvSpPr txBox="1">
                <a:spLocks noChangeArrowheads="1"/>
              </p:cNvSpPr>
              <p:nvPr/>
            </p:nvSpPr>
            <p:spPr bwMode="auto">
              <a:xfrm>
                <a:off x="4032" y="2136"/>
                <a:ext cx="960" cy="1314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9935D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ObliqueBottom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9935D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sz="1600" b="1">
                    <a:latin typeface="Verdana" pitchFamily="34" charset="0"/>
                  </a:rPr>
                  <a:t>Gestão</a:t>
                </a: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</p:txBody>
          </p:sp>
          <p:pic>
            <p:nvPicPr>
              <p:cNvPr id="162834" name="Picture 18" descr="C:\Arquivos de programas\Arquivos comuns\Microsoft Shared\Clipart\cagcat50\BD06784_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6" y="2544"/>
                <a:ext cx="669" cy="6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62835" name="AutoShape 19"/>
          <p:cNvSpPr>
            <a:spLocks noChangeArrowheads="1"/>
          </p:cNvSpPr>
          <p:nvPr/>
        </p:nvSpPr>
        <p:spPr bwMode="auto">
          <a:xfrm rot="-5400000">
            <a:off x="2286000" y="4724400"/>
            <a:ext cx="1371600" cy="1371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FF3300"/>
              </a:gs>
              <a:gs pos="100000">
                <a:srgbClr val="FF3300">
                  <a:gamma/>
                  <a:tint val="4549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o Produto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b="1"/>
              <a:t>Métricas primárias funcionais (diretas):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Tamanho do software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pronto (</a:t>
            </a:r>
            <a:r>
              <a:rPr lang="pt-BR" altLang="pt-BR" sz="2000">
                <a:solidFill>
                  <a:schemeClr val="accent2"/>
                </a:solidFill>
              </a:rPr>
              <a:t>acervo</a:t>
            </a:r>
            <a:r>
              <a:rPr lang="pt-BR" altLang="pt-BR" sz="2000"/>
              <a:t>)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a ser desenvolvido (</a:t>
            </a:r>
            <a:r>
              <a:rPr lang="pt-BR" altLang="pt-BR" sz="2000">
                <a:solidFill>
                  <a:schemeClr val="accent2"/>
                </a:solidFill>
              </a:rPr>
              <a:t>estimativa</a:t>
            </a:r>
            <a:r>
              <a:rPr lang="pt-BR" altLang="pt-BR" sz="2000"/>
              <a:t>)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a ser modificado (rearranjo do conteúdo)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Quantidade de defeitos: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por origem ou por complexidade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Complexidade do software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Exigência de algum padrão de complexidade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Idade do software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Quantidade manutenções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Quantidade de usuários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Quantidade de versões ativas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Acesso e segurança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Tamanho do acervo (físico e econômico)</a:t>
            </a:r>
          </a:p>
        </p:txBody>
      </p:sp>
      <p:pic>
        <p:nvPicPr>
          <p:cNvPr id="90116" name="Picture 4" descr="C:\Documents and Settings\actonini\Meus documentos\Minhas figuras\bmp\cd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47800"/>
            <a:ext cx="1981200" cy="1360488"/>
          </a:xfrm>
          <a:prstGeom prst="rect">
            <a:avLst/>
          </a:prstGeom>
          <a:noFill/>
          <a:effectLst>
            <a:outerShdw dist="107763" dir="81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18" name="Picture 6" descr="C:\Documents and Settings\actonini\Meus documentos\Minhas figuras\wmf\CADEADO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562600"/>
            <a:ext cx="1409700" cy="787400"/>
          </a:xfrm>
          <a:prstGeom prst="rect">
            <a:avLst/>
          </a:prstGeom>
          <a:noFill/>
          <a:effectLst>
            <a:outerShdw dist="107763" dir="81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o Produto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b="1"/>
              <a:t>Métricas primárias não funcionais: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Qualidade do produto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pronto (</a:t>
            </a:r>
            <a:r>
              <a:rPr lang="pt-BR" altLang="pt-BR" sz="2000">
                <a:solidFill>
                  <a:schemeClr val="accent2"/>
                </a:solidFill>
              </a:rPr>
              <a:t>acervo</a:t>
            </a:r>
            <a:r>
              <a:rPr lang="pt-BR" altLang="pt-BR" sz="2000"/>
              <a:t>)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a ser desenvolvido (</a:t>
            </a:r>
            <a:r>
              <a:rPr lang="pt-BR" altLang="pt-BR" sz="2000">
                <a:solidFill>
                  <a:schemeClr val="accent2"/>
                </a:solidFill>
              </a:rPr>
              <a:t>estimativa</a:t>
            </a:r>
            <a:r>
              <a:rPr lang="pt-BR" altLang="pt-BR" sz="2000"/>
              <a:t>)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a ser modificado (rearranjo do conteúdo)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Utilidade do produto: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confiabilidade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completeza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consistência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Robusteza  (tolerância a falhas)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Usabilidade do produto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facilidade de uso (legibilidade)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eficiência do uso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inteligilibilidade / compreensibilidade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agradabilidade (interface homem-máquina)</a:t>
            </a:r>
          </a:p>
        </p:txBody>
      </p:sp>
      <p:pic>
        <p:nvPicPr>
          <p:cNvPr id="160773" name="Picture 5" descr="C:\Documents and Settings\actonini\Meus documentos\Minhas figuras\wmf\PALMAS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63" y="1524000"/>
            <a:ext cx="1570037" cy="1141413"/>
          </a:xfrm>
          <a:prstGeom prst="rect">
            <a:avLst/>
          </a:prstGeom>
          <a:noFill/>
          <a:effectLst>
            <a:outerShdw dist="107763" dir="81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776" name="Picture 8" descr="C:\Documents and Settings\actonini\Meus documentos\Minhas figuras\Gif\Compdes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24400"/>
            <a:ext cx="1106488" cy="1246188"/>
          </a:xfrm>
          <a:prstGeom prst="rect">
            <a:avLst/>
          </a:prstGeom>
          <a:noFill/>
          <a:effectLst>
            <a:outerShdw dist="107763" dir="81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911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o Produto</a:t>
            </a:r>
          </a:p>
        </p:txBody>
      </p:sp>
      <p:sp>
        <p:nvSpPr>
          <p:cNvPr id="911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7630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b="1"/>
              <a:t>Métricas secundárias: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 sz="2400"/>
          </a:p>
          <a:p>
            <a:pPr>
              <a:lnSpc>
                <a:spcPct val="90000"/>
              </a:lnSpc>
            </a:pPr>
            <a:r>
              <a:rPr lang="pt-BR" altLang="pt-BR" sz="2400"/>
              <a:t>Qualidade do produto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Estimativa de durabilidade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Comportamento dos defeitos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Taxa de inovação: novas funcionalidades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 sz="2400"/>
          </a:p>
        </p:txBody>
      </p:sp>
      <p:pic>
        <p:nvPicPr>
          <p:cNvPr id="91141" name="Picture 1029" descr="C:\Documents and Settings\actonini\Meus documentos\Minhas figuras\bmp\tecnologia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171700"/>
            <a:ext cx="1571625" cy="1562100"/>
          </a:xfrm>
          <a:prstGeom prst="rect">
            <a:avLst/>
          </a:prstGeom>
          <a:noFill/>
          <a:effectLst>
            <a:outerShdw dist="107763" dir="81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o Produto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7630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/>
              <a:t>Medir a quantidade de funcionalidades incluídas em um software </a:t>
            </a:r>
            <a:r>
              <a:rPr lang="pt-BR" altLang="pt-BR" sz="2400">
                <a:sym typeface="Wingdings" pitchFamily="2" charset="2"/>
              </a:rPr>
              <a:t> </a:t>
            </a:r>
            <a:r>
              <a:rPr lang="pt-BR" altLang="pt-BR" sz="2400">
                <a:solidFill>
                  <a:schemeClr val="accent2"/>
                </a:solidFill>
                <a:sym typeface="Wingdings" pitchFamily="2" charset="2"/>
              </a:rPr>
              <a:t>tamanho do produto</a:t>
            </a:r>
          </a:p>
          <a:p>
            <a:pPr>
              <a:lnSpc>
                <a:spcPct val="90000"/>
              </a:lnSpc>
            </a:pPr>
            <a:endParaRPr lang="pt-BR" altLang="pt-BR" sz="240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pt-BR" altLang="pt-BR" sz="2400">
                <a:sym typeface="Wingdings" pitchFamily="2" charset="2"/>
              </a:rPr>
              <a:t>Métodos mais utilizados: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sym typeface="Wingdings" pitchFamily="2" charset="2"/>
              </a:rPr>
              <a:t>Linhas de código - </a:t>
            </a:r>
            <a:r>
              <a:rPr lang="pt-BR" altLang="pt-BR" sz="2000">
                <a:solidFill>
                  <a:schemeClr val="accent2"/>
                </a:solidFill>
                <a:sym typeface="Wingdings" pitchFamily="2" charset="2"/>
              </a:rPr>
              <a:t>lines of code</a:t>
            </a:r>
            <a:r>
              <a:rPr lang="pt-BR" altLang="pt-BR" sz="2000">
                <a:sym typeface="Wingdings" pitchFamily="2" charset="2"/>
              </a:rPr>
              <a:t> (Kloc)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sym typeface="Wingdings" pitchFamily="2" charset="2"/>
              </a:rPr>
              <a:t>Análise de Pontos de função (APF)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sym typeface="Wingdings" pitchFamily="2" charset="2"/>
              </a:rPr>
              <a:t>Constructive Cost Model (COCOMO)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sym typeface="Wingdings" pitchFamily="2" charset="2"/>
              </a:rPr>
              <a:t>Metodologias ágeis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sym typeface="Wingdings" pitchFamily="2" charset="2"/>
              </a:rPr>
              <a:t>Pontos de casos de uso</a:t>
            </a:r>
          </a:p>
        </p:txBody>
      </p:sp>
      <p:pic>
        <p:nvPicPr>
          <p:cNvPr id="168964" name="Picture 4" descr="C:\Documents and Settings\actonini\Meus documentos\Minhas figuras\Gif\cansad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00400"/>
            <a:ext cx="1517650" cy="1627188"/>
          </a:xfrm>
          <a:prstGeom prst="rect">
            <a:avLst/>
          </a:prstGeom>
          <a:noFill/>
          <a:effectLst>
            <a:outerShdw dist="107763" dir="81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o Produto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b="1"/>
              <a:t>Linhas de código - K lines of code (Kloc)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 sz="2400"/>
          </a:p>
          <a:p>
            <a:pPr>
              <a:lnSpc>
                <a:spcPct val="90000"/>
              </a:lnSpc>
            </a:pPr>
            <a:r>
              <a:rPr lang="pt-BR" altLang="pt-BR" sz="2400"/>
              <a:t>Criada na década de 70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Tem por base a quantidade linhas do código fonte de todos os programas de um sistema.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Apresenta alta correlação com o tempo de desenvolvimento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Pré-requisitos: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Estabilidade do ambiente em termos de linguagem utilizada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Estabilidade da capacidade da equipe de desenvolvimento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Estabilidade dos procedimentos de programação quanto à arquitetura dos códigos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Derivação pelo APF (tabela de Albrecht e Capers Jones)</a:t>
            </a:r>
          </a:p>
        </p:txBody>
      </p:sp>
      <p:pic>
        <p:nvPicPr>
          <p:cNvPr id="163844" name="Picture 4" descr="C:\Documents and Settings\actonini\Meus documentos\Minhas figuras\Gif\webmas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990600"/>
            <a:ext cx="7318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o Produto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b="1"/>
              <a:t>Análise de pontos de função (APF)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 sz="2400"/>
          </a:p>
          <a:p>
            <a:pPr>
              <a:lnSpc>
                <a:spcPct val="90000"/>
              </a:lnSpc>
            </a:pPr>
            <a:r>
              <a:rPr lang="pt-BR" altLang="pt-BR" sz="2400"/>
              <a:t>Criado em 1979 por Allan J. Albrecht (IBM)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Padrão internacional: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Parte 1 </a:t>
            </a:r>
            <a:r>
              <a:rPr lang="pt-BR" altLang="pt-BR" sz="2000">
                <a:sym typeface="Wingdings" pitchFamily="2" charset="2"/>
              </a:rPr>
              <a:t> </a:t>
            </a:r>
            <a:r>
              <a:rPr lang="pt-BR" altLang="pt-BR" sz="2000"/>
              <a:t>ISO/IEC 14143-1:1998 (jun, 1998)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Parte 2 </a:t>
            </a:r>
            <a:r>
              <a:rPr lang="pt-BR" altLang="pt-BR" sz="2000">
                <a:sym typeface="Wingdings" pitchFamily="2" charset="2"/>
              </a:rPr>
              <a:t> em votação como Commitee Draft (CD)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sym typeface="Wingdings" pitchFamily="2" charset="2"/>
              </a:rPr>
              <a:t>Partes 3,4 e 5  em votação como relatórios técnicos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Padrão ISO/IEC 20296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Medir a quantidade de funcionalidades sob o ponto de vista do usuário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Permite calcular: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Estimativa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Acervo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Modificações de projetos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Independência do ambiente computacional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Críticas quanto aos 14 fatores de ajuste </a:t>
            </a:r>
          </a:p>
        </p:txBody>
      </p:sp>
      <p:pic>
        <p:nvPicPr>
          <p:cNvPr id="169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447800"/>
            <a:ext cx="9144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164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o Produto</a:t>
            </a:r>
          </a:p>
        </p:txBody>
      </p:sp>
      <p:sp>
        <p:nvSpPr>
          <p:cNvPr id="1648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b="1"/>
              <a:t>Constructive Cost Model - COCOMO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 sz="2400"/>
          </a:p>
          <a:p>
            <a:pPr>
              <a:lnSpc>
                <a:spcPct val="90000"/>
              </a:lnSpc>
            </a:pPr>
            <a:r>
              <a:rPr lang="pt-BR" altLang="pt-BR" sz="2400"/>
              <a:t>Criada por Berry Bohem em 1981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É utilizada para estimar esforço, prazo e tamanho da equipe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3 métodos de cálculo: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solidFill>
                  <a:schemeClr val="tx1"/>
                </a:solidFill>
              </a:rPr>
              <a:t>Orgânico</a:t>
            </a:r>
            <a:r>
              <a:rPr lang="pt-BR" altLang="pt-BR" sz="2000"/>
              <a:t> – mais simples, pequenos projetos desenvolvidos “in house”, equipes pequenas e estáveis)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solidFill>
                  <a:schemeClr val="tx1"/>
                </a:solidFill>
              </a:rPr>
              <a:t>Intermediário</a:t>
            </a:r>
            <a:r>
              <a:rPr lang="pt-BR" altLang="pt-BR" sz="2000"/>
              <a:t> – considera fatores de complexidade do ambiente, da linguagem e da capacidade da equipe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solidFill>
                  <a:schemeClr val="tx1"/>
                </a:solidFill>
              </a:rPr>
              <a:t>Detalhado</a:t>
            </a:r>
            <a:r>
              <a:rPr lang="pt-BR" altLang="pt-BR" sz="2000"/>
              <a:t> – variação do método intermediário, possibilitando extender os cálculos para os subsistemas, módulos e rotinas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Crítica: tabelas de pesificação</a:t>
            </a:r>
          </a:p>
        </p:txBody>
      </p:sp>
      <p:pic>
        <p:nvPicPr>
          <p:cNvPr id="164868" name="Picture 1028" descr="C:\Documents and Settings\actonini\Meus documentos\Minhas figuras\bmp\lattes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371600"/>
            <a:ext cx="1304925" cy="7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165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o Produto</a:t>
            </a:r>
          </a:p>
        </p:txBody>
      </p:sp>
      <p:sp>
        <p:nvSpPr>
          <p:cNvPr id="165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b="1"/>
              <a:t>Metodologias Ágeis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 sz="2400"/>
          </a:p>
          <a:p>
            <a:pPr>
              <a:lnSpc>
                <a:spcPct val="90000"/>
              </a:lnSpc>
            </a:pPr>
            <a:r>
              <a:rPr lang="pt-BR" altLang="pt-BR" sz="2400"/>
              <a:t>Criada no contexto das metodologias ágeis: 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XP </a:t>
            </a:r>
            <a:r>
              <a:rPr lang="pt-BR" altLang="pt-BR" sz="2400">
                <a:latin typeface="Arial" charset="0"/>
                <a:cs typeface="Arial" charset="0"/>
              </a:rPr>
              <a:t>(eXtreme Programming) </a:t>
            </a:r>
          </a:p>
          <a:p>
            <a:pPr>
              <a:lnSpc>
                <a:spcPct val="9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FDD (Feature Driven Development)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Orientada para estimativas: simples, flexíveis e quase anárquicas</a:t>
            </a:r>
          </a:p>
          <a:p>
            <a:pPr algn="just">
              <a:lnSpc>
                <a:spcPct val="9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Tamanho das estórias </a:t>
            </a:r>
            <a:r>
              <a:rPr lang="pt-BR" altLang="pt-BR" sz="2400">
                <a:latin typeface="Arial" charset="0"/>
                <a:cs typeface="Arial" charset="0"/>
                <a:sym typeface="Wingdings" pitchFamily="2" charset="2"/>
              </a:rPr>
              <a:t> </a:t>
            </a:r>
            <a:r>
              <a:rPr lang="pt-BR" altLang="pt-BR" sz="2400">
                <a:latin typeface="Arial" charset="0"/>
                <a:cs typeface="Arial" charset="0"/>
              </a:rPr>
              <a:t>experiências do time</a:t>
            </a:r>
          </a:p>
          <a:p>
            <a:pPr lvl="1" algn="just">
              <a:lnSpc>
                <a:spcPct val="9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Quanto tempo eu levei no passado para implementar algo como isso?</a:t>
            </a:r>
          </a:p>
          <a:p>
            <a:pPr lvl="1" algn="just">
              <a:lnSpc>
                <a:spcPct val="9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Soma destas estimativas </a:t>
            </a:r>
            <a:r>
              <a:rPr lang="pt-BR" altLang="pt-BR" sz="200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pt-BR" altLang="pt-BR" sz="2000">
                <a:latin typeface="Arial" charset="0"/>
                <a:cs typeface="Arial" charset="0"/>
              </a:rPr>
              <a:t> duração da iteração.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Crítica: experiência empírica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Ponto positivo: uso </a:t>
            </a:r>
            <a:r>
              <a:rPr lang="pt-BR" altLang="pt-BR" sz="2400">
                <a:sym typeface="Wingdings" pitchFamily="2" charset="2"/>
              </a:rPr>
              <a:t> </a:t>
            </a:r>
            <a:r>
              <a:rPr lang="pt-BR" altLang="pt-BR" sz="2400"/>
              <a:t>melhora as estimativas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166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o Produto</a:t>
            </a:r>
          </a:p>
        </p:txBody>
      </p:sp>
      <p:sp>
        <p:nvSpPr>
          <p:cNvPr id="1669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b="1"/>
              <a:t>Pontos de caso de uso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 sz="2400"/>
          </a:p>
          <a:p>
            <a:pPr>
              <a:lnSpc>
                <a:spcPct val="90000"/>
              </a:lnSpc>
            </a:pPr>
            <a:r>
              <a:rPr lang="pt-BR" altLang="pt-BR" sz="2400"/>
              <a:t>Criado em 1993 por Gustav Karner da Objectory AB (depois Rational)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Dificuldades: 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inexistência de padronização dos formatos, nas especificações e formalização dos casos de uso.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representar a visão que um ator têm de um sistema, principalmente quando um sistema tem estados diferentes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complexidade intrínseca do desenvolvimento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Utilizado para estimativas do esforço e tamanho da equipe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Contagem dos atores e dos casos de uso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Os fatores ambientais consideram apenas a relação desenvolvedor x ambiente</a:t>
            </a:r>
          </a:p>
        </p:txBody>
      </p:sp>
      <p:graphicFrame>
        <p:nvGraphicFramePr>
          <p:cNvPr id="166916" name="Object 1028"/>
          <p:cNvGraphicFramePr>
            <a:graphicFrameLocks noChangeAspect="1"/>
          </p:cNvGraphicFramePr>
          <p:nvPr/>
        </p:nvGraphicFramePr>
        <p:xfrm>
          <a:off x="8023225" y="838200"/>
          <a:ext cx="10064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1" name="Imagem de bitmap" r:id="rId3" imgW="4009524" imgH="4590476" progId="Paint.Picture">
                  <p:embed/>
                </p:oleObj>
              </mc:Choice>
              <mc:Fallback>
                <p:oleObj name="Imagem de bitmap" r:id="rId3" imgW="4009524" imgH="4590476" progId="Paint.Picture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3225" y="838200"/>
                        <a:ext cx="10064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6917" name="Picture 1029" descr="C:\Documents and Settings\actonini\Meus documentos\Spin\Métricas\rtl_brandmark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295400"/>
            <a:ext cx="1714500" cy="23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grpSp>
        <p:nvGrpSpPr>
          <p:cNvPr id="27749" name="Group 1125"/>
          <p:cNvGrpSpPr>
            <a:grpSpLocks/>
          </p:cNvGrpSpPr>
          <p:nvPr/>
        </p:nvGrpSpPr>
        <p:grpSpPr bwMode="auto">
          <a:xfrm>
            <a:off x="304800" y="2289175"/>
            <a:ext cx="8686800" cy="2206625"/>
            <a:chOff x="192" y="1104"/>
            <a:chExt cx="5472" cy="1390"/>
          </a:xfrm>
        </p:grpSpPr>
        <p:grpSp>
          <p:nvGrpSpPr>
            <p:cNvPr id="27750" name="Group 1126"/>
            <p:cNvGrpSpPr>
              <a:grpSpLocks/>
            </p:cNvGrpSpPr>
            <p:nvPr/>
          </p:nvGrpSpPr>
          <p:grpSpPr bwMode="auto">
            <a:xfrm>
              <a:off x="192" y="1104"/>
              <a:ext cx="960" cy="1373"/>
              <a:chOff x="624" y="2064"/>
              <a:chExt cx="1008" cy="1373"/>
            </a:xfrm>
          </p:grpSpPr>
          <p:sp>
            <p:nvSpPr>
              <p:cNvPr id="27751" name="Text Box 1127"/>
              <p:cNvSpPr txBox="1">
                <a:spLocks noChangeArrowheads="1"/>
              </p:cNvSpPr>
              <p:nvPr/>
            </p:nvSpPr>
            <p:spPr bwMode="auto">
              <a:xfrm>
                <a:off x="624" y="2064"/>
                <a:ext cx="1008" cy="1373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C66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ObliqueBottom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CC66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sz="1600" b="1">
                    <a:latin typeface="Verdana" pitchFamily="34" charset="0"/>
                  </a:rPr>
                  <a:t>Recursos</a:t>
                </a:r>
              </a:p>
              <a:p>
                <a:pPr algn="ctr"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</p:txBody>
          </p:sp>
          <p:pic>
            <p:nvPicPr>
              <p:cNvPr id="27752" name="Picture 1128" descr="C:\Documents and Settings\actonini\Meus documentos\Minhas figuras\bmp\professores.bmp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" y="2448"/>
                <a:ext cx="738" cy="792"/>
              </a:xfrm>
              <a:prstGeom prst="rect">
                <a:avLst/>
              </a:prstGeom>
              <a:noFill/>
              <a:effectLst>
                <a:outerShdw dist="107763" dir="81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753" name="Group 1129"/>
            <p:cNvGrpSpPr>
              <a:grpSpLocks/>
            </p:cNvGrpSpPr>
            <p:nvPr/>
          </p:nvGrpSpPr>
          <p:grpSpPr bwMode="auto">
            <a:xfrm>
              <a:off x="3600" y="1152"/>
              <a:ext cx="960" cy="1342"/>
              <a:chOff x="1968" y="2112"/>
              <a:chExt cx="864" cy="1422"/>
            </a:xfrm>
          </p:grpSpPr>
          <p:sp>
            <p:nvSpPr>
              <p:cNvPr id="27754" name="Text Box 1130"/>
              <p:cNvSpPr txBox="1">
                <a:spLocks noChangeArrowheads="1"/>
              </p:cNvSpPr>
              <p:nvPr/>
            </p:nvSpPr>
            <p:spPr bwMode="auto">
              <a:xfrm>
                <a:off x="1968" y="2112"/>
                <a:ext cx="864" cy="1422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FFCC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ObliqueBottom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FFCC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sz="1600" b="1">
                    <a:latin typeface="Verdana" pitchFamily="34" charset="0"/>
                  </a:rPr>
                  <a:t>Processo</a:t>
                </a: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0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0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0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</p:txBody>
          </p:sp>
          <p:pic>
            <p:nvPicPr>
              <p:cNvPr id="27755" name="Picture 1131" descr="C:\Documents and Settings\actonini\Meus documentos\Minhas figuras\Gif\Cog1.gi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2" y="2448"/>
                <a:ext cx="590" cy="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756" name="Group 1132"/>
            <p:cNvGrpSpPr>
              <a:grpSpLocks/>
            </p:cNvGrpSpPr>
            <p:nvPr/>
          </p:nvGrpSpPr>
          <p:grpSpPr bwMode="auto">
            <a:xfrm>
              <a:off x="1320" y="1120"/>
              <a:ext cx="960" cy="1353"/>
              <a:chOff x="3024" y="2112"/>
              <a:chExt cx="960" cy="1353"/>
            </a:xfrm>
          </p:grpSpPr>
          <p:sp>
            <p:nvSpPr>
              <p:cNvPr id="27757" name="Text Box 1133"/>
              <p:cNvSpPr txBox="1">
                <a:spLocks noChangeArrowheads="1"/>
              </p:cNvSpPr>
              <p:nvPr/>
            </p:nvSpPr>
            <p:spPr bwMode="auto">
              <a:xfrm>
                <a:off x="3024" y="2112"/>
                <a:ext cx="960" cy="135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ObliqueBottom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sz="1600" b="1">
                    <a:latin typeface="Verdana" pitchFamily="34" charset="0"/>
                  </a:rPr>
                  <a:t>Produtos (software)</a:t>
                </a:r>
              </a:p>
              <a:p>
                <a:pPr algn="ctr"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</p:txBody>
          </p:sp>
          <p:pic>
            <p:nvPicPr>
              <p:cNvPr id="27758" name="Picture 1134" descr="C:\Documents and Settings\actonini\Meus documentos\Minhas figuras\Gif\Compdis1.gi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8" y="2736"/>
                <a:ext cx="648" cy="6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hlink"/>
                        </a:gs>
                      </a:gsLst>
                      <a:lin ang="5400000" scaled="1"/>
                    </a:gradFill>
                  </a14:hiddenFill>
                </a:ext>
              </a:extLst>
            </p:spPr>
          </p:pic>
        </p:grpSp>
        <p:grpSp>
          <p:nvGrpSpPr>
            <p:cNvPr id="27759" name="Group 1135"/>
            <p:cNvGrpSpPr>
              <a:grpSpLocks/>
            </p:cNvGrpSpPr>
            <p:nvPr/>
          </p:nvGrpSpPr>
          <p:grpSpPr bwMode="auto">
            <a:xfrm>
              <a:off x="2448" y="1152"/>
              <a:ext cx="960" cy="1314"/>
              <a:chOff x="1104" y="2160"/>
              <a:chExt cx="960" cy="1314"/>
            </a:xfrm>
          </p:grpSpPr>
          <p:sp>
            <p:nvSpPr>
              <p:cNvPr id="27760" name="Text Box 1136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960" cy="1314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CFF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ObliqueBottom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CCFF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sz="1600" b="1">
                    <a:latin typeface="Verdana" pitchFamily="34" charset="0"/>
                  </a:rPr>
                  <a:t>Clientes</a:t>
                </a: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</p:txBody>
          </p:sp>
          <p:pic>
            <p:nvPicPr>
              <p:cNvPr id="27761" name="Picture 1137" descr="C:\Documents and Settings\actonini\Meus documentos\Minhas figuras\Gif\Ico_file.gif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2400"/>
                <a:ext cx="480" cy="5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762" name="Group 1138"/>
            <p:cNvGrpSpPr>
              <a:grpSpLocks/>
            </p:cNvGrpSpPr>
            <p:nvPr/>
          </p:nvGrpSpPr>
          <p:grpSpPr bwMode="auto">
            <a:xfrm>
              <a:off x="4704" y="1152"/>
              <a:ext cx="960" cy="1314"/>
              <a:chOff x="4032" y="2136"/>
              <a:chExt cx="960" cy="1314"/>
            </a:xfrm>
          </p:grpSpPr>
          <p:sp>
            <p:nvSpPr>
              <p:cNvPr id="27763" name="Text Box 1139"/>
              <p:cNvSpPr txBox="1">
                <a:spLocks noChangeArrowheads="1"/>
              </p:cNvSpPr>
              <p:nvPr/>
            </p:nvSpPr>
            <p:spPr bwMode="auto">
              <a:xfrm>
                <a:off x="4032" y="2136"/>
                <a:ext cx="960" cy="1314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9935D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ObliqueBottom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9935D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sz="1600" b="1">
                    <a:latin typeface="Verdana" pitchFamily="34" charset="0"/>
                  </a:rPr>
                  <a:t>Gestão</a:t>
                </a: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</p:txBody>
          </p:sp>
          <p:pic>
            <p:nvPicPr>
              <p:cNvPr id="27764" name="Picture 1140" descr="C:\Arquivos de programas\Arquivos comuns\Microsoft Shared\Clipart\cagcat50\BD06784_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6" y="2544"/>
                <a:ext cx="669" cy="6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Possibilidades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772400" cy="990600"/>
          </a:xfrm>
        </p:spPr>
        <p:txBody>
          <a:bodyPr/>
          <a:lstStyle/>
          <a:p>
            <a:r>
              <a:rPr lang="pt-BR" altLang="pt-BR"/>
              <a:t>Métricas possíveis no desenvolvimento de sistemas</a:t>
            </a:r>
          </a:p>
          <a:p>
            <a:pPr>
              <a:buFontTx/>
              <a:buNone/>
            </a:pPr>
            <a:endParaRPr lang="pt-BR" altLang="pt-BR"/>
          </a:p>
        </p:txBody>
      </p:sp>
      <p:pic>
        <p:nvPicPr>
          <p:cNvPr id="27653" name="Picture 1029" descr="C:\Documents and Settings\actonini\Meus documentos\Minhas figuras\bmp\computaçãonomundo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8" y="228600"/>
            <a:ext cx="82391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67" name="Text Box 1043"/>
          <p:cNvSpPr txBox="1">
            <a:spLocks noChangeArrowheads="1"/>
          </p:cNvSpPr>
          <p:nvPr/>
        </p:nvSpPr>
        <p:spPr bwMode="auto">
          <a:xfrm>
            <a:off x="-777875" y="3698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 altLang="pt-BR"/>
          </a:p>
        </p:txBody>
      </p:sp>
      <p:grpSp>
        <p:nvGrpSpPr>
          <p:cNvPr id="27702" name="Group 1078"/>
          <p:cNvGrpSpPr>
            <a:grpSpLocks/>
          </p:cNvGrpSpPr>
          <p:nvPr/>
        </p:nvGrpSpPr>
        <p:grpSpPr bwMode="auto">
          <a:xfrm>
            <a:off x="5562600" y="4419600"/>
            <a:ext cx="1752600" cy="1835150"/>
            <a:chOff x="192" y="2784"/>
            <a:chExt cx="1008" cy="1156"/>
          </a:xfrm>
        </p:grpSpPr>
        <p:sp>
          <p:nvSpPr>
            <p:cNvPr id="27685" name="Text Box 1061"/>
            <p:cNvSpPr txBox="1">
              <a:spLocks noChangeArrowheads="1"/>
            </p:cNvSpPr>
            <p:nvPr/>
          </p:nvSpPr>
          <p:spPr bwMode="auto">
            <a:xfrm>
              <a:off x="192" y="3072"/>
              <a:ext cx="1008" cy="8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>
                  <a:latin typeface="Verdana" pitchFamily="34" charset="0"/>
                </a:rPr>
                <a:t>Como</a:t>
              </a:r>
              <a:r>
                <a:rPr lang="pt-BR" altLang="pt-BR" sz="1400">
                  <a:latin typeface="Verdana" pitchFamily="34" charset="0"/>
                </a:rPr>
                <a:t> estão sendo </a:t>
              </a:r>
              <a:r>
                <a:rPr lang="pt-BR" altLang="pt-BR" sz="1400" b="1">
                  <a:latin typeface="Verdana" pitchFamily="34" charset="0"/>
                </a:rPr>
                <a:t>realizados</a:t>
              </a:r>
              <a:r>
                <a:rPr lang="pt-BR" altLang="pt-BR" sz="1400">
                  <a:latin typeface="Verdana" pitchFamily="34" charset="0"/>
                </a:rPr>
                <a:t> os trabalhos de desenvolvimento de software</a:t>
              </a:r>
            </a:p>
          </p:txBody>
        </p:sp>
        <p:sp>
          <p:nvSpPr>
            <p:cNvPr id="27692" name="Line 1068"/>
            <p:cNvSpPr>
              <a:spLocks noChangeShapeType="1"/>
            </p:cNvSpPr>
            <p:nvPr/>
          </p:nvSpPr>
          <p:spPr bwMode="auto">
            <a:xfrm>
              <a:off x="720" y="2784"/>
              <a:ext cx="0" cy="3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7701" name="Group 1077"/>
          <p:cNvGrpSpPr>
            <a:grpSpLocks/>
          </p:cNvGrpSpPr>
          <p:nvPr/>
        </p:nvGrpSpPr>
        <p:grpSpPr bwMode="auto">
          <a:xfrm>
            <a:off x="228600" y="4391025"/>
            <a:ext cx="1600200" cy="1857375"/>
            <a:chOff x="1296" y="2784"/>
            <a:chExt cx="1008" cy="1170"/>
          </a:xfrm>
        </p:grpSpPr>
        <p:sp>
          <p:nvSpPr>
            <p:cNvPr id="27688" name="Text Box 1064"/>
            <p:cNvSpPr txBox="1">
              <a:spLocks noChangeArrowheads="1"/>
            </p:cNvSpPr>
            <p:nvPr/>
          </p:nvSpPr>
          <p:spPr bwMode="auto">
            <a:xfrm>
              <a:off x="1296" y="3076"/>
              <a:ext cx="1008" cy="87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>
                  <a:latin typeface="Verdana" pitchFamily="34" charset="0"/>
                </a:rPr>
                <a:t>Como</a:t>
              </a:r>
              <a:r>
                <a:rPr lang="pt-BR" altLang="pt-BR" sz="1400">
                  <a:latin typeface="Verdana" pitchFamily="34" charset="0"/>
                </a:rPr>
                <a:t> estão sendo </a:t>
              </a:r>
              <a:r>
                <a:rPr lang="pt-BR" altLang="pt-BR" sz="1400" b="1">
                  <a:latin typeface="Verdana" pitchFamily="34" charset="0"/>
                </a:rPr>
                <a:t>utilizados</a:t>
              </a:r>
              <a:r>
                <a:rPr lang="pt-BR" altLang="pt-BR" sz="1400">
                  <a:latin typeface="Verdana" pitchFamily="34" charset="0"/>
                </a:rPr>
                <a:t> os recursos disponíveis</a:t>
              </a:r>
              <a:r>
                <a:rPr lang="pt-BR" altLang="pt-BR" sz="1000">
                  <a:latin typeface="Verdana" pitchFamily="34" charset="0"/>
                </a:rPr>
                <a:t>              </a:t>
              </a:r>
            </a:p>
            <a:p>
              <a:pPr>
                <a:spcBef>
                  <a:spcPct val="50000"/>
                </a:spcBef>
              </a:pPr>
              <a:endParaRPr lang="pt-BR" altLang="pt-BR" sz="1000">
                <a:latin typeface="Verdana" pitchFamily="34" charset="0"/>
              </a:endParaRPr>
            </a:p>
          </p:txBody>
        </p:sp>
        <p:sp>
          <p:nvSpPr>
            <p:cNvPr id="27694" name="Line 1070"/>
            <p:cNvSpPr>
              <a:spLocks noChangeShapeType="1"/>
            </p:cNvSpPr>
            <p:nvPr/>
          </p:nvSpPr>
          <p:spPr bwMode="auto">
            <a:xfrm>
              <a:off x="1824" y="2784"/>
              <a:ext cx="0" cy="3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7700" name="Group 1076"/>
          <p:cNvGrpSpPr>
            <a:grpSpLocks/>
          </p:cNvGrpSpPr>
          <p:nvPr/>
        </p:nvGrpSpPr>
        <p:grpSpPr bwMode="auto">
          <a:xfrm>
            <a:off x="1981200" y="4419600"/>
            <a:ext cx="1600200" cy="1857375"/>
            <a:chOff x="2400" y="2784"/>
            <a:chExt cx="1008" cy="1170"/>
          </a:xfrm>
        </p:grpSpPr>
        <p:sp>
          <p:nvSpPr>
            <p:cNvPr id="27689" name="Text Box 1065"/>
            <p:cNvSpPr txBox="1">
              <a:spLocks noChangeArrowheads="1"/>
            </p:cNvSpPr>
            <p:nvPr/>
          </p:nvSpPr>
          <p:spPr bwMode="auto">
            <a:xfrm>
              <a:off x="2400" y="3076"/>
              <a:ext cx="1008" cy="878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>
                  <a:latin typeface="Verdana" pitchFamily="34" charset="0"/>
                </a:rPr>
                <a:t>Quanto mede e como</a:t>
              </a:r>
              <a:r>
                <a:rPr lang="pt-BR" altLang="pt-BR" sz="1400">
                  <a:latin typeface="Verdana" pitchFamily="34" charset="0"/>
                </a:rPr>
                <a:t> está a </a:t>
              </a:r>
              <a:r>
                <a:rPr lang="pt-BR" altLang="pt-BR" sz="1400" b="1">
                  <a:latin typeface="Verdana" pitchFamily="34" charset="0"/>
                </a:rPr>
                <a:t>qualidade</a:t>
              </a:r>
              <a:r>
                <a:rPr lang="pt-BR" altLang="pt-BR" sz="1400">
                  <a:latin typeface="Verdana" pitchFamily="34" charset="0"/>
                </a:rPr>
                <a:t> dos produtos de software</a:t>
              </a:r>
            </a:p>
            <a:p>
              <a:pPr>
                <a:spcBef>
                  <a:spcPct val="50000"/>
                </a:spcBef>
              </a:pPr>
              <a:endParaRPr lang="pt-BR" altLang="pt-BR" sz="1000">
                <a:latin typeface="Verdana" pitchFamily="34" charset="0"/>
              </a:endParaRPr>
            </a:p>
          </p:txBody>
        </p:sp>
        <p:sp>
          <p:nvSpPr>
            <p:cNvPr id="27695" name="Line 1071"/>
            <p:cNvSpPr>
              <a:spLocks noChangeShapeType="1"/>
            </p:cNvSpPr>
            <p:nvPr/>
          </p:nvSpPr>
          <p:spPr bwMode="auto">
            <a:xfrm>
              <a:off x="2928" y="2784"/>
              <a:ext cx="0" cy="3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7699" name="Group 1075"/>
          <p:cNvGrpSpPr>
            <a:grpSpLocks/>
          </p:cNvGrpSpPr>
          <p:nvPr/>
        </p:nvGrpSpPr>
        <p:grpSpPr bwMode="auto">
          <a:xfrm>
            <a:off x="7391400" y="4419600"/>
            <a:ext cx="1676400" cy="1873250"/>
            <a:chOff x="3504" y="2784"/>
            <a:chExt cx="1056" cy="1180"/>
          </a:xfrm>
        </p:grpSpPr>
        <p:sp>
          <p:nvSpPr>
            <p:cNvPr id="27690" name="Text Box 1066"/>
            <p:cNvSpPr txBox="1">
              <a:spLocks noChangeArrowheads="1"/>
            </p:cNvSpPr>
            <p:nvPr/>
          </p:nvSpPr>
          <p:spPr bwMode="auto">
            <a:xfrm>
              <a:off x="3504" y="3076"/>
              <a:ext cx="1056" cy="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>
                  <a:latin typeface="Verdana" pitchFamily="34" charset="0"/>
                </a:rPr>
                <a:t>Como</a:t>
              </a:r>
              <a:r>
                <a:rPr lang="pt-BR" altLang="pt-BR" sz="1400">
                  <a:latin typeface="Verdana" pitchFamily="34" charset="0"/>
                </a:rPr>
                <a:t> está sendo feio a </a:t>
              </a:r>
              <a:r>
                <a:rPr lang="pt-BR" altLang="pt-BR" sz="1400" b="1">
                  <a:latin typeface="Verdana" pitchFamily="34" charset="0"/>
                </a:rPr>
                <a:t>gestão</a:t>
              </a:r>
              <a:r>
                <a:rPr lang="pt-BR" altLang="pt-BR" sz="1400">
                  <a:latin typeface="Verdana" pitchFamily="34" charset="0"/>
                </a:rPr>
                <a:t> do contexto de TI</a:t>
              </a:r>
            </a:p>
            <a:p>
              <a:pPr>
                <a:spcBef>
                  <a:spcPct val="50000"/>
                </a:spcBef>
              </a:pPr>
              <a:endParaRPr lang="pt-BR" altLang="pt-BR" sz="1000">
                <a:latin typeface="Verdana" pitchFamily="34" charset="0"/>
              </a:endParaRPr>
            </a:p>
            <a:p>
              <a:pPr>
                <a:spcBef>
                  <a:spcPct val="50000"/>
                </a:spcBef>
              </a:pPr>
              <a:endParaRPr lang="pt-BR" altLang="pt-BR" sz="1000">
                <a:latin typeface="Verdana" pitchFamily="34" charset="0"/>
              </a:endParaRPr>
            </a:p>
          </p:txBody>
        </p:sp>
        <p:sp>
          <p:nvSpPr>
            <p:cNvPr id="27696" name="Line 1072"/>
            <p:cNvSpPr>
              <a:spLocks noChangeShapeType="1"/>
            </p:cNvSpPr>
            <p:nvPr/>
          </p:nvSpPr>
          <p:spPr bwMode="auto">
            <a:xfrm>
              <a:off x="4032" y="2784"/>
              <a:ext cx="0" cy="3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7698" name="Group 1074"/>
          <p:cNvGrpSpPr>
            <a:grpSpLocks/>
          </p:cNvGrpSpPr>
          <p:nvPr/>
        </p:nvGrpSpPr>
        <p:grpSpPr bwMode="auto">
          <a:xfrm>
            <a:off x="3733800" y="4419600"/>
            <a:ext cx="1676400" cy="1857375"/>
            <a:chOff x="4656" y="2784"/>
            <a:chExt cx="1056" cy="1170"/>
          </a:xfrm>
        </p:grpSpPr>
        <p:sp>
          <p:nvSpPr>
            <p:cNvPr id="27691" name="Text Box 1067"/>
            <p:cNvSpPr txBox="1">
              <a:spLocks noChangeArrowheads="1"/>
            </p:cNvSpPr>
            <p:nvPr/>
          </p:nvSpPr>
          <p:spPr bwMode="auto">
            <a:xfrm>
              <a:off x="4656" y="3076"/>
              <a:ext cx="1056" cy="87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>
                  <a:latin typeface="Verdana" pitchFamily="34" charset="0"/>
                </a:rPr>
                <a:t>Como</a:t>
              </a:r>
              <a:r>
                <a:rPr lang="pt-BR" altLang="pt-BR" sz="1400">
                  <a:latin typeface="Verdana" pitchFamily="34" charset="0"/>
                </a:rPr>
                <a:t> está sendo recebido e percebido os trabalhos e os produtos</a:t>
              </a:r>
              <a:r>
                <a:rPr lang="pt-BR" altLang="pt-BR" sz="1000">
                  <a:latin typeface="Verdana" pitchFamily="34" charset="0"/>
                </a:rPr>
                <a:t>        </a:t>
              </a:r>
            </a:p>
            <a:p>
              <a:pPr>
                <a:spcBef>
                  <a:spcPct val="50000"/>
                </a:spcBef>
              </a:pPr>
              <a:endParaRPr lang="pt-BR" altLang="pt-BR" sz="1000">
                <a:latin typeface="Verdana" pitchFamily="34" charset="0"/>
              </a:endParaRPr>
            </a:p>
          </p:txBody>
        </p:sp>
        <p:sp>
          <p:nvSpPr>
            <p:cNvPr id="27697" name="Line 1073"/>
            <p:cNvSpPr>
              <a:spLocks noChangeShapeType="1"/>
            </p:cNvSpPr>
            <p:nvPr/>
          </p:nvSpPr>
          <p:spPr bwMode="auto">
            <a:xfrm>
              <a:off x="5136" y="2784"/>
              <a:ext cx="0" cy="3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Outros métodos para tamanho de software</a:t>
            </a:r>
          </a:p>
        </p:txBody>
      </p:sp>
      <p:graphicFrame>
        <p:nvGraphicFramePr>
          <p:cNvPr id="161795" name="Object 1027"/>
          <p:cNvGraphicFramePr>
            <a:graphicFrameLocks noChangeAspect="1"/>
          </p:cNvGraphicFramePr>
          <p:nvPr/>
        </p:nvGraphicFramePr>
        <p:xfrm>
          <a:off x="609600" y="1604963"/>
          <a:ext cx="7924800" cy="471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0" name="Imagem de bitmap" r:id="rId3" imgW="5838095" imgH="3648584" progId="Paint.Picture">
                  <p:embed/>
                </p:oleObj>
              </mc:Choice>
              <mc:Fallback>
                <p:oleObj name="Imagem de bitmap" r:id="rId3" imgW="5838095" imgH="3648584" progId="Paint.Picture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4963"/>
                        <a:ext cx="7924800" cy="471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66569" name="Rectangle 9" descr="Grade aberta"/>
          <p:cNvSpPr>
            <a:spLocks noChangeArrowheads="1"/>
          </p:cNvSpPr>
          <p:nvPr/>
        </p:nvSpPr>
        <p:spPr bwMode="auto">
          <a:xfrm>
            <a:off x="6923088" y="6426200"/>
            <a:ext cx="2209800" cy="381000"/>
          </a:xfrm>
          <a:prstGeom prst="rect">
            <a:avLst/>
          </a:prstGeom>
          <a:pattFill prst="lgGrid">
            <a:fgClr>
              <a:srgbClr val="E1E4F7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pic>
        <p:nvPicPr>
          <p:cNvPr id="66574" name="Picture 14" descr="C:\Documents and Settings\renata\Dados de aplicativos\Microsoft\Media Catalog\Downloaded Clips\cl4b\j018920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19200"/>
            <a:ext cx="2992438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990600" y="1524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Métricas para software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métricas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304800" y="4343400"/>
            <a:ext cx="8534400" cy="2109788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50000">
                <a:srgbClr val="FFFFCC">
                  <a:gamma/>
                  <a:shade val="46275"/>
                  <a:invGamma/>
                </a:srgbClr>
              </a:gs>
              <a:gs pos="100000">
                <a:srgbClr val="FFFFCC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Quantitativa                                         Qualitativa</a:t>
            </a:r>
          </a:p>
          <a:p>
            <a:pPr>
              <a:spcBef>
                <a:spcPct val="50000"/>
              </a:spcBef>
            </a:pPr>
            <a:r>
              <a:rPr lang="pt-BR" altLang="pt-BR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Métricas primárias              Métricas secundárias</a:t>
            </a:r>
          </a:p>
          <a:p>
            <a:pPr>
              <a:spcBef>
                <a:spcPct val="50000"/>
              </a:spcBef>
            </a:pPr>
            <a:r>
              <a:rPr lang="pt-BR" altLang="pt-BR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Produtividade                                        Qualidade</a:t>
            </a:r>
          </a:p>
          <a:p>
            <a:pPr>
              <a:spcBef>
                <a:spcPct val="50000"/>
              </a:spcBef>
            </a:pPr>
            <a:r>
              <a:rPr lang="pt-BR" altLang="pt-BR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Direta                                                        Indireta</a:t>
            </a:r>
          </a:p>
        </p:txBody>
      </p:sp>
      <p:sp>
        <p:nvSpPr>
          <p:cNvPr id="35865" name="AutoShape 25"/>
          <p:cNvSpPr>
            <a:spLocks noChangeArrowheads="1"/>
          </p:cNvSpPr>
          <p:nvPr/>
        </p:nvSpPr>
        <p:spPr bwMode="auto">
          <a:xfrm>
            <a:off x="3352800" y="5410200"/>
            <a:ext cx="2590800" cy="838200"/>
          </a:xfrm>
          <a:prstGeom prst="leftRightArrow">
            <a:avLst>
              <a:gd name="adj1" fmla="val 50000"/>
              <a:gd name="adj2" fmla="val 61818"/>
            </a:avLst>
          </a:prstGeom>
          <a:gradFill rotWithShape="0">
            <a:gsLst>
              <a:gs pos="0">
                <a:srgbClr val="808080"/>
              </a:gs>
              <a:gs pos="100000">
                <a:srgbClr val="808080">
                  <a:gamma/>
                  <a:tint val="0"/>
                  <a:invGamma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5885" name="Group 45"/>
          <p:cNvGrpSpPr>
            <a:grpSpLocks/>
          </p:cNvGrpSpPr>
          <p:nvPr/>
        </p:nvGrpSpPr>
        <p:grpSpPr bwMode="auto">
          <a:xfrm>
            <a:off x="304800" y="1752600"/>
            <a:ext cx="8686800" cy="2206625"/>
            <a:chOff x="192" y="1104"/>
            <a:chExt cx="5472" cy="1390"/>
          </a:xfrm>
        </p:grpSpPr>
        <p:grpSp>
          <p:nvGrpSpPr>
            <p:cNvPr id="35876" name="Group 36"/>
            <p:cNvGrpSpPr>
              <a:grpSpLocks/>
            </p:cNvGrpSpPr>
            <p:nvPr/>
          </p:nvGrpSpPr>
          <p:grpSpPr bwMode="auto">
            <a:xfrm>
              <a:off x="192" y="1104"/>
              <a:ext cx="960" cy="1373"/>
              <a:chOff x="624" y="2064"/>
              <a:chExt cx="1008" cy="1373"/>
            </a:xfrm>
          </p:grpSpPr>
          <p:sp>
            <p:nvSpPr>
              <p:cNvPr id="35877" name="Text Box 37"/>
              <p:cNvSpPr txBox="1">
                <a:spLocks noChangeArrowheads="1"/>
              </p:cNvSpPr>
              <p:nvPr/>
            </p:nvSpPr>
            <p:spPr bwMode="auto">
              <a:xfrm>
                <a:off x="624" y="2064"/>
                <a:ext cx="1008" cy="1373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C66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ObliqueBottom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CC66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sz="1600" b="1">
                    <a:latin typeface="Verdana" pitchFamily="34" charset="0"/>
                  </a:rPr>
                  <a:t>Recursos</a:t>
                </a:r>
              </a:p>
              <a:p>
                <a:pPr algn="ctr"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</p:txBody>
          </p:sp>
          <p:pic>
            <p:nvPicPr>
              <p:cNvPr id="35878" name="Picture 38" descr="C:\Documents and Settings\actonini\Meus documentos\Minhas figuras\bmp\professores.bmp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" y="2448"/>
                <a:ext cx="738" cy="792"/>
              </a:xfrm>
              <a:prstGeom prst="rect">
                <a:avLst/>
              </a:prstGeom>
              <a:noFill/>
              <a:effectLst>
                <a:outerShdw dist="107763" dir="81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5867" name="Group 27"/>
            <p:cNvGrpSpPr>
              <a:grpSpLocks/>
            </p:cNvGrpSpPr>
            <p:nvPr/>
          </p:nvGrpSpPr>
          <p:grpSpPr bwMode="auto">
            <a:xfrm>
              <a:off x="3600" y="1152"/>
              <a:ext cx="960" cy="1342"/>
              <a:chOff x="1968" y="2112"/>
              <a:chExt cx="864" cy="1422"/>
            </a:xfrm>
          </p:grpSpPr>
          <p:sp>
            <p:nvSpPr>
              <p:cNvPr id="35868" name="Text Box 28"/>
              <p:cNvSpPr txBox="1">
                <a:spLocks noChangeArrowheads="1"/>
              </p:cNvSpPr>
              <p:nvPr/>
            </p:nvSpPr>
            <p:spPr bwMode="auto">
              <a:xfrm>
                <a:off x="1968" y="2112"/>
                <a:ext cx="864" cy="1422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FFCC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ObliqueBottom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FFCC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sz="1600" b="1">
                    <a:latin typeface="Verdana" pitchFamily="34" charset="0"/>
                  </a:rPr>
                  <a:t>Processo</a:t>
                </a: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0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0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0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</p:txBody>
          </p:sp>
          <p:pic>
            <p:nvPicPr>
              <p:cNvPr id="35869" name="Picture 29" descr="C:\Documents and Settings\actonini\Meus documentos\Minhas figuras\Gif\Cog1.gi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2" y="2448"/>
                <a:ext cx="590" cy="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5870" name="Group 30"/>
            <p:cNvGrpSpPr>
              <a:grpSpLocks/>
            </p:cNvGrpSpPr>
            <p:nvPr/>
          </p:nvGrpSpPr>
          <p:grpSpPr bwMode="auto">
            <a:xfrm>
              <a:off x="1320" y="1120"/>
              <a:ext cx="960" cy="1353"/>
              <a:chOff x="3024" y="2112"/>
              <a:chExt cx="960" cy="1353"/>
            </a:xfrm>
          </p:grpSpPr>
          <p:sp>
            <p:nvSpPr>
              <p:cNvPr id="35871" name="Text Box 31"/>
              <p:cNvSpPr txBox="1">
                <a:spLocks noChangeArrowheads="1"/>
              </p:cNvSpPr>
              <p:nvPr/>
            </p:nvSpPr>
            <p:spPr bwMode="auto">
              <a:xfrm>
                <a:off x="3024" y="2112"/>
                <a:ext cx="960" cy="135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ObliqueBottom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sz="1600" b="1">
                    <a:latin typeface="Verdana" pitchFamily="34" charset="0"/>
                  </a:rPr>
                  <a:t>Produtos (software)</a:t>
                </a:r>
              </a:p>
              <a:p>
                <a:pPr algn="ctr"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</p:txBody>
          </p:sp>
          <p:pic>
            <p:nvPicPr>
              <p:cNvPr id="35872" name="Picture 32" descr="C:\Documents and Settings\actonini\Meus documentos\Minhas figuras\Gif\Compdis1.gi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8" y="2736"/>
                <a:ext cx="648" cy="6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hlink"/>
                        </a:gs>
                      </a:gsLst>
                      <a:lin ang="5400000" scaled="1"/>
                    </a:gradFill>
                  </a14:hiddenFill>
                </a:ext>
              </a:extLst>
            </p:spPr>
          </p:pic>
        </p:grpSp>
        <p:grpSp>
          <p:nvGrpSpPr>
            <p:cNvPr id="35873" name="Group 33"/>
            <p:cNvGrpSpPr>
              <a:grpSpLocks/>
            </p:cNvGrpSpPr>
            <p:nvPr/>
          </p:nvGrpSpPr>
          <p:grpSpPr bwMode="auto">
            <a:xfrm>
              <a:off x="2448" y="1152"/>
              <a:ext cx="960" cy="1314"/>
              <a:chOff x="1104" y="2160"/>
              <a:chExt cx="960" cy="1314"/>
            </a:xfrm>
          </p:grpSpPr>
          <p:sp>
            <p:nvSpPr>
              <p:cNvPr id="35874" name="Text Box 34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960" cy="1314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CFF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ObliqueBottom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CCFF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sz="1600" b="1">
                    <a:latin typeface="Verdana" pitchFamily="34" charset="0"/>
                  </a:rPr>
                  <a:t>Clientes</a:t>
                </a: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</p:txBody>
          </p:sp>
          <p:pic>
            <p:nvPicPr>
              <p:cNvPr id="35875" name="Picture 35" descr="C:\Documents and Settings\actonini\Meus documentos\Minhas figuras\Gif\Ico_file.gif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2400"/>
                <a:ext cx="480" cy="5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5879" name="Group 39"/>
            <p:cNvGrpSpPr>
              <a:grpSpLocks/>
            </p:cNvGrpSpPr>
            <p:nvPr/>
          </p:nvGrpSpPr>
          <p:grpSpPr bwMode="auto">
            <a:xfrm>
              <a:off x="4704" y="1152"/>
              <a:ext cx="960" cy="1314"/>
              <a:chOff x="4032" y="2136"/>
              <a:chExt cx="960" cy="1314"/>
            </a:xfrm>
          </p:grpSpPr>
          <p:sp>
            <p:nvSpPr>
              <p:cNvPr id="35880" name="Text Box 40"/>
              <p:cNvSpPr txBox="1">
                <a:spLocks noChangeArrowheads="1"/>
              </p:cNvSpPr>
              <p:nvPr/>
            </p:nvSpPr>
            <p:spPr bwMode="auto">
              <a:xfrm>
                <a:off x="4032" y="2136"/>
                <a:ext cx="960" cy="1314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9935D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ObliqueBottom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9935D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sz="1600" b="1">
                    <a:latin typeface="Verdana" pitchFamily="34" charset="0"/>
                  </a:rPr>
                  <a:t>Gestão</a:t>
                </a: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</p:txBody>
          </p:sp>
          <p:pic>
            <p:nvPicPr>
              <p:cNvPr id="35881" name="Picture 41" descr="C:\Arquivos de programas\Arquivos comuns\Microsoft Shared\Clipart\cagcat50\BD06784_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6" y="2544"/>
                <a:ext cx="669" cy="6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15155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métricas</a:t>
            </a:r>
          </a:p>
        </p:txBody>
      </p:sp>
      <p:grpSp>
        <p:nvGrpSpPr>
          <p:cNvPr id="151557" name="Group 2053"/>
          <p:cNvGrpSpPr>
            <a:grpSpLocks/>
          </p:cNvGrpSpPr>
          <p:nvPr/>
        </p:nvGrpSpPr>
        <p:grpSpPr bwMode="auto">
          <a:xfrm>
            <a:off x="304800" y="1752600"/>
            <a:ext cx="8686800" cy="2206625"/>
            <a:chOff x="192" y="1104"/>
            <a:chExt cx="5472" cy="1390"/>
          </a:xfrm>
        </p:grpSpPr>
        <p:grpSp>
          <p:nvGrpSpPr>
            <p:cNvPr id="151558" name="Group 2054"/>
            <p:cNvGrpSpPr>
              <a:grpSpLocks/>
            </p:cNvGrpSpPr>
            <p:nvPr/>
          </p:nvGrpSpPr>
          <p:grpSpPr bwMode="auto">
            <a:xfrm>
              <a:off x="192" y="1104"/>
              <a:ext cx="960" cy="1373"/>
              <a:chOff x="624" y="2064"/>
              <a:chExt cx="1008" cy="1373"/>
            </a:xfrm>
          </p:grpSpPr>
          <p:sp>
            <p:nvSpPr>
              <p:cNvPr id="151559" name="Text Box 2055"/>
              <p:cNvSpPr txBox="1">
                <a:spLocks noChangeArrowheads="1"/>
              </p:cNvSpPr>
              <p:nvPr/>
            </p:nvSpPr>
            <p:spPr bwMode="auto">
              <a:xfrm>
                <a:off x="624" y="2064"/>
                <a:ext cx="1008" cy="1373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C66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ObliqueBottom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CC66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sz="1600" b="1">
                    <a:latin typeface="Verdana" pitchFamily="34" charset="0"/>
                  </a:rPr>
                  <a:t>Recursos</a:t>
                </a:r>
              </a:p>
              <a:p>
                <a:pPr algn="ctr"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</p:txBody>
          </p:sp>
          <p:pic>
            <p:nvPicPr>
              <p:cNvPr id="151560" name="Picture 2056" descr="C:\Documents and Settings\actonini\Meus documentos\Minhas figuras\bmp\professores.bmp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" y="2448"/>
                <a:ext cx="738" cy="792"/>
              </a:xfrm>
              <a:prstGeom prst="rect">
                <a:avLst/>
              </a:prstGeom>
              <a:noFill/>
              <a:effectLst>
                <a:outerShdw dist="107763" dir="81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1561" name="Group 2057"/>
            <p:cNvGrpSpPr>
              <a:grpSpLocks/>
            </p:cNvGrpSpPr>
            <p:nvPr/>
          </p:nvGrpSpPr>
          <p:grpSpPr bwMode="auto">
            <a:xfrm>
              <a:off x="3600" y="1152"/>
              <a:ext cx="960" cy="1342"/>
              <a:chOff x="1968" y="2112"/>
              <a:chExt cx="864" cy="1422"/>
            </a:xfrm>
          </p:grpSpPr>
          <p:sp>
            <p:nvSpPr>
              <p:cNvPr id="151562" name="Text Box 2058"/>
              <p:cNvSpPr txBox="1">
                <a:spLocks noChangeArrowheads="1"/>
              </p:cNvSpPr>
              <p:nvPr/>
            </p:nvSpPr>
            <p:spPr bwMode="auto">
              <a:xfrm>
                <a:off x="1968" y="2112"/>
                <a:ext cx="864" cy="1422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FFCC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ObliqueBottom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FFCC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sz="1600" b="1">
                    <a:latin typeface="Verdana" pitchFamily="34" charset="0"/>
                  </a:rPr>
                  <a:t>Processo</a:t>
                </a: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0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0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0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</p:txBody>
          </p:sp>
          <p:pic>
            <p:nvPicPr>
              <p:cNvPr id="151563" name="Picture 2059" descr="C:\Documents and Settings\actonini\Meus documentos\Minhas figuras\Gif\Cog1.gi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2" y="2448"/>
                <a:ext cx="590" cy="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1564" name="Group 2060"/>
            <p:cNvGrpSpPr>
              <a:grpSpLocks/>
            </p:cNvGrpSpPr>
            <p:nvPr/>
          </p:nvGrpSpPr>
          <p:grpSpPr bwMode="auto">
            <a:xfrm>
              <a:off x="1320" y="1120"/>
              <a:ext cx="960" cy="1353"/>
              <a:chOff x="3024" y="2112"/>
              <a:chExt cx="960" cy="1353"/>
            </a:xfrm>
          </p:grpSpPr>
          <p:sp>
            <p:nvSpPr>
              <p:cNvPr id="151565" name="Text Box 2061"/>
              <p:cNvSpPr txBox="1">
                <a:spLocks noChangeArrowheads="1"/>
              </p:cNvSpPr>
              <p:nvPr/>
            </p:nvSpPr>
            <p:spPr bwMode="auto">
              <a:xfrm>
                <a:off x="3024" y="2112"/>
                <a:ext cx="960" cy="135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ObliqueBottom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sz="1600" b="1">
                    <a:latin typeface="Verdana" pitchFamily="34" charset="0"/>
                  </a:rPr>
                  <a:t>Produtos (software)</a:t>
                </a:r>
              </a:p>
              <a:p>
                <a:pPr algn="ctr"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</p:txBody>
          </p:sp>
          <p:pic>
            <p:nvPicPr>
              <p:cNvPr id="151566" name="Picture 2062" descr="C:\Documents and Settings\actonini\Meus documentos\Minhas figuras\Gif\Compdis1.gi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8" y="2736"/>
                <a:ext cx="648" cy="6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hlink"/>
                        </a:gs>
                      </a:gsLst>
                      <a:lin ang="5400000" scaled="1"/>
                    </a:gradFill>
                  </a14:hiddenFill>
                </a:ext>
              </a:extLst>
            </p:spPr>
          </p:pic>
        </p:grpSp>
        <p:grpSp>
          <p:nvGrpSpPr>
            <p:cNvPr id="151567" name="Group 2063"/>
            <p:cNvGrpSpPr>
              <a:grpSpLocks/>
            </p:cNvGrpSpPr>
            <p:nvPr/>
          </p:nvGrpSpPr>
          <p:grpSpPr bwMode="auto">
            <a:xfrm>
              <a:off x="2448" y="1152"/>
              <a:ext cx="960" cy="1314"/>
              <a:chOff x="1104" y="2160"/>
              <a:chExt cx="960" cy="1314"/>
            </a:xfrm>
          </p:grpSpPr>
          <p:sp>
            <p:nvSpPr>
              <p:cNvPr id="151568" name="Text Box 2064"/>
              <p:cNvSpPr txBox="1">
                <a:spLocks noChangeArrowheads="1"/>
              </p:cNvSpPr>
              <p:nvPr/>
            </p:nvSpPr>
            <p:spPr bwMode="auto">
              <a:xfrm>
                <a:off x="1104" y="2160"/>
                <a:ext cx="960" cy="1314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CFF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ObliqueBottom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CCFF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sz="1600" b="1">
                    <a:latin typeface="Verdana" pitchFamily="34" charset="0"/>
                  </a:rPr>
                  <a:t>Clientes</a:t>
                </a: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</p:txBody>
          </p:sp>
          <p:pic>
            <p:nvPicPr>
              <p:cNvPr id="151569" name="Picture 2065" descr="C:\Documents and Settings\actonini\Meus documentos\Minhas figuras\Gif\Ico_file.gif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2400"/>
                <a:ext cx="480" cy="5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1570" name="Group 2066"/>
            <p:cNvGrpSpPr>
              <a:grpSpLocks/>
            </p:cNvGrpSpPr>
            <p:nvPr/>
          </p:nvGrpSpPr>
          <p:grpSpPr bwMode="auto">
            <a:xfrm>
              <a:off x="4704" y="1152"/>
              <a:ext cx="960" cy="1314"/>
              <a:chOff x="4032" y="2136"/>
              <a:chExt cx="960" cy="1314"/>
            </a:xfrm>
          </p:grpSpPr>
          <p:sp>
            <p:nvSpPr>
              <p:cNvPr id="151571" name="Text Box 2067"/>
              <p:cNvSpPr txBox="1">
                <a:spLocks noChangeArrowheads="1"/>
              </p:cNvSpPr>
              <p:nvPr/>
            </p:nvSpPr>
            <p:spPr bwMode="auto">
              <a:xfrm>
                <a:off x="4032" y="2136"/>
                <a:ext cx="960" cy="1314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9935D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ObliqueBottom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9935D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sz="1600" b="1">
                    <a:latin typeface="Verdana" pitchFamily="34" charset="0"/>
                  </a:rPr>
                  <a:t>Gestão</a:t>
                </a: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200" b="1">
                  <a:latin typeface="Verdana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pt-BR" altLang="pt-BR" sz="1600" b="1">
                  <a:latin typeface="Verdana" pitchFamily="34" charset="0"/>
                </a:endParaRPr>
              </a:p>
            </p:txBody>
          </p:sp>
          <p:pic>
            <p:nvPicPr>
              <p:cNvPr id="151572" name="Picture 2068" descr="C:\Arquivos de programas\Arquivos comuns\Microsoft Shared\Clipart\cagcat50\BD06784_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6" y="2544"/>
                <a:ext cx="669" cy="6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574" name="AutoShape 2070"/>
          <p:cNvSpPr>
            <a:spLocks noChangeArrowheads="1"/>
          </p:cNvSpPr>
          <p:nvPr/>
        </p:nvSpPr>
        <p:spPr bwMode="auto">
          <a:xfrm rot="-5400000">
            <a:off x="762000" y="4724400"/>
            <a:ext cx="1371600" cy="1371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FF3300"/>
              </a:gs>
              <a:gs pos="100000">
                <a:srgbClr val="FF3300">
                  <a:gamma/>
                  <a:tint val="4549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15257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métricas</a:t>
            </a:r>
          </a:p>
        </p:txBody>
      </p:sp>
      <p:grpSp>
        <p:nvGrpSpPr>
          <p:cNvPr id="152580" name="Group 2052"/>
          <p:cNvGrpSpPr>
            <a:grpSpLocks/>
          </p:cNvGrpSpPr>
          <p:nvPr/>
        </p:nvGrpSpPr>
        <p:grpSpPr bwMode="auto">
          <a:xfrm>
            <a:off x="304800" y="1752600"/>
            <a:ext cx="1524000" cy="2179638"/>
            <a:chOff x="624" y="2064"/>
            <a:chExt cx="1008" cy="1373"/>
          </a:xfrm>
        </p:grpSpPr>
        <p:sp>
          <p:nvSpPr>
            <p:cNvPr id="152581" name="Text Box 2053"/>
            <p:cNvSpPr txBox="1">
              <a:spLocks noChangeArrowheads="1"/>
            </p:cNvSpPr>
            <p:nvPr/>
          </p:nvSpPr>
          <p:spPr bwMode="auto">
            <a:xfrm>
              <a:off x="624" y="2064"/>
              <a:ext cx="1008" cy="137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6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600" b="1">
                  <a:latin typeface="Verdana" pitchFamily="34" charset="0"/>
                </a:rPr>
                <a:t>Recursos</a:t>
              </a:r>
            </a:p>
            <a:p>
              <a:pPr algn="ctr">
                <a:spcBef>
                  <a:spcPct val="50000"/>
                </a:spcBef>
              </a:pPr>
              <a:endParaRPr lang="pt-BR" altLang="pt-BR" sz="1600" b="1">
                <a:latin typeface="Verdana" pitchFamily="34" charset="0"/>
              </a:endParaRPr>
            </a:p>
            <a:p>
              <a:pPr algn="ctr">
                <a:spcBef>
                  <a:spcPct val="50000"/>
                </a:spcBef>
              </a:pPr>
              <a:endParaRPr lang="pt-BR" altLang="pt-BR" sz="1600" b="1">
                <a:latin typeface="Verdana" pitchFamily="34" charset="0"/>
              </a:endParaRPr>
            </a:p>
            <a:p>
              <a:pPr algn="ctr">
                <a:spcBef>
                  <a:spcPct val="50000"/>
                </a:spcBef>
              </a:pPr>
              <a:endParaRPr lang="pt-BR" altLang="pt-BR" sz="1600" b="1">
                <a:latin typeface="Verdana" pitchFamily="34" charset="0"/>
              </a:endParaRPr>
            </a:p>
            <a:p>
              <a:pPr>
                <a:spcBef>
                  <a:spcPct val="50000"/>
                </a:spcBef>
              </a:pPr>
              <a:endParaRPr lang="pt-BR" altLang="pt-BR" sz="1600" b="1">
                <a:latin typeface="Verdana" pitchFamily="34" charset="0"/>
              </a:endParaRPr>
            </a:p>
            <a:p>
              <a:pPr>
                <a:spcBef>
                  <a:spcPct val="50000"/>
                </a:spcBef>
              </a:pPr>
              <a:endParaRPr lang="pt-BR" altLang="pt-BR" sz="1600" b="1">
                <a:latin typeface="Verdana" pitchFamily="34" charset="0"/>
              </a:endParaRPr>
            </a:p>
          </p:txBody>
        </p:sp>
        <p:pic>
          <p:nvPicPr>
            <p:cNvPr id="152582" name="Picture 2054" descr="C:\Documents and Settings\actonini\Meus documentos\Minhas figuras\bmp\professores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2448"/>
              <a:ext cx="738" cy="792"/>
            </a:xfrm>
            <a:prstGeom prst="rect">
              <a:avLst/>
            </a:prstGeom>
            <a:noFill/>
            <a:effectLst>
              <a:outerShdw dist="107763" dir="81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2597" name="AutoShape 2069"/>
          <p:cNvSpPr>
            <a:spLocks noChangeArrowheads="1"/>
          </p:cNvSpPr>
          <p:nvPr/>
        </p:nvSpPr>
        <p:spPr bwMode="auto">
          <a:xfrm>
            <a:off x="2133600" y="1371600"/>
            <a:ext cx="3374504" cy="3810000"/>
          </a:xfrm>
          <a:prstGeom prst="leftArrowCallout">
            <a:avLst>
              <a:gd name="adj1" fmla="val 25510"/>
              <a:gd name="adj2" fmla="val 25510"/>
              <a:gd name="adj3" fmla="val 16667"/>
              <a:gd name="adj4" fmla="val 66667"/>
            </a:avLst>
          </a:prstGeom>
          <a:gradFill rotWithShape="0">
            <a:gsLst>
              <a:gs pos="0">
                <a:schemeClr val="hlink">
                  <a:gamma/>
                  <a:tint val="33333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pt-BR" altLang="pt-BR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Tempo</a:t>
            </a:r>
          </a:p>
          <a:p>
            <a:pPr algn="ctr"/>
            <a:endParaRPr lang="pt-BR" altLang="pt-BR" b="1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  <a:p>
            <a:pPr algn="ctr"/>
            <a:r>
              <a:rPr lang="pt-BR" altLang="pt-BR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 </a:t>
            </a:r>
          </a:p>
          <a:p>
            <a:pPr algn="ctr"/>
            <a:endParaRPr lang="pt-BR" altLang="pt-BR" b="1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  <a:p>
            <a:pPr algn="ctr"/>
            <a:r>
              <a:rPr lang="pt-BR" altLang="pt-BR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Pessoas</a:t>
            </a:r>
          </a:p>
          <a:p>
            <a:pPr algn="ctr"/>
            <a:endParaRPr lang="pt-BR" altLang="pt-BR" b="1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  <a:p>
            <a:pPr algn="ctr"/>
            <a:endParaRPr lang="pt-BR" altLang="pt-BR" b="1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  <a:p>
            <a:pPr algn="ctr"/>
            <a:endParaRPr lang="pt-BR" altLang="pt-BR" b="1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  <a:p>
            <a:pPr algn="ctr"/>
            <a:r>
              <a:rPr lang="pt-BR" altLang="pt-BR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Custo</a:t>
            </a:r>
          </a:p>
        </p:txBody>
      </p:sp>
      <p:pic>
        <p:nvPicPr>
          <p:cNvPr id="152599" name="Picture 2071" descr="C:\Documents and Settings\actonini\Meus documentos\Minhas figuras\wmf\ACORDO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2438400"/>
            <a:ext cx="1651000" cy="1266825"/>
          </a:xfrm>
          <a:prstGeom prst="rect">
            <a:avLst/>
          </a:prstGeom>
          <a:noFill/>
          <a:effectLst>
            <a:outerShdw dist="107763" dir="81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600" name="Picture 2072" descr="C:\Meus documentos\ampulheta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64" y="1066800"/>
            <a:ext cx="609600" cy="842963"/>
          </a:xfrm>
          <a:prstGeom prst="rect">
            <a:avLst/>
          </a:prstGeom>
          <a:noFill/>
          <a:effectLst>
            <a:outerShdw dist="107763" dir="81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2601" name="Object 2073"/>
          <p:cNvGraphicFramePr>
            <a:graphicFrameLocks noChangeAspect="1"/>
          </p:cNvGraphicFramePr>
          <p:nvPr/>
        </p:nvGraphicFramePr>
        <p:xfrm>
          <a:off x="5562600" y="4884738"/>
          <a:ext cx="1417638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5" name="Clip" r:id="rId6" imgW="1113120" imgH="906120" progId="MS_ClipArt_Gallery.2">
                  <p:embed/>
                </p:oleObj>
              </mc:Choice>
              <mc:Fallback>
                <p:oleObj name="Clip" r:id="rId6" imgW="1113120" imgH="906120" progId="MS_ClipArt_Gallery.2">
                  <p:embed/>
                  <p:pic>
                    <p:nvPicPr>
                      <p:cNvPr id="0" name="Object 2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884738"/>
                        <a:ext cx="1417638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81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o tempo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/>
              <a:t> Natureza do tempo: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 volatilidade, incontrolabilidade, perecibilidade 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 Definição da unidade de medida: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 normalmente HORAS 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Distribuição do tempo: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 sz="2400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685800" y="3124200"/>
          <a:ext cx="7594600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59" name="Documento" r:id="rId3" imgW="8354160" imgH="4247640" progId="Word.Document.8">
                  <p:embed/>
                </p:oleObj>
              </mc:Choice>
              <mc:Fallback>
                <p:oleObj name="Documento" r:id="rId3" imgW="8354160" imgH="42476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7594600" cy="325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Antonio Carlos Tonini</a:t>
            </a:r>
          </a:p>
        </p:txBody>
      </p:sp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Métricas para o tempo</a:t>
            </a:r>
          </a:p>
        </p:txBody>
      </p:sp>
      <p:graphicFrame>
        <p:nvGraphicFramePr>
          <p:cNvPr id="70660" name="Object 1028"/>
          <p:cNvGraphicFramePr>
            <a:graphicFrameLocks noChangeAspect="1"/>
          </p:cNvGraphicFramePr>
          <p:nvPr/>
        </p:nvGraphicFramePr>
        <p:xfrm>
          <a:off x="533400" y="1828800"/>
          <a:ext cx="7594600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Documento" r:id="rId3" imgW="8354160" imgH="4247640" progId="Word.Document.8">
                  <p:embed/>
                </p:oleObj>
              </mc:Choice>
              <mc:Fallback>
                <p:oleObj name="Documento" r:id="rId3" imgW="8354160" imgH="4247640" progId="Word.Documen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7594600" cy="325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AutoShape 1030"/>
          <p:cNvSpPr>
            <a:spLocks noChangeArrowheads="1"/>
          </p:cNvSpPr>
          <p:nvPr/>
        </p:nvSpPr>
        <p:spPr bwMode="auto">
          <a:xfrm>
            <a:off x="2667000" y="1600200"/>
            <a:ext cx="2286000" cy="457200"/>
          </a:xfrm>
          <a:prstGeom prst="wedgeRoundRectCallout">
            <a:avLst>
              <a:gd name="adj1" fmla="val -3194"/>
              <a:gd name="adj2" fmla="val 78472"/>
              <a:gd name="adj3" fmla="val 16667"/>
            </a:avLst>
          </a:prstGeom>
          <a:gradFill rotWithShape="0">
            <a:gsLst>
              <a:gs pos="0">
                <a:srgbClr val="C0C0C0"/>
              </a:gs>
              <a:gs pos="100000">
                <a:srgbClr val="C0C0C0">
                  <a:gamma/>
                  <a:tint val="12157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altLang="pt-BR" sz="12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Tempo total aplicado ao(s) projeto(s)</a:t>
            </a:r>
          </a:p>
        </p:txBody>
      </p:sp>
      <p:sp>
        <p:nvSpPr>
          <p:cNvPr id="70663" name="AutoShape 1031"/>
          <p:cNvSpPr>
            <a:spLocks noChangeArrowheads="1"/>
          </p:cNvSpPr>
          <p:nvPr/>
        </p:nvSpPr>
        <p:spPr bwMode="auto">
          <a:xfrm>
            <a:off x="7696200" y="3429000"/>
            <a:ext cx="1295400" cy="1143000"/>
          </a:xfrm>
          <a:prstGeom prst="wedgeRoundRectCallout">
            <a:avLst>
              <a:gd name="adj1" fmla="val -69116"/>
              <a:gd name="adj2" fmla="val 3333"/>
              <a:gd name="adj3" fmla="val 16667"/>
            </a:avLst>
          </a:prstGeom>
          <a:gradFill rotWithShape="0">
            <a:gsLst>
              <a:gs pos="0">
                <a:srgbClr val="C0C0C0"/>
              </a:gs>
              <a:gs pos="100000">
                <a:srgbClr val="C0C0C0">
                  <a:gamma/>
                  <a:tint val="12157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altLang="pt-BR" sz="12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Tempo perdido ou utilizado para outras atividades</a:t>
            </a:r>
          </a:p>
        </p:txBody>
      </p:sp>
      <p:sp>
        <p:nvSpPr>
          <p:cNvPr id="70664" name="AutoShape 1032"/>
          <p:cNvSpPr>
            <a:spLocks noChangeArrowheads="1"/>
          </p:cNvSpPr>
          <p:nvPr/>
        </p:nvSpPr>
        <p:spPr bwMode="auto">
          <a:xfrm>
            <a:off x="6629400" y="5105400"/>
            <a:ext cx="1295400" cy="1219200"/>
          </a:xfrm>
          <a:prstGeom prst="wedgeRoundRectCallout">
            <a:avLst>
              <a:gd name="adj1" fmla="val -67157"/>
              <a:gd name="adj2" fmla="val -59505"/>
              <a:gd name="adj3" fmla="val 16667"/>
            </a:avLst>
          </a:prstGeom>
          <a:gradFill rotWithShape="0">
            <a:gsLst>
              <a:gs pos="0">
                <a:srgbClr val="C0C0C0"/>
              </a:gs>
              <a:gs pos="100000">
                <a:srgbClr val="C0C0C0">
                  <a:gamma/>
                  <a:tint val="12157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altLang="pt-BR" sz="12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Tempo de estudo, preparação, dedicação indireta ao projeto</a:t>
            </a:r>
          </a:p>
        </p:txBody>
      </p:sp>
      <p:sp>
        <p:nvSpPr>
          <p:cNvPr id="70665" name="AutoShape 1033"/>
          <p:cNvSpPr>
            <a:spLocks noChangeArrowheads="1"/>
          </p:cNvSpPr>
          <p:nvPr/>
        </p:nvSpPr>
        <p:spPr bwMode="auto">
          <a:xfrm>
            <a:off x="5181600" y="1295400"/>
            <a:ext cx="1295400" cy="838200"/>
          </a:xfrm>
          <a:prstGeom prst="wedgeRoundRectCallout">
            <a:avLst>
              <a:gd name="adj1" fmla="val 24880"/>
              <a:gd name="adj2" fmla="val 136931"/>
              <a:gd name="adj3" fmla="val 16667"/>
            </a:avLst>
          </a:prstGeom>
          <a:gradFill rotWithShape="0">
            <a:gsLst>
              <a:gs pos="0">
                <a:srgbClr val="C0C0C0"/>
              </a:gs>
              <a:gs pos="100000">
                <a:srgbClr val="C0C0C0">
                  <a:gamma/>
                  <a:tint val="12157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altLang="pt-BR" sz="12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Tempo total aplicado ao projeto</a:t>
            </a:r>
          </a:p>
        </p:txBody>
      </p:sp>
      <p:sp>
        <p:nvSpPr>
          <p:cNvPr id="70666" name="AutoShape 1034"/>
          <p:cNvSpPr>
            <a:spLocks noChangeArrowheads="1"/>
          </p:cNvSpPr>
          <p:nvPr/>
        </p:nvSpPr>
        <p:spPr bwMode="auto">
          <a:xfrm>
            <a:off x="228600" y="990600"/>
            <a:ext cx="1600200" cy="1219200"/>
          </a:xfrm>
          <a:prstGeom prst="wedgeRoundRectCallout">
            <a:avLst>
              <a:gd name="adj1" fmla="val -14185"/>
              <a:gd name="adj2" fmla="val 154296"/>
              <a:gd name="adj3" fmla="val 16667"/>
            </a:avLst>
          </a:prstGeom>
          <a:gradFill rotWithShape="0">
            <a:gsLst>
              <a:gs pos="0">
                <a:srgbClr val="C0C0C0"/>
              </a:gs>
              <a:gs pos="100000">
                <a:srgbClr val="C0C0C0">
                  <a:gamma/>
                  <a:tint val="12157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altLang="pt-BR" sz="12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Tempo dedicado ao projeto, produzindo alguma funcionalidade</a:t>
            </a:r>
          </a:p>
        </p:txBody>
      </p:sp>
      <p:sp>
        <p:nvSpPr>
          <p:cNvPr id="70667" name="AutoShape 1035"/>
          <p:cNvSpPr>
            <a:spLocks noChangeArrowheads="1"/>
          </p:cNvSpPr>
          <p:nvPr/>
        </p:nvSpPr>
        <p:spPr bwMode="auto">
          <a:xfrm>
            <a:off x="228600" y="5257800"/>
            <a:ext cx="1752600" cy="990600"/>
          </a:xfrm>
          <a:prstGeom prst="wedgeRoundRectCallout">
            <a:avLst>
              <a:gd name="adj1" fmla="val -3625"/>
              <a:gd name="adj2" fmla="val -90704"/>
              <a:gd name="adj3" fmla="val 16667"/>
            </a:avLst>
          </a:prstGeom>
          <a:gradFill rotWithShape="0">
            <a:gsLst>
              <a:gs pos="0">
                <a:srgbClr val="C0C0C0"/>
              </a:gs>
              <a:gs pos="100000">
                <a:srgbClr val="C0C0C0">
                  <a:gamma/>
                  <a:tint val="12157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altLang="pt-BR" sz="12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Tempo dedicado para inovações e novas funcionalidades</a:t>
            </a:r>
          </a:p>
        </p:txBody>
      </p:sp>
      <p:sp>
        <p:nvSpPr>
          <p:cNvPr id="70668" name="AutoShape 1036"/>
          <p:cNvSpPr>
            <a:spLocks noChangeArrowheads="1"/>
          </p:cNvSpPr>
          <p:nvPr/>
        </p:nvSpPr>
        <p:spPr bwMode="auto">
          <a:xfrm>
            <a:off x="2286000" y="5334000"/>
            <a:ext cx="1752600" cy="914400"/>
          </a:xfrm>
          <a:prstGeom prst="wedgeRoundRectCallout">
            <a:avLst>
              <a:gd name="adj1" fmla="val -65852"/>
              <a:gd name="adj2" fmla="val -109028"/>
              <a:gd name="adj3" fmla="val 16667"/>
            </a:avLst>
          </a:prstGeom>
          <a:gradFill rotWithShape="0">
            <a:gsLst>
              <a:gs pos="0">
                <a:srgbClr val="C0C0C0"/>
              </a:gs>
              <a:gs pos="100000">
                <a:srgbClr val="C0C0C0">
                  <a:gamma/>
                  <a:tint val="12157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altLang="pt-BR" sz="12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Tempo dedicado para ajustes ou modificações do usuário</a:t>
            </a:r>
          </a:p>
        </p:txBody>
      </p:sp>
      <p:sp>
        <p:nvSpPr>
          <p:cNvPr id="70669" name="AutoShape 1037"/>
          <p:cNvSpPr>
            <a:spLocks noChangeArrowheads="1"/>
          </p:cNvSpPr>
          <p:nvPr/>
        </p:nvSpPr>
        <p:spPr bwMode="auto">
          <a:xfrm>
            <a:off x="4267200" y="5486400"/>
            <a:ext cx="1752600" cy="914400"/>
          </a:xfrm>
          <a:prstGeom prst="wedgeRoundRectCallout">
            <a:avLst>
              <a:gd name="adj1" fmla="val -65852"/>
              <a:gd name="adj2" fmla="val -109028"/>
              <a:gd name="adj3" fmla="val 16667"/>
            </a:avLst>
          </a:prstGeom>
          <a:gradFill rotWithShape="0">
            <a:gsLst>
              <a:gs pos="0">
                <a:srgbClr val="C0C0C0"/>
              </a:gs>
              <a:gs pos="100000">
                <a:srgbClr val="C0C0C0">
                  <a:gamma/>
                  <a:tint val="12157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altLang="pt-BR" sz="12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Tempo dedicado para ajustes e acertos devido a erros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2217</Words>
  <Application>Microsoft Office PowerPoint</Application>
  <PresentationFormat>Apresentação na tela (4:3)</PresentationFormat>
  <Paragraphs>534</Paragraphs>
  <Slides>41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3</vt:i4>
      </vt:variant>
      <vt:variant>
        <vt:lpstr>Títulos de slides</vt:lpstr>
      </vt:variant>
      <vt:variant>
        <vt:i4>41</vt:i4>
      </vt:variant>
    </vt:vector>
  </HeadingPairs>
  <TitlesOfParts>
    <vt:vector size="45" baseType="lpstr">
      <vt:lpstr>Estrutura padrão</vt:lpstr>
      <vt:lpstr>Clip</vt:lpstr>
      <vt:lpstr>Documento</vt:lpstr>
      <vt:lpstr>Imagem de bitmap</vt:lpstr>
      <vt:lpstr>MÉTRICAS DE SOFTWARE</vt:lpstr>
      <vt:lpstr>AGENDA</vt:lpstr>
      <vt:lpstr>AGENDA</vt:lpstr>
      <vt:lpstr>Possibilidades</vt:lpstr>
      <vt:lpstr>Tipos de métricas</vt:lpstr>
      <vt:lpstr>Tipos de métricas</vt:lpstr>
      <vt:lpstr>Tipos de métricas</vt:lpstr>
      <vt:lpstr>Métricas para o tempo</vt:lpstr>
      <vt:lpstr>Métricas para o tempo</vt:lpstr>
      <vt:lpstr>Métricas para o tempo</vt:lpstr>
      <vt:lpstr>Métricas para o tempo</vt:lpstr>
      <vt:lpstr>Métricas para o tempo</vt:lpstr>
      <vt:lpstr>Métricas para o tempo</vt:lpstr>
      <vt:lpstr>Métricas para o tempo</vt:lpstr>
      <vt:lpstr>Métricas para o custo</vt:lpstr>
      <vt:lpstr>Métricas para o custo</vt:lpstr>
      <vt:lpstr>Métricas para custo</vt:lpstr>
      <vt:lpstr>Métricas para custo</vt:lpstr>
      <vt:lpstr>Métricas para custo</vt:lpstr>
      <vt:lpstr>Métricas para custo</vt:lpstr>
      <vt:lpstr>Métricas para custo</vt:lpstr>
      <vt:lpstr>Métricas para custo</vt:lpstr>
      <vt:lpstr>Métricas para custo</vt:lpstr>
      <vt:lpstr>Métricas para custo</vt:lpstr>
      <vt:lpstr>    Métricas para custo           </vt:lpstr>
      <vt:lpstr>Métricas para as pessoas</vt:lpstr>
      <vt:lpstr>Métricas para as pessoas</vt:lpstr>
      <vt:lpstr>Métricas para as pessoas</vt:lpstr>
      <vt:lpstr>Métricas para as pessoas</vt:lpstr>
      <vt:lpstr>Tipos de métricas</vt:lpstr>
      <vt:lpstr>Métricas para o Produto</vt:lpstr>
      <vt:lpstr>Métricas para o Produto</vt:lpstr>
      <vt:lpstr>Métricas para o Produto</vt:lpstr>
      <vt:lpstr>Métricas para o Produto</vt:lpstr>
      <vt:lpstr>Métricas para o Produto</vt:lpstr>
      <vt:lpstr>Métricas para o Produto</vt:lpstr>
      <vt:lpstr>Métricas para o Produto</vt:lpstr>
      <vt:lpstr>Métricas para o Produto</vt:lpstr>
      <vt:lpstr>Métricas para o Produto</vt:lpstr>
      <vt:lpstr>Outros métodos para tamanho de software</vt:lpstr>
      <vt:lpstr>Apresentação do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MÉTRICAS DE SOFTWARE</dc:title>
  <dc:creator>Antonio Carlos Tonini</dc:creator>
  <cp:lastModifiedBy>SMC</cp:lastModifiedBy>
  <cp:revision>47</cp:revision>
  <dcterms:created xsi:type="dcterms:W3CDTF">2004-04-29T20:30:55Z</dcterms:created>
  <dcterms:modified xsi:type="dcterms:W3CDTF">2014-10-16T18:00:13Z</dcterms:modified>
</cp:coreProperties>
</file>