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291" r:id="rId4"/>
    <p:sldId id="288" r:id="rId5"/>
    <p:sldId id="289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3" r:id="rId20"/>
    <p:sldId id="286" r:id="rId21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44D"/>
    <a:srgbClr val="286233"/>
    <a:srgbClr val="71937C"/>
    <a:srgbClr val="DA1F28"/>
    <a:srgbClr val="7210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85" d="100"/>
          <a:sy n="85" d="100"/>
        </p:scale>
        <p:origin x="-80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43736F4-04A9-41B5-B81E-4D9616DAC0F2}" type="datetimeFigureOut">
              <a:rPr/>
              <a:pPr>
                <a:defRPr/>
              </a:pPr>
              <a:t>07/04/2017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A322C792-E71E-4E71-A1A2-36751CCA721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pt-BR" smtClean="0"/>
          </a:p>
        </p:txBody>
      </p:sp>
      <p:sp>
        <p:nvSpPr>
          <p:cNvPr id="13316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06235B-4FA9-47A1-B67D-F1D8819A5469}" type="slidenum">
              <a:rPr lang="pt-BR" altLang="pt-BR"/>
              <a:pPr/>
              <a:t>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pt-BR" smtClean="0"/>
          </a:p>
        </p:txBody>
      </p:sp>
      <p:sp>
        <p:nvSpPr>
          <p:cNvPr id="33796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E28065-ABB4-4216-92BB-94BA027312E9}" type="slidenum">
              <a:rPr lang="pt-BR" altLang="pt-BR"/>
              <a:pPr/>
              <a:t>20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Pr>
        <a:solidFill>
          <a:srgbClr val="EC70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9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40250"/>
            <a:ext cx="6515100" cy="514350"/>
          </a:xfr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pt-BR" dirty="0"/>
              <a:t>Clique para editar o estilo do subtítulo mestre</a:t>
            </a:r>
            <a:endParaRPr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 eaLnBrk="1" latinLnBrk="0" hangingPunct="1">
              <a:defRPr kumimoji="0" lang="pt-BR" cap="all" baseline="0">
                <a:solidFill>
                  <a:schemeClr val="tx1"/>
                </a:solidFill>
              </a:defRPr>
            </a:lvl1pPr>
            <a:extLst/>
          </a:lstStyle>
          <a:p>
            <a:r>
              <a:rPr lang="pt-BR" dirty="0"/>
              <a:t>Clique para editar o título mestre</a:t>
            </a:r>
            <a:endParaRPr dirty="0"/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581025" y="1123950"/>
            <a:ext cx="8570913" cy="182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100647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896" cy="3276600"/>
          </a:xfrm>
        </p:spPr>
        <p:txBody>
          <a:bodyPr/>
          <a:lstStyle>
            <a:lvl2pPr>
              <a:buClr>
                <a:schemeClr val="accent2">
                  <a:lumMod val="75000"/>
                </a:schemeClr>
              </a:buClr>
              <a:defRPr/>
            </a:lvl2pPr>
            <a:lvl4pPr>
              <a:buClr>
                <a:schemeClr val="accent2">
                  <a:lumMod val="75000"/>
                </a:schemeClr>
              </a:buClr>
              <a:defRPr/>
            </a:lvl4pPr>
            <a:lvl5pPr>
              <a:buClr>
                <a:schemeClr val="accent2"/>
              </a:buClr>
              <a:defRPr/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4"/>
          </p:nvPr>
        </p:nvSpPr>
        <p:spPr>
          <a:xfrm>
            <a:off x="17463" y="1131888"/>
            <a:ext cx="533400" cy="182562"/>
          </a:xfrm>
        </p:spPr>
        <p:txBody>
          <a:bodyPr/>
          <a:lstStyle>
            <a:lvl1pPr>
              <a:defRPr/>
            </a:lvl1pPr>
          </a:lstStyle>
          <a:p>
            <a:fld id="{2B84B54E-6977-4D16-9183-140B23534CE6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5"/>
          </p:nvPr>
        </p:nvSpPr>
        <p:spPr>
          <a:xfrm>
            <a:off x="609600" y="4686300"/>
            <a:ext cx="8426450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  <a:solidFill>
            <a:schemeClr val="accent4"/>
          </a:solidFill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314450"/>
            <a:ext cx="1295400" cy="527050"/>
          </a:xfrm>
        </p:spPr>
        <p:txBody>
          <a:bodyPr/>
          <a:lstStyle>
            <a:lvl1pPr>
              <a:defRPr sz="2400"/>
            </a:lvl1pPr>
          </a:lstStyle>
          <a:p>
            <a:fld id="{89016C6D-C1A1-4E7A-9792-9F95360527C0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89EB3F66-EEFA-4CC5-A0B6-6FC07805083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6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 eaLnBrk="1" latinLnBrk="0" hangingPunct="1">
              <a:defRPr kumimoji="0" lang="pt-BR"/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AAD0D7D3-875B-4F6D-9923-32DD72F86EBF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21"/>
          </p:nvPr>
        </p:nvSpPr>
        <p:spPr>
          <a:xfrm>
            <a:off x="609600" y="4686300"/>
            <a:ext cx="8283575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1EB92-F7AC-4054-BE71-86FE6C643B2D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14AE1-9D78-4BB4-B5A3-21E641D7306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4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B7856C5-54BD-4214-A2B5-E25E0C6620C4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ctangle 8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ctangle 9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10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</p:spPr>
        <p:txBody>
          <a:bodyPr/>
          <a:lstStyle>
            <a:lvl1pPr>
              <a:defRPr sz="2800"/>
            </a:lvl1pPr>
          </a:lstStyle>
          <a:p>
            <a:fld id="{6C210A52-1345-4292-9430-91294D76C574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8153400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0" y="1128713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8DABBD60-CA4A-4C57-8632-0B88780A1B82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1032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  <a:endParaRPr lang="en-US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rgbClr val="B2321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B23214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B23214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B23214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B23214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781800" cy="536575"/>
          </a:xfrm>
        </p:spPr>
        <p:txBody>
          <a:bodyPr/>
          <a:lstStyle/>
          <a:p>
            <a:pPr>
              <a:defRPr/>
            </a:pPr>
            <a:r>
              <a:rPr altLang="pt-BR" dirty="0"/>
              <a:t>CIÊNCIA DA COMPUTAÇÃO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763713" y="2343150"/>
            <a:ext cx="7075487" cy="20383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8900" cap="small" dirty="0"/>
              <a:t>Seminários I</a:t>
            </a:r>
            <a:r>
              <a:rPr sz="4700" cap="small" dirty="0"/>
              <a:t/>
            </a:r>
            <a:br>
              <a:rPr sz="4700" cap="small" dirty="0"/>
            </a:br>
            <a:r>
              <a:rPr sz="4700" u="sng" cap="small" dirty="0"/>
              <a:t/>
            </a:r>
            <a:br>
              <a:rPr sz="4700" u="sng" cap="small" dirty="0"/>
            </a:br>
            <a:r>
              <a:rPr sz="4700" u="sng" cap="small" dirty="0"/>
              <a:t>Linux: </a:t>
            </a:r>
            <a:br>
              <a:rPr sz="4700" u="sng" cap="small" dirty="0"/>
            </a:br>
            <a:r>
              <a:rPr sz="4700" cap="small" dirty="0"/>
              <a:t>	</a:t>
            </a:r>
            <a:r>
              <a:rPr sz="4700" u="sng" cap="small" dirty="0"/>
              <a:t>Shell script básico</a:t>
            </a:r>
            <a:r>
              <a:rPr sz="4700" cap="small" dirty="0"/>
              <a:t>	</a:t>
            </a:r>
            <a:r>
              <a:rPr sz="4700" u="sng" cap="small" dirty="0"/>
              <a:t>Agendamento de tarefas</a:t>
            </a:r>
            <a:r>
              <a:rPr cap="none" dirty="0"/>
              <a:t/>
            </a:r>
            <a:br>
              <a:rPr cap="none" dirty="0"/>
            </a:br>
            <a:r>
              <a:rPr cap="none" dirty="0"/>
              <a:t>Profs. João Caram e Saulo Augusto</a:t>
            </a:r>
            <a:endParaRPr cap="small" dirty="0"/>
          </a:p>
        </p:txBody>
      </p:sp>
      <p:sp>
        <p:nvSpPr>
          <p:cNvPr id="12292" name="Rectangle 4"/>
          <p:cNvSpPr txBox="1">
            <a:spLocks/>
          </p:cNvSpPr>
          <p:nvPr/>
        </p:nvSpPr>
        <p:spPr bwMode="auto">
          <a:xfrm>
            <a:off x="26988" y="4537075"/>
            <a:ext cx="22987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800">
                <a:solidFill>
                  <a:srgbClr val="FFFFFF"/>
                </a:solidFill>
              </a:rPr>
              <a:t>PUC MINAS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Estrutura de repetição - for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smtClean="0">
                <a:latin typeface="Consolas" pitchFamily="49" charset="0"/>
                <a:ea typeface="Consolas" pitchFamily="49" charset="0"/>
                <a:cs typeface="Consolas" pitchFamily="49" charset="0"/>
              </a:rPr>
              <a:t>for VAR in LISTA </a:t>
            </a:r>
          </a:p>
          <a:p>
            <a:pPr marL="0" indent="0">
              <a:buFont typeface="Wingdings" pitchFamily="2" charset="2"/>
              <a:buNone/>
            </a:pPr>
            <a:r>
              <a:rPr smtClean="0">
                <a:latin typeface="Consolas" pitchFamily="49" charset="0"/>
                <a:ea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	comandos</a:t>
            </a:r>
          </a:p>
          <a:p>
            <a:pPr marL="0" indent="0">
              <a:buFont typeface="Wingdings" pitchFamily="2" charset="2"/>
              <a:buNone/>
            </a:pPr>
            <a:r>
              <a:rPr smtClean="0">
                <a:latin typeface="Consolas" pitchFamily="49" charset="0"/>
                <a:ea typeface="Consolas" pitchFamily="49" charset="0"/>
                <a:cs typeface="Consolas" pitchFamily="49" charset="0"/>
              </a:rPr>
              <a:t>done 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282A2D-7EE2-4D30-A99E-06F48BF8D747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Estrutura de repetição -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>
              <a:defRPr/>
            </a:pPr>
            <a:r>
              <a:rPr dirty="0"/>
              <a:t>A lista pode ser composta de:</a:t>
            </a:r>
          </a:p>
          <a:p>
            <a:pPr lvl="1">
              <a:defRPr/>
            </a:pPr>
            <a:r>
              <a:rPr dirty="0"/>
              <a:t>Parâmetros</a:t>
            </a:r>
          </a:p>
          <a:p>
            <a:pPr lvl="1">
              <a:defRPr/>
            </a:pPr>
            <a:r>
              <a:rPr dirty="0"/>
              <a:t>Resultado de execução de um comando</a:t>
            </a:r>
          </a:p>
          <a:p>
            <a:pPr lvl="1">
              <a:defRPr/>
            </a:pPr>
            <a:r>
              <a:rPr dirty="0"/>
              <a:t>Redirecionamento de entrada</a:t>
            </a:r>
          </a:p>
          <a:p>
            <a:pPr lvl="1">
              <a:defRPr/>
            </a:pPr>
            <a:endParaRPr dirty="0"/>
          </a:p>
          <a:p>
            <a:pPr>
              <a:defRPr/>
            </a:pPr>
            <a:r>
              <a:rPr dirty="0" err="1"/>
              <a:t>Ex</a:t>
            </a:r>
            <a:r>
              <a:rPr dirty="0"/>
              <a:t>: </a:t>
            </a:r>
            <a:r>
              <a:rPr i="1" dirty="0"/>
              <a:t>for1.sh</a:t>
            </a:r>
            <a:r>
              <a:rPr dirty="0"/>
              <a:t> e </a:t>
            </a:r>
            <a:r>
              <a:rPr i="1" dirty="0"/>
              <a:t>for2.sh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E566EA-932C-47DF-ACAA-3FC24A528C7D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Estrutura de repetição -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[ teste 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	comandos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dirty="0" err="1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defRPr/>
            </a:pPr>
            <a:endParaRPr dirty="0"/>
          </a:p>
          <a:p>
            <a:pPr>
              <a:defRPr/>
            </a:pPr>
            <a:r>
              <a:rPr dirty="0" err="1"/>
              <a:t>Ex</a:t>
            </a:r>
            <a:r>
              <a:rPr dirty="0"/>
              <a:t>: </a:t>
            </a:r>
            <a:r>
              <a:rPr i="1" dirty="0"/>
              <a:t>guess.sh</a:t>
            </a:r>
            <a:r>
              <a:rPr dirty="0"/>
              <a:t> e </a:t>
            </a:r>
            <a:r>
              <a:rPr i="1" dirty="0"/>
              <a:t>guess2.sh</a:t>
            </a: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A96D10-D8C2-48B1-84D8-37B165BE820F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Agendamento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>
              <a:defRPr/>
            </a:pPr>
            <a:r>
              <a:rPr dirty="0"/>
              <a:t>Sistemas Linux permitem que</a:t>
            </a:r>
          </a:p>
          <a:p>
            <a:pPr lvl="1">
              <a:defRPr/>
            </a:pPr>
            <a:r>
              <a:rPr dirty="0"/>
              <a:t>Ações sejam configuradas para executar a cada </a:t>
            </a:r>
            <a:r>
              <a:rPr dirty="0" err="1"/>
              <a:t>login</a:t>
            </a:r>
            <a:endParaRPr dirty="0"/>
          </a:p>
          <a:p>
            <a:pPr lvl="1">
              <a:defRPr/>
            </a:pPr>
            <a:r>
              <a:rPr dirty="0"/>
              <a:t>Ações sejam configuradas para executar a cada abertura de terminal</a:t>
            </a:r>
          </a:p>
          <a:p>
            <a:pPr lvl="1">
              <a:defRPr/>
            </a:pPr>
            <a:r>
              <a:rPr dirty="0"/>
              <a:t>Ações sejam configuradas para executar periodicamente, esteja o usuário </a:t>
            </a:r>
            <a:r>
              <a:rPr dirty="0" err="1"/>
              <a:t>logado</a:t>
            </a:r>
            <a:r>
              <a:rPr dirty="0"/>
              <a:t> ou não</a:t>
            </a:r>
          </a:p>
          <a:p>
            <a:pPr lvl="1">
              <a:defRPr/>
            </a:pPr>
            <a:endParaRPr dirty="0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111CD0-48C9-47E7-89D7-541DAB2C6BEA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Configuração do perfil - login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lang="en-US" smtClean="0"/>
              <a:t>/etc/profile: global</a:t>
            </a:r>
          </a:p>
          <a:p>
            <a:r>
              <a:rPr lang="en-US" smtClean="0"/>
              <a:t>~/.bash_profile: pessoal</a:t>
            </a:r>
          </a:p>
          <a:p>
            <a:r>
              <a:rPr lang="en-US" smtClean="0"/>
              <a:t>~/.bash_login: caso não exista o </a:t>
            </a:r>
            <a:r>
              <a:rPr lang="en-US" i="1" smtClean="0"/>
              <a:t>profile</a:t>
            </a:r>
          </a:p>
          <a:p>
            <a:r>
              <a:rPr lang="en-US" smtClean="0"/>
              <a:t>~/.profile: caso não existam o </a:t>
            </a:r>
            <a:r>
              <a:rPr lang="en-US" i="1" smtClean="0"/>
              <a:t>profile</a:t>
            </a:r>
            <a:r>
              <a:rPr lang="en-US" smtClean="0"/>
              <a:t> e o </a:t>
            </a:r>
            <a:r>
              <a:rPr lang="en-US" i="1" smtClean="0"/>
              <a:t>login</a:t>
            </a:r>
            <a:endParaRPr i="1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8C59AC-8BE9-4141-A855-69ABA5BAA166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Configuração do perfil - sessão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lang="en-US" smtClean="0"/>
              <a:t>/etc/bash.bashrc: global</a:t>
            </a:r>
          </a:p>
          <a:p>
            <a:r>
              <a:rPr lang="en-US" smtClean="0"/>
              <a:t>~/.bashrc: pessoal</a:t>
            </a:r>
            <a:endParaRPr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DE2943-9080-474D-9C02-B87B47706B57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Agendamento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>
              <a:defRPr/>
            </a:pPr>
            <a:r>
              <a:rPr i="1" dirty="0" err="1"/>
              <a:t>Cron</a:t>
            </a:r>
            <a:r>
              <a:rPr dirty="0"/>
              <a:t> e </a:t>
            </a:r>
            <a:r>
              <a:rPr i="1" dirty="0" err="1"/>
              <a:t>crontab</a:t>
            </a:r>
            <a:endParaRPr i="1" dirty="0"/>
          </a:p>
          <a:p>
            <a:pPr>
              <a:defRPr/>
            </a:pPr>
            <a:endParaRPr i="1" dirty="0"/>
          </a:p>
          <a:p>
            <a:pPr>
              <a:defRPr/>
            </a:pPr>
            <a:r>
              <a:rPr dirty="0"/>
              <a:t>Opções do </a:t>
            </a:r>
            <a:r>
              <a:rPr dirty="0" err="1"/>
              <a:t>crontab</a:t>
            </a:r>
            <a:endParaRPr dirty="0"/>
          </a:p>
          <a:p>
            <a:pPr lvl="1">
              <a:defRPr/>
            </a:pPr>
            <a:r>
              <a:rPr dirty="0"/>
              <a:t>-l</a:t>
            </a:r>
          </a:p>
          <a:p>
            <a:pPr lvl="1">
              <a:defRPr/>
            </a:pPr>
            <a:r>
              <a:rPr dirty="0"/>
              <a:t>-r</a:t>
            </a:r>
          </a:p>
          <a:p>
            <a:pPr lvl="1">
              <a:defRPr/>
            </a:pPr>
            <a:r>
              <a:rPr dirty="0"/>
              <a:t>-e</a:t>
            </a:r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F401BE-AD97-4784-A115-81930A2C13C5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Crontab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12775" y="1274763"/>
            <a:ext cx="8426450" cy="3276600"/>
          </a:xfrm>
        </p:spPr>
        <p:txBody>
          <a:bodyPr/>
          <a:lstStyle/>
          <a:p>
            <a:pPr>
              <a:defRPr/>
            </a:pPr>
            <a:r>
              <a:rPr dirty="0"/>
              <a:t>Uma linha do </a:t>
            </a:r>
            <a:r>
              <a:rPr dirty="0" err="1"/>
              <a:t>crontab</a:t>
            </a:r>
            <a:r>
              <a:rPr dirty="0"/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	30 2 * * 7 ~/rmTmp.sh</a:t>
            </a: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34665C-24BA-4622-84F5-DAA4B58A010C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Crontab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12775" y="1276350"/>
            <a:ext cx="8426450" cy="590550"/>
          </a:xfrm>
        </p:spPr>
        <p:txBody>
          <a:bodyPr/>
          <a:lstStyle/>
          <a:p>
            <a:pPr>
              <a:defRPr/>
            </a:pPr>
            <a:r>
              <a:rPr dirty="0"/>
              <a:t>Uma linha do </a:t>
            </a:r>
            <a:r>
              <a:rPr dirty="0" err="1"/>
              <a:t>crontab</a:t>
            </a:r>
            <a:r>
              <a:rPr dirty="0"/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	30 2 * * 7 305013 ~/rmTmp.sh</a:t>
            </a:r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3D6A66-4A12-4C09-A4C7-D3C48A53D2DB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>
            <a:spLocks/>
          </p:cNvSpPr>
          <p:nvPr/>
        </p:nvSpPr>
        <p:spPr>
          <a:xfrm>
            <a:off x="1547813" y="1851025"/>
            <a:ext cx="5976937" cy="2881313"/>
          </a:xfrm>
          <a:prstGeom prst="rect">
            <a:avLst/>
          </a:prstGeom>
          <a:solidFill>
            <a:srgbClr val="71937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1747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Crontab</a:t>
            </a:r>
          </a:p>
        </p:txBody>
      </p:sp>
      <p:sp>
        <p:nvSpPr>
          <p:cNvPr id="7" name="Retângulo 6"/>
          <p:cNvSpPr/>
          <p:nvPr/>
        </p:nvSpPr>
        <p:spPr>
          <a:xfrm>
            <a:off x="2124075" y="1851025"/>
            <a:ext cx="5400675" cy="2520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484438" y="1851025"/>
            <a:ext cx="5040312" cy="216058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87675" y="1851025"/>
            <a:ext cx="4537075" cy="1800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419475" y="1851025"/>
            <a:ext cx="4105275" cy="1439863"/>
          </a:xfrm>
          <a:prstGeom prst="rect">
            <a:avLst/>
          </a:prstGeom>
          <a:solidFill>
            <a:srgbClr val="3C9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851275" y="1851025"/>
            <a:ext cx="3673475" cy="1081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19700" y="1851025"/>
            <a:ext cx="2305050" cy="720725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12775" y="1276350"/>
            <a:ext cx="8426450" cy="590550"/>
          </a:xfrm>
        </p:spPr>
        <p:txBody>
          <a:bodyPr/>
          <a:lstStyle/>
          <a:p>
            <a:pPr>
              <a:defRPr/>
            </a:pPr>
            <a:r>
              <a:rPr dirty="0"/>
              <a:t>Uma linha do </a:t>
            </a:r>
            <a:r>
              <a:rPr dirty="0" err="1"/>
              <a:t>crontab</a:t>
            </a:r>
            <a:r>
              <a:rPr dirty="0"/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	30 2 * * 7 305013 ~/rmTmp.sh</a:t>
            </a:r>
          </a:p>
        </p:txBody>
      </p:sp>
      <p:sp>
        <p:nvSpPr>
          <p:cNvPr id="31755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BC006-D0F4-4C4E-95B1-99EC35048802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  <p:sp>
        <p:nvSpPr>
          <p:cNvPr id="31757" name="CaixaDeTexto 14"/>
          <p:cNvSpPr txBox="1">
            <a:spLocks noChangeArrowheads="1"/>
          </p:cNvSpPr>
          <p:nvPr/>
        </p:nvSpPr>
        <p:spPr bwMode="auto">
          <a:xfrm>
            <a:off x="2124075" y="4357688"/>
            <a:ext cx="2592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Minuto: 0 a 59</a:t>
            </a:r>
          </a:p>
        </p:txBody>
      </p:sp>
      <p:sp>
        <p:nvSpPr>
          <p:cNvPr id="31758" name="CaixaDeTexto 15"/>
          <p:cNvSpPr txBox="1">
            <a:spLocks noChangeArrowheads="1"/>
          </p:cNvSpPr>
          <p:nvPr/>
        </p:nvSpPr>
        <p:spPr bwMode="auto">
          <a:xfrm>
            <a:off x="2484438" y="4006850"/>
            <a:ext cx="2592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Hora: 0 a 23</a:t>
            </a:r>
          </a:p>
        </p:txBody>
      </p:sp>
      <p:sp>
        <p:nvSpPr>
          <p:cNvPr id="31759" name="CaixaDeTexto 16"/>
          <p:cNvSpPr txBox="1">
            <a:spLocks noChangeArrowheads="1"/>
          </p:cNvSpPr>
          <p:nvPr/>
        </p:nvSpPr>
        <p:spPr bwMode="auto">
          <a:xfrm>
            <a:off x="2987675" y="3646488"/>
            <a:ext cx="2592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Dia do mês: 1 a 31</a:t>
            </a:r>
          </a:p>
        </p:txBody>
      </p:sp>
      <p:sp>
        <p:nvSpPr>
          <p:cNvPr id="31760" name="CaixaDeTexto 17"/>
          <p:cNvSpPr txBox="1">
            <a:spLocks noChangeArrowheads="1"/>
          </p:cNvSpPr>
          <p:nvPr/>
        </p:nvSpPr>
        <p:spPr bwMode="auto">
          <a:xfrm>
            <a:off x="3419475" y="3273425"/>
            <a:ext cx="2592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Mês: 1 a 12</a:t>
            </a:r>
          </a:p>
        </p:txBody>
      </p:sp>
      <p:sp>
        <p:nvSpPr>
          <p:cNvPr id="31761" name="CaixaDeTexto 18"/>
          <p:cNvSpPr txBox="1">
            <a:spLocks noChangeArrowheads="1"/>
          </p:cNvSpPr>
          <p:nvPr/>
        </p:nvSpPr>
        <p:spPr bwMode="auto">
          <a:xfrm>
            <a:off x="3851275" y="2932113"/>
            <a:ext cx="2592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Dia da semana: 0 a 7</a:t>
            </a:r>
          </a:p>
        </p:txBody>
      </p:sp>
      <p:sp>
        <p:nvSpPr>
          <p:cNvPr id="31762" name="CaixaDeTexto 19"/>
          <p:cNvSpPr txBox="1">
            <a:spLocks noChangeArrowheads="1"/>
          </p:cNvSpPr>
          <p:nvPr/>
        </p:nvSpPr>
        <p:spPr bwMode="auto">
          <a:xfrm>
            <a:off x="4176713" y="2571750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Usuário (opcional)</a:t>
            </a:r>
          </a:p>
        </p:txBody>
      </p:sp>
      <p:sp>
        <p:nvSpPr>
          <p:cNvPr id="31763" name="CaixaDeTexto 20"/>
          <p:cNvSpPr txBox="1">
            <a:spLocks noChangeArrowheads="1"/>
          </p:cNvSpPr>
          <p:nvPr/>
        </p:nvSpPr>
        <p:spPr bwMode="auto">
          <a:xfrm>
            <a:off x="5364163" y="2200275"/>
            <a:ext cx="2592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Comando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Shell script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smtClean="0"/>
              <a:t>No Linux quase todas as tarefas podem ser automatizadas</a:t>
            </a:r>
          </a:p>
          <a:p>
            <a:r>
              <a:rPr smtClean="0"/>
              <a:t>Podemos escrever arquivos de </a:t>
            </a:r>
            <a:r>
              <a:rPr i="1" smtClean="0"/>
              <a:t>script</a:t>
            </a:r>
            <a:r>
              <a:rPr smtClean="0"/>
              <a:t> que realizam ações em lote/sequência para não ser necessário repetir várias sequências de comandos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BF4932-FEBE-4B8D-8878-C7B68C4189CD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781800" cy="51435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sz="6000" dirty="0"/>
              <a:t>Obrigado.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cap="none" dirty="0"/>
              <a:t>Dúvidas?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Shell script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smtClean="0"/>
              <a:t>Um </a:t>
            </a:r>
            <a:r>
              <a:rPr i="1" smtClean="0"/>
              <a:t>script</a:t>
            </a:r>
            <a:r>
              <a:rPr smtClean="0"/>
              <a:t> é simplesmente um texto, um roteiro ou plano de ações</a:t>
            </a:r>
          </a:p>
          <a:p>
            <a:r>
              <a:rPr smtClean="0"/>
              <a:t>Para o </a:t>
            </a:r>
            <a:r>
              <a:rPr i="1" smtClean="0"/>
              <a:t>shell</a:t>
            </a:r>
            <a:r>
              <a:rPr smtClean="0"/>
              <a:t>, um </a:t>
            </a:r>
            <a:r>
              <a:rPr i="1" smtClean="0"/>
              <a:t>script</a:t>
            </a:r>
            <a:r>
              <a:rPr smtClean="0"/>
              <a:t> é uma sequência de comandos que ele vai interpretar e executar</a:t>
            </a:r>
          </a:p>
          <a:p>
            <a:r>
              <a:rPr smtClean="0"/>
              <a:t>Uso do </a:t>
            </a:r>
            <a:r>
              <a:rPr i="1" smtClean="0"/>
              <a:t>shebang 	(</a:t>
            </a:r>
            <a:r>
              <a:rPr smtClean="0"/>
              <a:t>#!</a:t>
            </a:r>
            <a:r>
              <a:rPr i="1" smtClean="0"/>
              <a:t>) </a:t>
            </a:r>
            <a:r>
              <a:rPr smtClean="0"/>
              <a:t>para identificação</a:t>
            </a:r>
            <a:endParaRPr i="1" smtClean="0"/>
          </a:p>
          <a:p>
            <a:r>
              <a:rPr smtClean="0"/>
              <a:t>Ex: </a:t>
            </a:r>
            <a:r>
              <a:rPr i="1" smtClean="0"/>
              <a:t>bomdia.sh, bomdia2.sh</a:t>
            </a:r>
            <a:endParaRPr smtClean="0"/>
          </a:p>
          <a:p>
            <a:endParaRPr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CFBFAE-F5BE-46A9-83A4-2757F40CEB43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Shell script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>
              <a:defRPr/>
            </a:pPr>
            <a:r>
              <a:rPr dirty="0"/>
              <a:t>O </a:t>
            </a:r>
            <a:r>
              <a:rPr dirty="0" err="1"/>
              <a:t>shell</a:t>
            </a:r>
            <a:r>
              <a:rPr dirty="0"/>
              <a:t>, na verdade, define um ambiente de programação com as características mais comuns de qualquer linguagem</a:t>
            </a:r>
          </a:p>
          <a:p>
            <a:pPr lvl="1">
              <a:defRPr/>
            </a:pPr>
            <a:r>
              <a:rPr dirty="0"/>
              <a:t>Variáveis</a:t>
            </a:r>
          </a:p>
          <a:p>
            <a:pPr lvl="1">
              <a:defRPr/>
            </a:pPr>
            <a:r>
              <a:rPr dirty="0"/>
              <a:t>Parâmetros</a:t>
            </a:r>
          </a:p>
          <a:p>
            <a:pPr lvl="1">
              <a:defRPr/>
            </a:pPr>
            <a:r>
              <a:rPr dirty="0"/>
              <a:t>Estruturas de repetição e decisão</a:t>
            </a:r>
          </a:p>
          <a:p>
            <a:pPr lvl="1">
              <a:defRPr/>
            </a:pPr>
            <a:r>
              <a:rPr dirty="0"/>
              <a:t>...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51501D-2365-4E0E-8B2F-6D525C1EDB2A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Variáveis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smtClean="0"/>
              <a:t>Nomes iniciados com letra ou </a:t>
            </a:r>
            <a:r>
              <a:rPr i="1" smtClean="0"/>
              <a:t>underscore</a:t>
            </a:r>
            <a:endParaRPr smtClean="0"/>
          </a:p>
          <a:p>
            <a:r>
              <a:rPr smtClean="0"/>
              <a:t>Atribuição direta</a:t>
            </a:r>
          </a:p>
          <a:p>
            <a:r>
              <a:rPr smtClean="0"/>
              <a:t>Leitura a partir do teclado</a:t>
            </a:r>
          </a:p>
          <a:p>
            <a:r>
              <a:rPr smtClean="0"/>
              <a:t>Uso precedido por $</a:t>
            </a:r>
          </a:p>
          <a:p>
            <a:endParaRPr smtClean="0"/>
          </a:p>
          <a:p>
            <a:r>
              <a:rPr smtClean="0"/>
              <a:t>Ex: </a:t>
            </a:r>
            <a:r>
              <a:rPr i="1" smtClean="0"/>
              <a:t>var.sh </a:t>
            </a:r>
            <a:r>
              <a:rPr smtClean="0"/>
              <a:t>e </a:t>
            </a:r>
            <a:r>
              <a:rPr i="1" smtClean="0"/>
              <a:t>apagaTemp.sh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A4F232-3C2D-40D5-AA55-B8CEAAC04C0F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  <p:sp>
        <p:nvSpPr>
          <p:cNvPr id="6" name="Nuvem 5"/>
          <p:cNvSpPr/>
          <p:nvPr/>
        </p:nvSpPr>
        <p:spPr>
          <a:xfrm>
            <a:off x="5580063" y="2284413"/>
            <a:ext cx="2520950" cy="172720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dirty="0">
                <a:solidFill>
                  <a:schemeClr val="tx1"/>
                </a:solidFill>
              </a:rPr>
              <a:t>Atenção para a</a:t>
            </a:r>
          </a:p>
          <a:p>
            <a:pPr algn="ctr">
              <a:defRPr/>
            </a:pPr>
            <a:r>
              <a:rPr lang="pt-BR" sz="2200" b="1" i="1" dirty="0">
                <a:solidFill>
                  <a:schemeClr val="tx1"/>
                </a:solidFill>
              </a:rPr>
              <a:t>sintaxe</a:t>
            </a:r>
            <a:r>
              <a:rPr lang="pt-BR" sz="2200" dirty="0">
                <a:solidFill>
                  <a:schemeClr val="tx1"/>
                </a:solidFill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Parâmetros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r>
              <a:rPr smtClean="0"/>
              <a:t>Todo linha de comando tem pelo menos um parâmetro (o comando executado)</a:t>
            </a:r>
          </a:p>
          <a:p>
            <a:r>
              <a:rPr smtClean="0"/>
              <a:t>Podemos verificar a </a:t>
            </a:r>
            <a:r>
              <a:rPr i="1" smtClean="0"/>
              <a:t>quantidade</a:t>
            </a:r>
            <a:r>
              <a:rPr smtClean="0"/>
              <a:t> de parâmetros, o comando e cada parâmetro passado.</a:t>
            </a:r>
          </a:p>
          <a:p>
            <a:endParaRPr smtClean="0"/>
          </a:p>
          <a:p>
            <a:r>
              <a:rPr smtClean="0"/>
              <a:t>Ex: </a:t>
            </a:r>
            <a:r>
              <a:rPr i="1" smtClean="0"/>
              <a:t>param.sh</a:t>
            </a:r>
            <a:r>
              <a:rPr smtClean="0"/>
              <a:t> e </a:t>
            </a:r>
            <a:r>
              <a:rPr i="1" smtClean="0"/>
              <a:t>soma.sh</a:t>
            </a: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C1AE0F-CCB7-4F15-A88E-4E755FECA0E9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Estrutura de decisão: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276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sz="2500" dirty="0">
                <a:latin typeface="Consolas" panose="020B0609020204030204" pitchFamily="49" charset="0"/>
                <a:cs typeface="Consolas" panose="020B0609020204030204" pitchFamily="49" charset="0"/>
              </a:rPr>
              <a:t> [ teste ]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sz="2500" dirty="0">
                <a:latin typeface="Consolas" panose="020B0609020204030204" pitchFamily="49" charset="0"/>
                <a:cs typeface="Consolas" panose="020B0609020204030204" pitchFamily="49" charset="0"/>
              </a:rPr>
              <a:t> 	comandos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sz="2500" dirty="0">
                <a:latin typeface="Consolas" panose="020B0609020204030204" pitchFamily="49" charset="0"/>
                <a:cs typeface="Consolas" panose="020B0609020204030204" pitchFamily="49" charset="0"/>
              </a:rPr>
              <a:t> 	comandos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  <a:endParaRPr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sz="2500" dirty="0" err="1">
                <a:latin typeface="+mj-lt"/>
                <a:cs typeface="Consolas" panose="020B0609020204030204" pitchFamily="49" charset="0"/>
              </a:rPr>
              <a:t>Ex</a:t>
            </a:r>
            <a:r>
              <a:rPr sz="2500" dirty="0">
                <a:latin typeface="+mj-lt"/>
                <a:cs typeface="Consolas" panose="020B0609020204030204" pitchFamily="49" charset="0"/>
              </a:rPr>
              <a:t>: </a:t>
            </a:r>
            <a:r>
              <a:rPr sz="2500" i="1" dirty="0">
                <a:latin typeface="+mj-lt"/>
                <a:cs typeface="Consolas" panose="020B0609020204030204" pitchFamily="49" charset="0"/>
              </a:rPr>
              <a:t>soma2.sh</a:t>
            </a:r>
            <a:r>
              <a:rPr sz="2500" dirty="0">
                <a:latin typeface="+mj-lt"/>
                <a:cs typeface="Consolas" panose="020B0609020204030204" pitchFamily="49" charset="0"/>
              </a:rPr>
              <a:t> e </a:t>
            </a:r>
            <a:r>
              <a:rPr sz="2500" i="1" dirty="0">
                <a:latin typeface="+mj-lt"/>
                <a:cs typeface="Consolas" panose="020B0609020204030204" pitchFamily="49" charset="0"/>
              </a:rPr>
              <a:t>temRC.sh</a:t>
            </a:r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4835F4-35A5-4843-86A6-B5B261D9D00F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Estrutura de decisão -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26450" cy="333375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sz="2500" dirty="0"/>
              <a:t>-</a:t>
            </a:r>
            <a:r>
              <a:rPr sz="2500" dirty="0" err="1"/>
              <a:t>lt</a:t>
            </a:r>
            <a:r>
              <a:rPr sz="2500" dirty="0"/>
              <a:t>: é menor que (</a:t>
            </a:r>
            <a:r>
              <a:rPr sz="2500" dirty="0" err="1"/>
              <a:t>less</a:t>
            </a:r>
            <a:r>
              <a:rPr sz="2500" dirty="0"/>
              <a:t> </a:t>
            </a:r>
            <a:r>
              <a:rPr sz="2500" dirty="0" err="1"/>
              <a:t>than</a:t>
            </a:r>
            <a:r>
              <a:rPr sz="2500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sz="2500" dirty="0"/>
              <a:t>-</a:t>
            </a:r>
            <a:r>
              <a:rPr sz="2500" dirty="0" err="1"/>
              <a:t>gt</a:t>
            </a:r>
            <a:r>
              <a:rPr sz="2500" dirty="0"/>
              <a:t>: é maior que (</a:t>
            </a:r>
            <a:r>
              <a:rPr sz="2500" dirty="0" err="1"/>
              <a:t>greater</a:t>
            </a:r>
            <a:r>
              <a:rPr sz="2500" dirty="0"/>
              <a:t> </a:t>
            </a:r>
            <a:r>
              <a:rPr sz="2500" dirty="0" err="1"/>
              <a:t>than</a:t>
            </a:r>
            <a:r>
              <a:rPr sz="2500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sz="2500" dirty="0"/>
              <a:t>-</a:t>
            </a:r>
            <a:r>
              <a:rPr sz="2500" dirty="0" err="1"/>
              <a:t>le</a:t>
            </a:r>
            <a:r>
              <a:rPr sz="2500" dirty="0"/>
              <a:t>: é menor ou igual (</a:t>
            </a:r>
            <a:r>
              <a:rPr sz="2500" dirty="0" err="1"/>
              <a:t>less</a:t>
            </a:r>
            <a:r>
              <a:rPr sz="2500" dirty="0"/>
              <a:t> </a:t>
            </a:r>
            <a:r>
              <a:rPr sz="2500" dirty="0" err="1"/>
              <a:t>or</a:t>
            </a:r>
            <a:r>
              <a:rPr sz="2500" dirty="0"/>
              <a:t> </a:t>
            </a:r>
            <a:r>
              <a:rPr sz="2500" dirty="0" err="1"/>
              <a:t>equal</a:t>
            </a:r>
            <a:r>
              <a:rPr sz="2500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sz="2500" dirty="0"/>
              <a:t>-</a:t>
            </a:r>
            <a:r>
              <a:rPr sz="2500" dirty="0" err="1"/>
              <a:t>ge</a:t>
            </a:r>
            <a:r>
              <a:rPr sz="2500" dirty="0"/>
              <a:t>: é maior ou igual (</a:t>
            </a:r>
            <a:r>
              <a:rPr sz="2500" dirty="0" err="1"/>
              <a:t>greater</a:t>
            </a:r>
            <a:r>
              <a:rPr sz="2500" dirty="0"/>
              <a:t> </a:t>
            </a:r>
            <a:r>
              <a:rPr sz="2500" dirty="0" err="1"/>
              <a:t>or</a:t>
            </a:r>
            <a:r>
              <a:rPr sz="2500" dirty="0"/>
              <a:t> </a:t>
            </a:r>
            <a:r>
              <a:rPr sz="2500" dirty="0" err="1"/>
              <a:t>equal</a:t>
            </a:r>
            <a:r>
              <a:rPr sz="2500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sz="2500" dirty="0"/>
              <a:t>-</a:t>
            </a:r>
            <a:r>
              <a:rPr sz="2500" dirty="0" err="1"/>
              <a:t>eq</a:t>
            </a:r>
            <a:r>
              <a:rPr sz="2500" dirty="0"/>
              <a:t>: é igual (</a:t>
            </a:r>
            <a:r>
              <a:rPr sz="2500" dirty="0" err="1"/>
              <a:t>equal</a:t>
            </a:r>
            <a:r>
              <a:rPr sz="2500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sz="2500" dirty="0"/>
              <a:t>-ne: é diferente (</a:t>
            </a:r>
            <a:r>
              <a:rPr sz="2500" dirty="0" err="1"/>
              <a:t>not</a:t>
            </a:r>
            <a:r>
              <a:rPr sz="2500" dirty="0"/>
              <a:t> </a:t>
            </a:r>
            <a:r>
              <a:rPr sz="2500" dirty="0" err="1"/>
              <a:t>equal</a:t>
            </a:r>
            <a:r>
              <a:rPr sz="2500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sz="2500" dirty="0"/>
              <a:t>=: String é igual</a:t>
            </a:r>
          </a:p>
          <a:p>
            <a:pPr>
              <a:spcBef>
                <a:spcPts val="0"/>
              </a:spcBef>
              <a:defRPr/>
            </a:pPr>
            <a:r>
              <a:rPr sz="2500" dirty="0"/>
              <a:t>!=: String é diferente</a:t>
            </a:r>
          </a:p>
          <a:p>
            <a:pPr>
              <a:spcBef>
                <a:spcPts val="0"/>
              </a:spcBef>
              <a:defRPr/>
            </a:pPr>
            <a:r>
              <a:rPr sz="2500" dirty="0"/>
              <a:t>-n: String é não nula</a:t>
            </a:r>
          </a:p>
          <a:p>
            <a:pPr>
              <a:spcBef>
                <a:spcPts val="0"/>
              </a:spcBef>
              <a:defRPr/>
            </a:pPr>
            <a:r>
              <a:rPr sz="2500" dirty="0"/>
              <a:t>-z: String é nula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1FBAE6-87C1-4D54-BD17-3905E80980FB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450" cy="1006475"/>
          </a:xfrm>
        </p:spPr>
        <p:txBody>
          <a:bodyPr/>
          <a:lstStyle/>
          <a:p>
            <a:r>
              <a:rPr smtClean="0"/>
              <a:t>Estrutura de decisão -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09600" y="1311275"/>
            <a:ext cx="8426450" cy="32766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defRPr/>
            </a:pPr>
            <a:r>
              <a:rPr dirty="0"/>
              <a:t>-d: É um diretório</a:t>
            </a:r>
          </a:p>
          <a:p>
            <a:pPr>
              <a:spcBef>
                <a:spcPts val="0"/>
              </a:spcBef>
              <a:defRPr/>
            </a:pPr>
            <a:r>
              <a:rPr dirty="0"/>
              <a:t>-f: É um arquivo normal</a:t>
            </a:r>
          </a:p>
          <a:p>
            <a:pPr>
              <a:spcBef>
                <a:spcPts val="0"/>
              </a:spcBef>
              <a:defRPr/>
            </a:pPr>
            <a:r>
              <a:rPr dirty="0"/>
              <a:t>-r: O arquivo tem permissão de leitura</a:t>
            </a:r>
          </a:p>
          <a:p>
            <a:pPr>
              <a:spcBef>
                <a:spcPts val="0"/>
              </a:spcBef>
              <a:defRPr/>
            </a:pPr>
            <a:r>
              <a:rPr dirty="0"/>
              <a:t>-s: O tamanho do arquivo é maior que zero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dirty="0"/>
              <a:t>-w: O arquivo tem permissão de escrita</a:t>
            </a:r>
          </a:p>
          <a:p>
            <a:pPr>
              <a:spcBef>
                <a:spcPts val="0"/>
              </a:spcBef>
              <a:defRPr/>
            </a:pPr>
            <a:r>
              <a:rPr dirty="0"/>
              <a:t>-</a:t>
            </a:r>
            <a:r>
              <a:rPr dirty="0" err="1"/>
              <a:t>nt</a:t>
            </a:r>
            <a:r>
              <a:rPr dirty="0"/>
              <a:t>:  O arquivo é mais recente (</a:t>
            </a:r>
            <a:r>
              <a:rPr dirty="0" err="1"/>
              <a:t>newer</a:t>
            </a:r>
            <a:r>
              <a:rPr dirty="0"/>
              <a:t> </a:t>
            </a:r>
            <a:r>
              <a:rPr dirty="0" err="1"/>
              <a:t>than</a:t>
            </a:r>
            <a:r>
              <a:rPr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dirty="0"/>
              <a:t>-</a:t>
            </a:r>
            <a:r>
              <a:rPr dirty="0" err="1"/>
              <a:t>ot</a:t>
            </a:r>
            <a:r>
              <a:rPr dirty="0"/>
              <a:t>: O arquivo é mais antigo (</a:t>
            </a:r>
            <a:r>
              <a:rPr dirty="0" err="1"/>
              <a:t>older</a:t>
            </a:r>
            <a:r>
              <a:rPr dirty="0"/>
              <a:t> </a:t>
            </a:r>
            <a:r>
              <a:rPr dirty="0" err="1"/>
              <a:t>than</a:t>
            </a:r>
            <a:r>
              <a:rPr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dirty="0"/>
              <a:t>-</a:t>
            </a:r>
            <a:r>
              <a:rPr dirty="0" err="1"/>
              <a:t>ef</a:t>
            </a:r>
            <a:r>
              <a:rPr dirty="0"/>
              <a:t>: O arquivo é o mesmo (</a:t>
            </a:r>
            <a:r>
              <a:rPr dirty="0" err="1"/>
              <a:t>equal</a:t>
            </a:r>
            <a:r>
              <a:rPr dirty="0"/>
              <a:t> file)</a:t>
            </a:r>
          </a:p>
          <a:p>
            <a:pPr>
              <a:spcBef>
                <a:spcPts val="0"/>
              </a:spcBef>
              <a:defRPr/>
            </a:pPr>
            <a:r>
              <a:rPr dirty="0"/>
              <a:t>-a: E lógico (AND)</a:t>
            </a:r>
          </a:p>
          <a:p>
            <a:pPr>
              <a:spcBef>
                <a:spcPts val="0"/>
              </a:spcBef>
              <a:defRPr/>
            </a:pPr>
            <a:r>
              <a:rPr dirty="0"/>
              <a:t>-o: OU lógico (OR)</a:t>
            </a:r>
          </a:p>
          <a:p>
            <a:pPr>
              <a:spcBef>
                <a:spcPts val="0"/>
              </a:spcBef>
              <a:defRPr/>
            </a:pPr>
            <a:endParaRPr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36F537-9D8E-4ACE-A16B-D82D49AFE7B3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t>PUC Minas - Ciência da Computação - Seminários I - Profs. João Caram e Saulo Augusto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marelo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Amarelo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890</Words>
  <Application>Microsoft Office PowerPoint</Application>
  <PresentationFormat>Apresentação na tela (16:9)</PresentationFormat>
  <Paragraphs>155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Tw Cen MT</vt:lpstr>
      <vt:lpstr>Arial</vt:lpstr>
      <vt:lpstr>Wingdings</vt:lpstr>
      <vt:lpstr>Wingdings 2</vt:lpstr>
      <vt:lpstr>Calibri</vt:lpstr>
      <vt:lpstr>Consolas</vt:lpstr>
      <vt:lpstr>WidescreenPresentation</vt:lpstr>
      <vt:lpstr>Seminários I  Linux:   Shell script básico Agendamento de tarefas Profs. João Caram e Saulo Augusto</vt:lpstr>
      <vt:lpstr>Shell script</vt:lpstr>
      <vt:lpstr>Shell script</vt:lpstr>
      <vt:lpstr>Shell script</vt:lpstr>
      <vt:lpstr>Variáveis</vt:lpstr>
      <vt:lpstr>Parâmetros</vt:lpstr>
      <vt:lpstr>Estrutura de decisão: if</vt:lpstr>
      <vt:lpstr>Estrutura de decisão - if</vt:lpstr>
      <vt:lpstr>Estrutura de decisão - if</vt:lpstr>
      <vt:lpstr>Estrutura de repetição - for</vt:lpstr>
      <vt:lpstr>Estrutura de repetição - for</vt:lpstr>
      <vt:lpstr>Estrutura de repetição - while</vt:lpstr>
      <vt:lpstr>Agendamento de tarefas</vt:lpstr>
      <vt:lpstr>Configuração do perfil - login</vt:lpstr>
      <vt:lpstr>Configuração do perfil - sessão</vt:lpstr>
      <vt:lpstr>Agendamento de tarefas</vt:lpstr>
      <vt:lpstr>Crontab</vt:lpstr>
      <vt:lpstr>Crontab</vt:lpstr>
      <vt:lpstr>Crontab</vt:lpstr>
      <vt:lpstr>Obrigado.  Dúvidas?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2017-04-07T03:14:25Z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