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Fira Code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giJF6oO0SYqN+laAhCncPwVY5q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FiraCode-bold.fntdata"/><Relationship Id="rId16" Type="http://schemas.openxmlformats.org/officeDocument/2006/relationships/slide" Target="slides/slide12.xml"/><Relationship Id="rId38" Type="http://schemas.openxmlformats.org/officeDocument/2006/relationships/font" Target="fonts/FiraCod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09a76c085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09a76c085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28e001920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28e001920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28e0019206_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228e0019206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28e0019206_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228e0019206_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28e0019206_4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228e0019206_4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28e0019206_1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228e0019206_1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8e0019206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228e0019206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28e0019206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228e0019206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9a76c08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09a76c08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28e0019206_4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228e0019206_4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28e0019206_4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228e0019206_4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28e0019206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228e0019206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28e0019206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228e0019206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28e0019206_6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228e0019206_6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28e0019206_6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228e0019206_6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28e0019206_6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228e0019206_6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28e001920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g228e001920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28e0019206_6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g228e0019206_6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28e0019206_6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g228e0019206_6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9a76c085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209a76c085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09a76c085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09a76c085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7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7"/>
          <p:cNvSpPr txBox="1"/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1413525" y="3317438"/>
            <a:ext cx="31584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1413525" y="1736863"/>
            <a:ext cx="5682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3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3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3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3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3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3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3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3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3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3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3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3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3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3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" name="Google Shape;29;p37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7"/>
          <p:cNvSpPr txBox="1"/>
          <p:nvPr>
            <p:ph idx="3" type="subTitle"/>
          </p:nvPr>
        </p:nvSpPr>
        <p:spPr>
          <a:xfrm>
            <a:off x="1413525" y="2325113"/>
            <a:ext cx="5682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8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0" name="Google Shape;200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9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Google Shape;205;p49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6" name="Google Shape;206;p4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4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4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4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4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1" name="Google Shape;211;p4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2" name="Google Shape;212;p4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3" name="Google Shape;213;p4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4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4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4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4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4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5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5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5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0" name="Google Shape;230;p5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5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5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5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5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5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5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5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5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5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5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5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5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5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5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5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5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5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5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4" name="Google Shape;254;p5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5" name="Google Shape;255;p5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6" name="Google Shape;256;p5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" name="Google Shape;257;p5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8" name="Google Shape;258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8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8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1384900" y="1579800"/>
            <a:ext cx="6744300" cy="25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" name="Google Shape;38;p38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39" name="Google Shape;39;p38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0" name="Google Shape;40;p38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1" name="Google Shape;41;p38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2" name="Google Shape;42;p38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3" name="Google Shape;43;p38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4" name="Google Shape;44;p38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5" name="Google Shape;45;p38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6" name="Google Shape;46;p38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7" name="Google Shape;47;p38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8" name="Google Shape;48;p38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9" name="Google Shape;49;p38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0" name="Google Shape;50;p38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1" name="Google Shape;51;p38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2" name="Google Shape;52;p38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9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9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9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9" name="Google Shape;59;p39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60" name="Google Shape;60;p39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1" name="Google Shape;61;p39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2" name="Google Shape;62;p39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3" name="Google Shape;63;p39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4" name="Google Shape;64;p39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5" name="Google Shape;65;p39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6" name="Google Shape;66;p39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7" name="Google Shape;67;p39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8" name="Google Shape;68;p39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9" name="Google Shape;69;p39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70" name="Google Shape;70;p39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71" name="Google Shape;71;p39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72" name="Google Shape;72;p39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73" name="Google Shape;73;p39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74" name="Google Shape;7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0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0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0" name="Google Shape;80;p40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81" name="Google Shape;81;p40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82" name="Google Shape;82;p40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83" name="Google Shape;83;p40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84" name="Google Shape;84;p40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85" name="Google Shape;85;p40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86" name="Google Shape;86;p40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87" name="Google Shape;87;p40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88" name="Google Shape;88;p40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89" name="Google Shape;89;p40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90" name="Google Shape;90;p40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91" name="Google Shape;91;p40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92" name="Google Shape;92;p40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93" name="Google Shape;93;p40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94" name="Google Shape;94;p40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95" name="Google Shape;9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3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4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4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4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4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4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4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4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4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4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4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4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4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4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4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4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4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1" name="Google Shape;121;p44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2" name="Google Shape;122;p44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4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4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4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4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4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4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4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4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4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4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4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4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4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44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5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45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4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4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4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4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4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4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4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4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4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4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4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4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4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4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6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3" name="Google Shape;163;p4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4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4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4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4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4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4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4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4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4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4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4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4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4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7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7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47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4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4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4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4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4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4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" name="Google Shape;189;p4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" name="Google Shape;190;p4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" name="Google Shape;191;p4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2" name="Google Shape;192;p4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3" name="Google Shape;193;p4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4" name="Google Shape;194;p4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p4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4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43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7.png"/><Relationship Id="rId4" Type="http://schemas.openxmlformats.org/officeDocument/2006/relationships/image" Target="../media/image39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33.png"/><Relationship Id="rId6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37.png"/><Relationship Id="rId5" Type="http://schemas.openxmlformats.org/officeDocument/2006/relationships/image" Target="../media/image26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5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"/>
          <p:cNvSpPr txBox="1"/>
          <p:nvPr>
            <p:ph type="ctrTitle"/>
          </p:nvPr>
        </p:nvSpPr>
        <p:spPr>
          <a:xfrm>
            <a:off x="1108725" y="868975"/>
            <a:ext cx="6134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600">
                <a:solidFill>
                  <a:srgbClr val="3D85C6"/>
                </a:solidFill>
              </a:rPr>
              <a:t>def</a:t>
            </a:r>
            <a:r>
              <a:rPr lang="en" sz="2600"/>
              <a:t> </a:t>
            </a:r>
            <a:r>
              <a:rPr lang="en" sz="2600">
                <a:solidFill>
                  <a:srgbClr val="FFE599"/>
                </a:solidFill>
              </a:rPr>
              <a:t>e</a:t>
            </a:r>
            <a:r>
              <a:rPr lang="en" sz="2600">
                <a:solidFill>
                  <a:srgbClr val="FFE599"/>
                </a:solidFill>
              </a:rPr>
              <a:t>studo_de_caso</a:t>
            </a:r>
            <a:r>
              <a:rPr lang="en" sz="2600">
                <a:solidFill>
                  <a:schemeClr val="accent6"/>
                </a:solidFill>
              </a:rPr>
              <a:t>():</a:t>
            </a:r>
            <a:r>
              <a:rPr lang="en" sz="2600">
                <a:solidFill>
                  <a:schemeClr val="accent2"/>
                </a:solidFill>
              </a:rPr>
              <a:t>  </a:t>
            </a:r>
            <a:endParaRPr sz="2600">
              <a:solidFill>
                <a:schemeClr val="accent3"/>
              </a:solidFill>
            </a:endParaRPr>
          </a:p>
        </p:txBody>
      </p:sp>
      <p:sp>
        <p:nvSpPr>
          <p:cNvPr id="264" name="Google Shape;264;p1"/>
          <p:cNvSpPr txBox="1"/>
          <p:nvPr>
            <p:ph idx="1" type="subTitle"/>
          </p:nvPr>
        </p:nvSpPr>
        <p:spPr>
          <a:xfrm>
            <a:off x="-5975" y="46622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Language: Python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65" name="Google Shape;265;p1"/>
          <p:cNvSpPr txBox="1"/>
          <p:nvPr>
            <p:ph idx="2" type="subTitle"/>
          </p:nvPr>
        </p:nvSpPr>
        <p:spPr>
          <a:xfrm>
            <a:off x="1556875" y="1449350"/>
            <a:ext cx="67854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accent6"/>
                </a:solidFill>
              </a:rPr>
              <a:t>resultados = </a:t>
            </a:r>
            <a:r>
              <a:rPr lang="en" sz="2200">
                <a:solidFill>
                  <a:srgbClr val="CE8349"/>
                </a:solidFill>
              </a:rPr>
              <a:t>“Análise </a:t>
            </a:r>
            <a:r>
              <a:rPr lang="en" sz="2200">
                <a:solidFill>
                  <a:srgbClr val="CE8349"/>
                </a:solidFill>
              </a:rPr>
              <a:t>da aplicação de \   Machine Learning em um dataset sobre \ vinhos</a:t>
            </a:r>
            <a:r>
              <a:rPr lang="en" sz="2200">
                <a:solidFill>
                  <a:srgbClr val="CE8349"/>
                </a:solidFill>
              </a:rPr>
              <a:t>”</a:t>
            </a:r>
            <a:endParaRPr sz="2200">
              <a:solidFill>
                <a:srgbClr val="CE834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rgbClr val="A64D79"/>
                </a:solidFill>
              </a:rPr>
              <a:t>r</a:t>
            </a:r>
            <a:r>
              <a:rPr lang="en" sz="2200">
                <a:solidFill>
                  <a:srgbClr val="A64D79"/>
                </a:solidFill>
              </a:rPr>
              <a:t>eturn</a:t>
            </a:r>
            <a:r>
              <a:rPr lang="en" sz="2200">
                <a:solidFill>
                  <a:schemeClr val="accent6"/>
                </a:solidFill>
              </a:rPr>
              <a:t> resultados</a:t>
            </a:r>
            <a:endParaRPr sz="2200">
              <a:solidFill>
                <a:schemeClr val="accent6"/>
              </a:solidFill>
            </a:endParaRPr>
          </a:p>
        </p:txBody>
      </p:sp>
      <p:sp>
        <p:nvSpPr>
          <p:cNvPr id="266" name="Google Shape;266;p1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67" name="Google Shape;267;p1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68" name="Google Shape;268;p1"/>
          <p:cNvSpPr txBox="1"/>
          <p:nvPr/>
        </p:nvSpPr>
        <p:spPr>
          <a:xfrm>
            <a:off x="1108725" y="34808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estudo_de_caso()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"/>
          <p:cNvSpPr txBox="1"/>
          <p:nvPr>
            <p:ph idx="4294967295" type="subTitle"/>
          </p:nvPr>
        </p:nvSpPr>
        <p:spPr>
          <a:xfrm>
            <a:off x="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Exploração do dataset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63" name="Google Shape;363;p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64" name="Google Shape;364;p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365" name="Google Shape;36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5" y="1820975"/>
            <a:ext cx="8943450" cy="212788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7"/>
          <p:cNvSpPr/>
          <p:nvPr/>
        </p:nvSpPr>
        <p:spPr>
          <a:xfrm>
            <a:off x="437150" y="2146575"/>
            <a:ext cx="728700" cy="18486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7"/>
          <p:cNvSpPr txBox="1"/>
          <p:nvPr>
            <p:ph type="title"/>
          </p:nvPr>
        </p:nvSpPr>
        <p:spPr>
          <a:xfrm>
            <a:off x="713100" y="811300"/>
            <a:ext cx="4845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FFD966"/>
                </a:solidFill>
              </a:rPr>
              <a:t>E em relação aos </a:t>
            </a:r>
            <a:r>
              <a:rPr lang="en" sz="2000">
                <a:solidFill>
                  <a:schemeClr val="accent6"/>
                </a:solidFill>
              </a:rPr>
              <a:t>outliers</a:t>
            </a:r>
            <a:r>
              <a:rPr lang="en" sz="2000">
                <a:solidFill>
                  <a:srgbClr val="FFD966"/>
                </a:solidFill>
              </a:rPr>
              <a:t>?</a:t>
            </a:r>
            <a:endParaRPr sz="2000">
              <a:solidFill>
                <a:srgbClr val="FFD966"/>
              </a:solidFill>
            </a:endParaRPr>
          </a:p>
        </p:txBody>
      </p:sp>
      <p:sp>
        <p:nvSpPr>
          <p:cNvPr id="368" name="Google Shape;368;p7"/>
          <p:cNvSpPr/>
          <p:nvPr/>
        </p:nvSpPr>
        <p:spPr>
          <a:xfrm>
            <a:off x="2633900" y="2146575"/>
            <a:ext cx="728700" cy="18486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"/>
          <p:cNvSpPr/>
          <p:nvPr/>
        </p:nvSpPr>
        <p:spPr>
          <a:xfrm>
            <a:off x="3993000" y="2146575"/>
            <a:ext cx="978600" cy="18486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7"/>
          <p:cNvSpPr/>
          <p:nvPr/>
        </p:nvSpPr>
        <p:spPr>
          <a:xfrm>
            <a:off x="5004150" y="2146575"/>
            <a:ext cx="1022100" cy="18486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09a76c085f_0_1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g209a76c085f_0_155"/>
          <p:cNvSpPr txBox="1"/>
          <p:nvPr>
            <p:ph idx="4294967295" type="subTitle"/>
          </p:nvPr>
        </p:nvSpPr>
        <p:spPr>
          <a:xfrm>
            <a:off x="457200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Exploração do dataset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77" name="Google Shape;377;g209a76c085f_0_15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78" name="Google Shape;378;g209a76c085f_0_15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379" name="Google Shape;379;g209a76c085f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025" y="615950"/>
            <a:ext cx="3070725" cy="1919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209a76c085f_0_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300" y="615938"/>
            <a:ext cx="3070725" cy="19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209a76c085f_0_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0300" y="2661684"/>
            <a:ext cx="3044825" cy="1912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209a76c085f_0_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659625"/>
            <a:ext cx="3044825" cy="196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8e0019206_1_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g228e0019206_1_14"/>
          <p:cNvSpPr txBox="1"/>
          <p:nvPr>
            <p:ph idx="4294967295" type="subTitle"/>
          </p:nvPr>
        </p:nvSpPr>
        <p:spPr>
          <a:xfrm>
            <a:off x="457200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Aplicação do estimador Base Line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89" name="Google Shape;389;g228e0019206_1_1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90" name="Google Shape;390;g228e0019206_1_1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91" name="Google Shape;391;g228e0019206_1_14"/>
          <p:cNvSpPr txBox="1"/>
          <p:nvPr>
            <p:ph type="title"/>
          </p:nvPr>
        </p:nvSpPr>
        <p:spPr>
          <a:xfrm>
            <a:off x="713100" y="582700"/>
            <a:ext cx="8118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EC3A3B"/>
                </a:solidFill>
              </a:rPr>
              <a:t>Random Forest - Base Line</a:t>
            </a:r>
            <a:endParaRPr sz="2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</p:txBody>
      </p:sp>
      <p:grpSp>
        <p:nvGrpSpPr>
          <p:cNvPr id="392" name="Google Shape;392;g228e0019206_1_14"/>
          <p:cNvGrpSpPr/>
          <p:nvPr/>
        </p:nvGrpSpPr>
        <p:grpSpPr>
          <a:xfrm>
            <a:off x="958575" y="1195125"/>
            <a:ext cx="3614725" cy="3271450"/>
            <a:chOff x="642175" y="1330800"/>
            <a:chExt cx="3614725" cy="3271450"/>
          </a:xfrm>
        </p:grpSpPr>
        <p:pic>
          <p:nvPicPr>
            <p:cNvPr id="393" name="Google Shape;393;g228e0019206_1_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2175" y="1540349"/>
              <a:ext cx="3614724" cy="306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g228e0019206_1_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2175" y="1330800"/>
              <a:ext cx="2438400" cy="209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" name="Google Shape;395;g228e0019206_1_14"/>
          <p:cNvGrpSpPr/>
          <p:nvPr/>
        </p:nvGrpSpPr>
        <p:grpSpPr>
          <a:xfrm>
            <a:off x="4838025" y="1233950"/>
            <a:ext cx="3614726" cy="3232625"/>
            <a:chOff x="4521625" y="1288200"/>
            <a:chExt cx="3614726" cy="3232625"/>
          </a:xfrm>
        </p:grpSpPr>
        <p:pic>
          <p:nvPicPr>
            <p:cNvPr id="396" name="Google Shape;396;g228e0019206_1_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21625" y="1450116"/>
              <a:ext cx="3614726" cy="30707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g228e0019206_1_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1625" y="1288200"/>
              <a:ext cx="2343150" cy="161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8" name="Google Shape;398;g228e0019206_1_14"/>
          <p:cNvSpPr/>
          <p:nvPr/>
        </p:nvSpPr>
        <p:spPr>
          <a:xfrm>
            <a:off x="958588" y="1071925"/>
            <a:ext cx="3614700" cy="29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Métricas de TREINO</a:t>
            </a:r>
            <a:endParaRPr b="1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9" name="Google Shape;399;g228e0019206_1_14"/>
          <p:cNvSpPr/>
          <p:nvPr/>
        </p:nvSpPr>
        <p:spPr>
          <a:xfrm>
            <a:off x="4838025" y="1071925"/>
            <a:ext cx="3614700" cy="29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Métricas de TESTE</a:t>
            </a:r>
            <a:endParaRPr b="1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9"/>
          <p:cNvSpPr txBox="1"/>
          <p:nvPr>
            <p:ph idx="4294967295" type="subTitle"/>
          </p:nvPr>
        </p:nvSpPr>
        <p:spPr>
          <a:xfrm>
            <a:off x="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Aplicação do estimador Base Line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06" name="Google Shape;406;p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07" name="Google Shape;407;p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08" name="Google Shape;408;p9"/>
          <p:cNvSpPr txBox="1"/>
          <p:nvPr>
            <p:ph type="title"/>
          </p:nvPr>
        </p:nvSpPr>
        <p:spPr>
          <a:xfrm>
            <a:off x="713100" y="582700"/>
            <a:ext cx="8118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EC3A3B"/>
                </a:solidFill>
              </a:rPr>
              <a:t>Random Forest - Base Line</a:t>
            </a:r>
            <a:endParaRPr sz="2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</p:txBody>
      </p:sp>
      <p:pic>
        <p:nvPicPr>
          <p:cNvPr id="409" name="Google Shape;40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2088700"/>
            <a:ext cx="399097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750" y="2084950"/>
            <a:ext cx="394335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9"/>
          <p:cNvPicPr preferRelativeResize="0"/>
          <p:nvPr/>
        </p:nvPicPr>
        <p:blipFill rotWithShape="1">
          <a:blip r:embed="rId5">
            <a:alphaModFix/>
          </a:blip>
          <a:srcRect b="14940" l="0" r="0" t="-14940"/>
          <a:stretch/>
        </p:blipFill>
        <p:spPr>
          <a:xfrm>
            <a:off x="1636075" y="1191700"/>
            <a:ext cx="587185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9"/>
          <p:cNvSpPr/>
          <p:nvPr/>
        </p:nvSpPr>
        <p:spPr>
          <a:xfrm>
            <a:off x="3427550" y="3726425"/>
            <a:ext cx="424200" cy="209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9"/>
          <p:cNvSpPr/>
          <p:nvPr/>
        </p:nvSpPr>
        <p:spPr>
          <a:xfrm>
            <a:off x="7559900" y="3726425"/>
            <a:ext cx="424200" cy="209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9"/>
          <p:cNvSpPr/>
          <p:nvPr/>
        </p:nvSpPr>
        <p:spPr>
          <a:xfrm>
            <a:off x="581026" y="1742550"/>
            <a:ext cx="3977400" cy="2976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Métricas de TREINO</a:t>
            </a:r>
            <a:endParaRPr b="1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9"/>
          <p:cNvSpPr/>
          <p:nvPr/>
        </p:nvSpPr>
        <p:spPr>
          <a:xfrm>
            <a:off x="4732300" y="1742550"/>
            <a:ext cx="3943500" cy="2976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Métricas de TESTE</a:t>
            </a:r>
            <a:endParaRPr b="1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28e0019206_4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g228e0019206_4_62"/>
          <p:cNvSpPr txBox="1"/>
          <p:nvPr>
            <p:ph idx="4294967295" type="subTitle"/>
          </p:nvPr>
        </p:nvSpPr>
        <p:spPr>
          <a:xfrm>
            <a:off x="457200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Resultados Preliminares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22" name="Google Shape;422;g228e0019206_4_6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23" name="Google Shape;423;g228e0019206_4_6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24" name="Google Shape;424;g228e0019206_4_62"/>
          <p:cNvSpPr txBox="1"/>
          <p:nvPr>
            <p:ph type="title"/>
          </p:nvPr>
        </p:nvSpPr>
        <p:spPr>
          <a:xfrm>
            <a:off x="713100" y="582700"/>
            <a:ext cx="8118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EC3A3B"/>
                </a:solidFill>
              </a:rPr>
              <a:t>Random Forest - SMOTE/STRATIFIED KFOLD</a:t>
            </a:r>
            <a:endParaRPr sz="2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</p:txBody>
      </p:sp>
      <p:pic>
        <p:nvPicPr>
          <p:cNvPr id="425" name="Google Shape;425;g228e0019206_4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385" y="1564151"/>
            <a:ext cx="3511830" cy="2936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228e0019206_4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113" y="1549200"/>
            <a:ext cx="3511875" cy="29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228e0019206_4_62"/>
          <p:cNvSpPr/>
          <p:nvPr/>
        </p:nvSpPr>
        <p:spPr>
          <a:xfrm>
            <a:off x="1061425" y="1224325"/>
            <a:ext cx="3511800" cy="29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Métricas de TREINO</a:t>
            </a:r>
            <a:endParaRPr b="1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g228e0019206_4_62"/>
          <p:cNvSpPr/>
          <p:nvPr/>
        </p:nvSpPr>
        <p:spPr>
          <a:xfrm>
            <a:off x="4789138" y="1216738"/>
            <a:ext cx="3511800" cy="29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Métricas de TESTE</a:t>
            </a:r>
            <a:endParaRPr b="1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28e0019206_7_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g228e0019206_7_39"/>
          <p:cNvSpPr txBox="1"/>
          <p:nvPr>
            <p:ph idx="4294967295" type="subTitle"/>
          </p:nvPr>
        </p:nvSpPr>
        <p:spPr>
          <a:xfrm>
            <a:off x="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Resultados Preliminares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35" name="Google Shape;435;g228e0019206_7_3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36" name="Google Shape;436;g228e0019206_7_3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37" name="Google Shape;437;g228e0019206_7_39"/>
          <p:cNvSpPr txBox="1"/>
          <p:nvPr>
            <p:ph type="title"/>
          </p:nvPr>
        </p:nvSpPr>
        <p:spPr>
          <a:xfrm>
            <a:off x="713100" y="582700"/>
            <a:ext cx="8118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EC3A3B"/>
                </a:solidFill>
              </a:rPr>
              <a:t>Random Forest - </a:t>
            </a:r>
            <a:r>
              <a:rPr lang="en" sz="2000">
                <a:solidFill>
                  <a:srgbClr val="EC3A3B"/>
                </a:solidFill>
              </a:rPr>
              <a:t>SMOTE/STRATIFIED KFOLD</a:t>
            </a:r>
            <a:endParaRPr sz="2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</p:txBody>
      </p:sp>
      <p:pic>
        <p:nvPicPr>
          <p:cNvPr id="438" name="Google Shape;438;g228e0019206_7_39"/>
          <p:cNvPicPr preferRelativeResize="0"/>
          <p:nvPr/>
        </p:nvPicPr>
        <p:blipFill rotWithShape="1">
          <a:blip r:embed="rId3">
            <a:alphaModFix/>
          </a:blip>
          <a:srcRect b="0" l="0" r="0" t="527"/>
          <a:stretch/>
        </p:blipFill>
        <p:spPr>
          <a:xfrm>
            <a:off x="581025" y="2017250"/>
            <a:ext cx="39624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228e0019206_7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750" y="2017262"/>
            <a:ext cx="39338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228e0019206_7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6775" y="1115500"/>
            <a:ext cx="5870447" cy="39319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228e0019206_7_39"/>
          <p:cNvSpPr/>
          <p:nvPr/>
        </p:nvSpPr>
        <p:spPr>
          <a:xfrm>
            <a:off x="3405800" y="3299425"/>
            <a:ext cx="424200" cy="209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28e0019206_7_39"/>
          <p:cNvSpPr/>
          <p:nvPr/>
        </p:nvSpPr>
        <p:spPr>
          <a:xfrm>
            <a:off x="7559900" y="3299425"/>
            <a:ext cx="424200" cy="209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28e0019206_7_39"/>
          <p:cNvSpPr/>
          <p:nvPr/>
        </p:nvSpPr>
        <p:spPr>
          <a:xfrm>
            <a:off x="581026" y="1666350"/>
            <a:ext cx="3977400" cy="2976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Métricas de TREINO</a:t>
            </a:r>
            <a:endParaRPr b="1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g228e0019206_7_39"/>
          <p:cNvSpPr/>
          <p:nvPr/>
        </p:nvSpPr>
        <p:spPr>
          <a:xfrm>
            <a:off x="4732300" y="1666350"/>
            <a:ext cx="3943500" cy="2976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Métricas de TESTE</a:t>
            </a:r>
            <a:endParaRPr b="1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28e0019206_4_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g228e0019206_4_82"/>
          <p:cNvSpPr txBox="1"/>
          <p:nvPr>
            <p:ph idx="4294967295" type="subTitle"/>
          </p:nvPr>
        </p:nvSpPr>
        <p:spPr>
          <a:xfrm>
            <a:off x="457200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Resultados Preliminares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1" name="Google Shape;451;g228e0019206_4_8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2" name="Google Shape;452;g228e0019206_4_8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3" name="Google Shape;453;g228e0019206_4_82"/>
          <p:cNvSpPr txBox="1"/>
          <p:nvPr>
            <p:ph type="title"/>
          </p:nvPr>
        </p:nvSpPr>
        <p:spPr>
          <a:xfrm>
            <a:off x="713100" y="515763"/>
            <a:ext cx="8118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EC3A3B"/>
                </a:solidFill>
              </a:rPr>
              <a:t>SVC (Support Vector Classifier)</a:t>
            </a:r>
            <a:endParaRPr sz="2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</p:txBody>
      </p:sp>
      <p:grpSp>
        <p:nvGrpSpPr>
          <p:cNvPr id="454" name="Google Shape;454;g228e0019206_4_82"/>
          <p:cNvGrpSpPr/>
          <p:nvPr/>
        </p:nvGrpSpPr>
        <p:grpSpPr>
          <a:xfrm>
            <a:off x="956891" y="1223092"/>
            <a:ext cx="7631316" cy="3173414"/>
            <a:chOff x="477825" y="994775"/>
            <a:chExt cx="8565850" cy="3755075"/>
          </a:xfrm>
        </p:grpSpPr>
        <p:grpSp>
          <p:nvGrpSpPr>
            <p:cNvPr id="455" name="Google Shape;455;g228e0019206_4_82"/>
            <p:cNvGrpSpPr/>
            <p:nvPr/>
          </p:nvGrpSpPr>
          <p:grpSpPr>
            <a:xfrm>
              <a:off x="477825" y="994775"/>
              <a:ext cx="4267200" cy="3755068"/>
              <a:chOff x="477825" y="994775"/>
              <a:chExt cx="4267200" cy="3755068"/>
            </a:xfrm>
          </p:grpSpPr>
          <p:pic>
            <p:nvPicPr>
              <p:cNvPr id="456" name="Google Shape;456;g228e0019206_4_8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77825" y="1175750"/>
                <a:ext cx="4267200" cy="35740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7" name="Google Shape;457;g228e0019206_4_8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77825" y="994775"/>
                <a:ext cx="2438400" cy="180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8" name="Google Shape;458;g228e0019206_4_82"/>
            <p:cNvGrpSpPr/>
            <p:nvPr/>
          </p:nvGrpSpPr>
          <p:grpSpPr>
            <a:xfrm>
              <a:off x="4861275" y="994775"/>
              <a:ext cx="4182400" cy="3755075"/>
              <a:chOff x="4861275" y="994775"/>
              <a:chExt cx="4182400" cy="3755075"/>
            </a:xfrm>
          </p:grpSpPr>
          <p:pic>
            <p:nvPicPr>
              <p:cNvPr id="459" name="Google Shape;459;g228e0019206_4_8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861275" y="1169725"/>
                <a:ext cx="4182400" cy="3580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0" name="Google Shape;460;g228e0019206_4_8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861275" y="994775"/>
                <a:ext cx="2452800" cy="174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61" name="Google Shape;461;g228e0019206_4_82"/>
          <p:cNvSpPr/>
          <p:nvPr/>
        </p:nvSpPr>
        <p:spPr>
          <a:xfrm>
            <a:off x="956850" y="1048575"/>
            <a:ext cx="3812700" cy="29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Métricas de TREINO</a:t>
            </a:r>
            <a:endParaRPr b="1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2" name="Google Shape;462;g228e0019206_4_82"/>
          <p:cNvSpPr/>
          <p:nvPr/>
        </p:nvSpPr>
        <p:spPr>
          <a:xfrm>
            <a:off x="4861350" y="1048575"/>
            <a:ext cx="3726900" cy="29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Métricas de TESTE</a:t>
            </a:r>
            <a:endParaRPr b="1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28e0019206_10_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g228e0019206_10_16"/>
          <p:cNvSpPr txBox="1"/>
          <p:nvPr>
            <p:ph idx="4294967295" type="subTitle"/>
          </p:nvPr>
        </p:nvSpPr>
        <p:spPr>
          <a:xfrm>
            <a:off x="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Resultados Preliminares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9" name="Google Shape;469;g228e0019206_10_1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0" name="Google Shape;470;g228e0019206_10_1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1" name="Google Shape;471;g228e0019206_10_16"/>
          <p:cNvSpPr txBox="1"/>
          <p:nvPr>
            <p:ph type="title"/>
          </p:nvPr>
        </p:nvSpPr>
        <p:spPr>
          <a:xfrm>
            <a:off x="713100" y="582700"/>
            <a:ext cx="8118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EC3A3B"/>
                </a:solidFill>
              </a:rPr>
              <a:t>SVC </a:t>
            </a:r>
            <a:r>
              <a:rPr lang="en" sz="2000">
                <a:solidFill>
                  <a:srgbClr val="EC3A3B"/>
                </a:solidFill>
              </a:rPr>
              <a:t>(Support Vector Classifier)</a:t>
            </a:r>
            <a:endParaRPr sz="2000">
              <a:solidFill>
                <a:srgbClr val="EC3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</p:txBody>
      </p:sp>
      <p:pic>
        <p:nvPicPr>
          <p:cNvPr id="472" name="Google Shape;472;g228e0019206_1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00" y="1344100"/>
            <a:ext cx="51054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228e0019206_1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5" y="2317300"/>
            <a:ext cx="39528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228e0019206_1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750" y="2317300"/>
            <a:ext cx="395287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228e0019206_10_16"/>
          <p:cNvSpPr/>
          <p:nvPr/>
        </p:nvSpPr>
        <p:spPr>
          <a:xfrm>
            <a:off x="581026" y="1971150"/>
            <a:ext cx="3977400" cy="2976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Métricas de TREINO</a:t>
            </a:r>
            <a:endParaRPr b="1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6" name="Google Shape;476;g228e0019206_10_16"/>
          <p:cNvSpPr/>
          <p:nvPr/>
        </p:nvSpPr>
        <p:spPr>
          <a:xfrm>
            <a:off x="4732300" y="1971150"/>
            <a:ext cx="3943500" cy="2976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Métricas de TESTE</a:t>
            </a:r>
            <a:endParaRPr b="1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7" name="Google Shape;477;g228e0019206_10_16"/>
          <p:cNvSpPr/>
          <p:nvPr/>
        </p:nvSpPr>
        <p:spPr>
          <a:xfrm>
            <a:off x="3394925" y="3582150"/>
            <a:ext cx="424200" cy="209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28e0019206_10_16"/>
          <p:cNvSpPr/>
          <p:nvPr/>
        </p:nvSpPr>
        <p:spPr>
          <a:xfrm>
            <a:off x="7559900" y="3614775"/>
            <a:ext cx="424200" cy="209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8e0019206_6_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g228e0019206_6_6"/>
          <p:cNvSpPr txBox="1"/>
          <p:nvPr>
            <p:ph idx="4294967295" type="subTitle"/>
          </p:nvPr>
        </p:nvSpPr>
        <p:spPr>
          <a:xfrm>
            <a:off x="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Resultados Preliminares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5" name="Google Shape;485;g228e0019206_6_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6" name="Google Shape;486;g228e0019206_6_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7" name="Google Shape;487;g228e0019206_6_6"/>
          <p:cNvSpPr txBox="1"/>
          <p:nvPr>
            <p:ph type="title"/>
          </p:nvPr>
        </p:nvSpPr>
        <p:spPr>
          <a:xfrm>
            <a:off x="679875" y="448825"/>
            <a:ext cx="8118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C3A3B"/>
                </a:solidFill>
              </a:rPr>
              <a:t>Random Forest - Feature Selection</a:t>
            </a:r>
            <a:endParaRPr sz="15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</p:txBody>
      </p:sp>
      <p:pic>
        <p:nvPicPr>
          <p:cNvPr id="488" name="Google Shape;488;g228e0019206_6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738" y="1283713"/>
            <a:ext cx="3839717" cy="31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g228e0019206_6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484" y="1283713"/>
            <a:ext cx="3781278" cy="3164049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228e0019206_6_6"/>
          <p:cNvSpPr/>
          <p:nvPr/>
        </p:nvSpPr>
        <p:spPr>
          <a:xfrm>
            <a:off x="788750" y="947950"/>
            <a:ext cx="3839700" cy="29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Métricas de TREINO</a:t>
            </a:r>
            <a:endParaRPr b="1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1" name="Google Shape;491;g228e0019206_6_6"/>
          <p:cNvSpPr/>
          <p:nvPr/>
        </p:nvSpPr>
        <p:spPr>
          <a:xfrm>
            <a:off x="4775475" y="947950"/>
            <a:ext cx="3781200" cy="29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Métricas de TESTE</a:t>
            </a:r>
            <a:endParaRPr b="1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28e0019206_6_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g228e0019206_6_26"/>
          <p:cNvSpPr txBox="1"/>
          <p:nvPr>
            <p:ph idx="4294967295" type="subTitle"/>
          </p:nvPr>
        </p:nvSpPr>
        <p:spPr>
          <a:xfrm>
            <a:off x="457200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Resultados Preliminares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8" name="Google Shape;498;g228e0019206_6_2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9" name="Google Shape;499;g228e0019206_6_2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00" name="Google Shape;500;g228e0019206_6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00" y="2228275"/>
            <a:ext cx="3779975" cy="15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g228e0019206_6_26"/>
          <p:cNvPicPr preferRelativeResize="0"/>
          <p:nvPr/>
        </p:nvPicPr>
        <p:blipFill rotWithShape="1">
          <a:blip r:embed="rId4">
            <a:alphaModFix/>
          </a:blip>
          <a:srcRect b="0" l="0" r="0" t="1039"/>
          <a:stretch/>
        </p:blipFill>
        <p:spPr>
          <a:xfrm>
            <a:off x="4481050" y="2245650"/>
            <a:ext cx="3588625" cy="16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228e0019206_6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8225" y="1320000"/>
            <a:ext cx="67818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g228e0019206_6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875" y="4154225"/>
            <a:ext cx="8050025" cy="2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228e0019206_6_26"/>
          <p:cNvSpPr/>
          <p:nvPr/>
        </p:nvSpPr>
        <p:spPr>
          <a:xfrm>
            <a:off x="660799" y="1895975"/>
            <a:ext cx="3780000" cy="2976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Métricas de TREINO</a:t>
            </a:r>
            <a:endParaRPr b="1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5" name="Google Shape;505;g228e0019206_6_26"/>
          <p:cNvSpPr/>
          <p:nvPr/>
        </p:nvSpPr>
        <p:spPr>
          <a:xfrm>
            <a:off x="4481049" y="1904650"/>
            <a:ext cx="3588600" cy="2976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Métricas de TESTE</a:t>
            </a:r>
            <a:endParaRPr b="1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6" name="Google Shape;506;g228e0019206_6_26"/>
          <p:cNvSpPr/>
          <p:nvPr/>
        </p:nvSpPr>
        <p:spPr>
          <a:xfrm>
            <a:off x="3079575" y="3299575"/>
            <a:ext cx="424200" cy="209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228e0019206_6_26"/>
          <p:cNvSpPr/>
          <p:nvPr/>
        </p:nvSpPr>
        <p:spPr>
          <a:xfrm>
            <a:off x="6972700" y="3354100"/>
            <a:ext cx="424200" cy="209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28e0019206_6_26"/>
          <p:cNvSpPr txBox="1"/>
          <p:nvPr>
            <p:ph type="title"/>
          </p:nvPr>
        </p:nvSpPr>
        <p:spPr>
          <a:xfrm>
            <a:off x="660800" y="574025"/>
            <a:ext cx="8118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C3A3B"/>
                </a:solidFill>
              </a:rPr>
              <a:t>Random Forest - Feature Selection</a:t>
            </a:r>
            <a:endParaRPr sz="15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9a76c085f_0_4"/>
          <p:cNvSpPr txBox="1"/>
          <p:nvPr>
            <p:ph idx="1" type="subTitle"/>
          </p:nvPr>
        </p:nvSpPr>
        <p:spPr>
          <a:xfrm>
            <a:off x="-5975" y="46622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Integrantes do Grupo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74" name="Google Shape;274;g209a76c085f_0_4"/>
          <p:cNvSpPr txBox="1"/>
          <p:nvPr>
            <p:ph idx="2" type="subTitle"/>
          </p:nvPr>
        </p:nvSpPr>
        <p:spPr>
          <a:xfrm>
            <a:off x="1108725" y="1057800"/>
            <a:ext cx="72336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rgbClr val="A64D79"/>
                </a:solidFill>
              </a:rPr>
              <a:t>for</a:t>
            </a:r>
            <a:r>
              <a:rPr lang="en" sz="2200">
                <a:solidFill>
                  <a:schemeClr val="accent6"/>
                </a:solidFill>
              </a:rPr>
              <a:t> i </a:t>
            </a:r>
            <a:r>
              <a:rPr lang="en" sz="2200">
                <a:solidFill>
                  <a:srgbClr val="72D9F0"/>
                </a:solidFill>
              </a:rPr>
              <a:t>in</a:t>
            </a:r>
            <a:r>
              <a:rPr lang="en" sz="2200">
                <a:solidFill>
                  <a:schemeClr val="accent6"/>
                </a:solidFill>
              </a:rPr>
              <a:t> </a:t>
            </a:r>
            <a:r>
              <a:rPr lang="en" sz="2200">
                <a:solidFill>
                  <a:srgbClr val="FFE599"/>
                </a:solidFill>
              </a:rPr>
              <a:t>range</a:t>
            </a:r>
            <a:r>
              <a:rPr lang="en" sz="2200">
                <a:solidFill>
                  <a:schemeClr val="accent6"/>
                </a:solidFill>
              </a:rPr>
              <a:t>(5):</a:t>
            </a:r>
            <a:endParaRPr sz="2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accent6"/>
                </a:solidFill>
              </a:rPr>
              <a:t>  </a:t>
            </a:r>
            <a:r>
              <a:rPr lang="en" sz="2200">
                <a:solidFill>
                  <a:srgbClr val="FFE599"/>
                </a:solidFill>
              </a:rPr>
              <a:t>print</a:t>
            </a:r>
            <a:r>
              <a:rPr lang="en" sz="2200">
                <a:solidFill>
                  <a:schemeClr val="accent6"/>
                </a:solidFill>
              </a:rPr>
              <a:t>(integrantes[i])</a:t>
            </a:r>
            <a:endParaRPr sz="2200">
              <a:solidFill>
                <a:schemeClr val="accent6"/>
              </a:solidFill>
            </a:endParaRPr>
          </a:p>
        </p:txBody>
      </p:sp>
      <p:sp>
        <p:nvSpPr>
          <p:cNvPr id="275" name="Google Shape;275;g209a76c085f_0_4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76" name="Google Shape;276;g209a76c085f_0_4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77" name="Google Shape;277;g209a76c085f_0_4"/>
          <p:cNvSpPr/>
          <p:nvPr/>
        </p:nvSpPr>
        <p:spPr>
          <a:xfrm>
            <a:off x="687250" y="2309675"/>
            <a:ext cx="421500" cy="2120400"/>
          </a:xfrm>
          <a:prstGeom prst="rect">
            <a:avLst/>
          </a:prstGeom>
          <a:solidFill>
            <a:srgbClr val="2E323B"/>
          </a:solidFill>
          <a:ln cap="flat" cmpd="sng" w="9525">
            <a:solidFill>
              <a:srgbClr val="2E32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09a76c085f_0_4"/>
          <p:cNvSpPr txBox="1"/>
          <p:nvPr>
            <p:ph idx="2" type="subTitle"/>
          </p:nvPr>
        </p:nvSpPr>
        <p:spPr>
          <a:xfrm>
            <a:off x="1032525" y="2805650"/>
            <a:ext cx="72336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accent6"/>
                </a:solidFill>
              </a:rPr>
              <a:t>Gustavo Wohlers</a:t>
            </a:r>
            <a:endParaRPr sz="2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accent6"/>
                </a:solidFill>
              </a:rPr>
              <a:t>Karine Alves</a:t>
            </a:r>
            <a:endParaRPr sz="2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accent6"/>
                </a:solidFill>
              </a:rPr>
              <a:t>Luiz Fonseca</a:t>
            </a:r>
            <a:endParaRPr sz="2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accent6"/>
                </a:solidFill>
              </a:rPr>
              <a:t>Maísa Santos</a:t>
            </a:r>
            <a:endParaRPr sz="2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accent6"/>
                </a:solidFill>
              </a:rPr>
              <a:t>Pablo Brito</a:t>
            </a:r>
            <a:endParaRPr sz="2200">
              <a:solidFill>
                <a:schemeClr val="accent6"/>
              </a:solidFill>
            </a:endParaRPr>
          </a:p>
        </p:txBody>
      </p:sp>
      <p:sp>
        <p:nvSpPr>
          <p:cNvPr id="279" name="Google Shape;279;g209a76c085f_0_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28e0019206_4_1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g228e0019206_4_144"/>
          <p:cNvSpPr txBox="1"/>
          <p:nvPr>
            <p:ph idx="4294967295" type="subTitle"/>
          </p:nvPr>
        </p:nvSpPr>
        <p:spPr>
          <a:xfrm>
            <a:off x="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Resultados Preliminares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5" name="Google Shape;515;g228e0019206_4_14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6" name="Google Shape;516;g228e0019206_4_14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7" name="Google Shape;517;g228e0019206_4_144"/>
          <p:cNvSpPr txBox="1"/>
          <p:nvPr>
            <p:ph type="title"/>
          </p:nvPr>
        </p:nvSpPr>
        <p:spPr>
          <a:xfrm>
            <a:off x="698150" y="448825"/>
            <a:ext cx="8118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C3A3B"/>
                </a:solidFill>
              </a:rPr>
              <a:t>AdaBoost</a:t>
            </a:r>
            <a:endParaRPr sz="15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</p:txBody>
      </p:sp>
      <p:pic>
        <p:nvPicPr>
          <p:cNvPr id="518" name="Google Shape;518;g228e0019206_4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25" y="1225375"/>
            <a:ext cx="3931371" cy="332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228e0019206_4_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450" y="1225375"/>
            <a:ext cx="3922164" cy="3329551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228e0019206_4_144"/>
          <p:cNvSpPr/>
          <p:nvPr/>
        </p:nvSpPr>
        <p:spPr>
          <a:xfrm>
            <a:off x="640625" y="895625"/>
            <a:ext cx="3931500" cy="29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Métricas de TREINO</a:t>
            </a:r>
            <a:endParaRPr b="1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1" name="Google Shape;521;g228e0019206_4_144"/>
          <p:cNvSpPr/>
          <p:nvPr/>
        </p:nvSpPr>
        <p:spPr>
          <a:xfrm>
            <a:off x="4733450" y="895625"/>
            <a:ext cx="3922200" cy="29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Métricas de TESTE</a:t>
            </a:r>
            <a:endParaRPr b="1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28e0019206_4_1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g228e0019206_4_162"/>
          <p:cNvSpPr txBox="1"/>
          <p:nvPr>
            <p:ph idx="4294967295" type="subTitle"/>
          </p:nvPr>
        </p:nvSpPr>
        <p:spPr>
          <a:xfrm>
            <a:off x="457200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Resultados Preliminares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8" name="Google Shape;528;g228e0019206_4_16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9" name="Google Shape;529;g228e0019206_4_16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0" name="Google Shape;530;g228e0019206_4_162"/>
          <p:cNvSpPr txBox="1"/>
          <p:nvPr>
            <p:ph type="title"/>
          </p:nvPr>
        </p:nvSpPr>
        <p:spPr>
          <a:xfrm>
            <a:off x="713100" y="582700"/>
            <a:ext cx="8118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EC3A3B"/>
                </a:solidFill>
              </a:rPr>
              <a:t>AdaBoost</a:t>
            </a:r>
            <a:endParaRPr sz="2000">
              <a:solidFill>
                <a:srgbClr val="EC3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</p:txBody>
      </p:sp>
      <p:pic>
        <p:nvPicPr>
          <p:cNvPr id="531" name="Google Shape;531;g228e0019206_4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63" y="1344100"/>
            <a:ext cx="7610475" cy="40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g228e0019206_4_162"/>
          <p:cNvGrpSpPr/>
          <p:nvPr/>
        </p:nvGrpSpPr>
        <p:grpSpPr>
          <a:xfrm>
            <a:off x="1071575" y="2330700"/>
            <a:ext cx="7076949" cy="1803237"/>
            <a:chOff x="660800" y="2047000"/>
            <a:chExt cx="7076949" cy="1803237"/>
          </a:xfrm>
        </p:grpSpPr>
        <p:pic>
          <p:nvPicPr>
            <p:cNvPr id="533" name="Google Shape;533;g228e0019206_4_16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0800" y="2047000"/>
              <a:ext cx="3417475" cy="180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Google Shape;534;g228e0019206_4_162"/>
            <p:cNvPicPr preferRelativeResize="0"/>
            <p:nvPr/>
          </p:nvPicPr>
          <p:blipFill rotWithShape="1">
            <a:blip r:embed="rId5">
              <a:alphaModFix/>
            </a:blip>
            <a:srcRect b="0" l="0" r="0" t="2075"/>
            <a:stretch/>
          </p:blipFill>
          <p:spPr>
            <a:xfrm>
              <a:off x="4481050" y="2084462"/>
              <a:ext cx="3256699" cy="1765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5" name="Google Shape;535;g228e0019206_4_162"/>
          <p:cNvSpPr/>
          <p:nvPr/>
        </p:nvSpPr>
        <p:spPr>
          <a:xfrm>
            <a:off x="1071575" y="1995750"/>
            <a:ext cx="3419700" cy="2976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Métricas de TREINO</a:t>
            </a:r>
            <a:endParaRPr b="1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6" name="Google Shape;536;g228e0019206_4_162"/>
          <p:cNvSpPr/>
          <p:nvPr/>
        </p:nvSpPr>
        <p:spPr>
          <a:xfrm>
            <a:off x="4876800" y="2033100"/>
            <a:ext cx="3271800" cy="2976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Métricas de TESTE</a:t>
            </a:r>
            <a:endParaRPr b="1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7" name="Google Shape;537;g228e0019206_4_162"/>
          <p:cNvSpPr/>
          <p:nvPr/>
        </p:nvSpPr>
        <p:spPr>
          <a:xfrm>
            <a:off x="3405800" y="3647550"/>
            <a:ext cx="424200" cy="209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228e0019206_4_162"/>
          <p:cNvSpPr/>
          <p:nvPr/>
        </p:nvSpPr>
        <p:spPr>
          <a:xfrm>
            <a:off x="7168450" y="3647550"/>
            <a:ext cx="424200" cy="209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28e0019206_10_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g228e0019206_10_51"/>
          <p:cNvSpPr txBox="1"/>
          <p:nvPr>
            <p:ph idx="4294967295" type="subTitle"/>
          </p:nvPr>
        </p:nvSpPr>
        <p:spPr>
          <a:xfrm>
            <a:off x="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Resultados Finais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5" name="Google Shape;545;g228e0019206_10_5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6" name="Google Shape;546;g228e0019206_10_5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7" name="Google Shape;547;g228e0019206_10_51"/>
          <p:cNvSpPr txBox="1"/>
          <p:nvPr>
            <p:ph type="title"/>
          </p:nvPr>
        </p:nvSpPr>
        <p:spPr>
          <a:xfrm>
            <a:off x="1286125" y="997499"/>
            <a:ext cx="72708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00">
                <a:solidFill>
                  <a:srgbClr val="5EB2FC"/>
                </a:solidFill>
              </a:rPr>
              <a:t>Nova abordagem</a:t>
            </a:r>
            <a:r>
              <a:rPr lang="en" sz="1900">
                <a:solidFill>
                  <a:srgbClr val="EC3A3B"/>
                </a:solidFill>
              </a:rPr>
              <a:t>  </a:t>
            </a:r>
            <a:r>
              <a:rPr lang="en" sz="1900">
                <a:solidFill>
                  <a:schemeClr val="accent6"/>
                </a:solidFill>
              </a:rPr>
              <a:t>{</a:t>
            </a:r>
            <a:endParaRPr sz="19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FFD966"/>
                </a:solidFill>
              </a:rPr>
              <a:t>Após o teste de diferentes técnicas, ficou constatada a </a:t>
            </a:r>
            <a:r>
              <a:rPr lang="en" sz="1800">
                <a:solidFill>
                  <a:srgbClr val="1155CC"/>
                </a:solidFill>
              </a:rPr>
              <a:t>baixa acurácia</a:t>
            </a:r>
            <a:r>
              <a:rPr lang="en" sz="1800">
                <a:solidFill>
                  <a:srgbClr val="FFD966"/>
                </a:solidFill>
              </a:rPr>
              <a:t> para os diferentes modelos. Como possível solução, o problema foi dividido em duas etapas:</a:t>
            </a:r>
            <a:endParaRPr sz="18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000">
              <a:solidFill>
                <a:srgbClr val="FFD9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Char char="●"/>
            </a:pPr>
            <a:r>
              <a:rPr lang="en" sz="1800">
                <a:solidFill>
                  <a:srgbClr val="FFD966"/>
                </a:solidFill>
              </a:rPr>
              <a:t>Classificar o vinho como </a:t>
            </a:r>
            <a:r>
              <a:rPr lang="en" sz="1800">
                <a:solidFill>
                  <a:srgbClr val="38761D"/>
                </a:solidFill>
              </a:rPr>
              <a:t>bom</a:t>
            </a:r>
            <a:r>
              <a:rPr lang="en" sz="1800">
                <a:solidFill>
                  <a:srgbClr val="FFD966"/>
                </a:solidFill>
              </a:rPr>
              <a:t> ou </a:t>
            </a:r>
            <a:r>
              <a:rPr lang="en" sz="1800">
                <a:solidFill>
                  <a:srgbClr val="E06666"/>
                </a:solidFill>
              </a:rPr>
              <a:t>ruim</a:t>
            </a:r>
            <a:r>
              <a:rPr lang="en" sz="1800">
                <a:solidFill>
                  <a:srgbClr val="FFD966"/>
                </a:solidFill>
              </a:rPr>
              <a:t>;</a:t>
            </a:r>
            <a:endParaRPr sz="1800">
              <a:solidFill>
                <a:srgbClr val="FFD9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Char char="●"/>
            </a:pPr>
            <a:r>
              <a:rPr lang="en" sz="1800">
                <a:solidFill>
                  <a:srgbClr val="FFD966"/>
                </a:solidFill>
              </a:rPr>
              <a:t>Diferenciar a classificação do vinho </a:t>
            </a:r>
            <a:r>
              <a:rPr lang="en" sz="1800">
                <a:solidFill>
                  <a:srgbClr val="38761D"/>
                </a:solidFill>
              </a:rPr>
              <a:t>bom</a:t>
            </a:r>
            <a:r>
              <a:rPr lang="en" sz="1800">
                <a:solidFill>
                  <a:srgbClr val="FFD966"/>
                </a:solidFill>
              </a:rPr>
              <a:t>.</a:t>
            </a:r>
            <a:endParaRPr sz="18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FFD966"/>
              </a:solidFill>
            </a:endParaRPr>
          </a:p>
        </p:txBody>
      </p:sp>
      <p:grpSp>
        <p:nvGrpSpPr>
          <p:cNvPr id="548" name="Google Shape;548;g228e0019206_10_51"/>
          <p:cNvGrpSpPr/>
          <p:nvPr/>
        </p:nvGrpSpPr>
        <p:grpSpPr>
          <a:xfrm>
            <a:off x="780025" y="1410186"/>
            <a:ext cx="506100" cy="3055452"/>
            <a:chOff x="1084825" y="1661052"/>
            <a:chExt cx="506100" cy="3119400"/>
          </a:xfrm>
        </p:grpSpPr>
        <p:sp>
          <p:nvSpPr>
            <p:cNvPr id="549" name="Google Shape;549;g228e0019206_10_51"/>
            <p:cNvSpPr txBox="1"/>
            <p:nvPr/>
          </p:nvSpPr>
          <p:spPr>
            <a:xfrm>
              <a:off x="1084825" y="4214652"/>
              <a:ext cx="5061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50" name="Google Shape;550;g228e0019206_10_51"/>
            <p:cNvCxnSpPr>
              <a:endCxn id="549" idx="0"/>
            </p:cNvCxnSpPr>
            <p:nvPr/>
          </p:nvCxnSpPr>
          <p:spPr>
            <a:xfrm>
              <a:off x="1337875" y="1661052"/>
              <a:ext cx="0" cy="2553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28e0019206_6_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g228e0019206_6_18"/>
          <p:cNvSpPr txBox="1"/>
          <p:nvPr>
            <p:ph idx="4294967295" type="subTitle"/>
          </p:nvPr>
        </p:nvSpPr>
        <p:spPr>
          <a:xfrm>
            <a:off x="457200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Resultados Finais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7" name="Google Shape;557;g228e0019206_6_1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8" name="Google Shape;558;g228e0019206_6_1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9" name="Google Shape;559;g228e0019206_6_18"/>
          <p:cNvSpPr txBox="1"/>
          <p:nvPr>
            <p:ph type="title"/>
          </p:nvPr>
        </p:nvSpPr>
        <p:spPr>
          <a:xfrm>
            <a:off x="1286125" y="1278600"/>
            <a:ext cx="7556700" cy="2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</a:rPr>
              <a:t>O primeiro algoritmo irá classificar entre vinho </a:t>
            </a:r>
            <a:r>
              <a:rPr lang="en" sz="1800">
                <a:solidFill>
                  <a:srgbClr val="38761D"/>
                </a:solidFill>
              </a:rPr>
              <a:t>bom</a:t>
            </a:r>
            <a:r>
              <a:rPr lang="en" sz="1800">
                <a:solidFill>
                  <a:srgbClr val="FFD966"/>
                </a:solidFill>
              </a:rPr>
              <a:t> e vinho </a:t>
            </a:r>
            <a:r>
              <a:rPr lang="en" sz="1800">
                <a:solidFill>
                  <a:srgbClr val="E06666"/>
                </a:solidFill>
              </a:rPr>
              <a:t>ruim</a:t>
            </a:r>
            <a:r>
              <a:rPr lang="en" sz="1800">
                <a:solidFill>
                  <a:srgbClr val="FFD966"/>
                </a:solidFill>
              </a:rPr>
              <a:t>:</a:t>
            </a:r>
            <a:endParaRPr sz="18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qualidade_vinho = 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'bad'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'bad'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'bad'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'bad'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'good'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\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'good'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'good'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</a:rPr>
              <a:t>O segundo algoritmo irá diferenciar a classe dos vinhos </a:t>
            </a:r>
            <a:r>
              <a:rPr lang="en" sz="1800">
                <a:solidFill>
                  <a:srgbClr val="38761D"/>
                </a:solidFill>
              </a:rPr>
              <a:t>bons</a:t>
            </a:r>
            <a:r>
              <a:rPr lang="en" sz="1800">
                <a:solidFill>
                  <a:srgbClr val="FFD966"/>
                </a:solidFill>
              </a:rPr>
              <a:t>:</a:t>
            </a:r>
            <a:endParaRPr sz="18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df_winewhite_good = df_winewhite[df_winewhite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'quality'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.isin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])]</a:t>
            </a:r>
            <a:endParaRPr sz="12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</a:rPr>
              <a:t>&lt;</a:t>
            </a:r>
            <a:r>
              <a:rPr lang="en" sz="1500"/>
              <a:t>“Obs.: nota 9 não utilizada, pois apresenta poucas amostras”</a:t>
            </a:r>
            <a:r>
              <a:rPr lang="en" sz="1500">
                <a:solidFill>
                  <a:srgbClr val="FFD966"/>
                </a:solidFill>
              </a:rPr>
              <a:t> </a:t>
            </a:r>
            <a:r>
              <a:rPr lang="en" sz="1500">
                <a:solidFill>
                  <a:schemeClr val="accent6"/>
                </a:solidFill>
              </a:rPr>
              <a:t>&gt;</a:t>
            </a:r>
            <a:endParaRPr sz="1500">
              <a:solidFill>
                <a:schemeClr val="accent6"/>
              </a:solidFill>
            </a:endParaRPr>
          </a:p>
        </p:txBody>
      </p:sp>
      <p:sp>
        <p:nvSpPr>
          <p:cNvPr id="560" name="Google Shape;560;g228e0019206_6_18"/>
          <p:cNvSpPr txBox="1"/>
          <p:nvPr>
            <p:ph type="title"/>
          </p:nvPr>
        </p:nvSpPr>
        <p:spPr>
          <a:xfrm>
            <a:off x="1286125" y="745800"/>
            <a:ext cx="8118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5EB2FC"/>
                </a:solidFill>
              </a:rPr>
              <a:t>Novos Algoritmos</a:t>
            </a:r>
            <a:r>
              <a:rPr lang="en" sz="2000">
                <a:solidFill>
                  <a:srgbClr val="EC3A3B"/>
                </a:solidFill>
              </a:rPr>
              <a:t> </a:t>
            </a:r>
            <a:r>
              <a:rPr lang="en" sz="2000">
                <a:solidFill>
                  <a:schemeClr val="accent6"/>
                </a:solidFill>
              </a:rPr>
              <a:t>{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</p:txBody>
      </p:sp>
      <p:grpSp>
        <p:nvGrpSpPr>
          <p:cNvPr id="561" name="Google Shape;561;g228e0019206_6_18"/>
          <p:cNvGrpSpPr/>
          <p:nvPr/>
        </p:nvGrpSpPr>
        <p:grpSpPr>
          <a:xfrm>
            <a:off x="780025" y="1233161"/>
            <a:ext cx="506100" cy="3569020"/>
            <a:chOff x="1084825" y="2088494"/>
            <a:chExt cx="506100" cy="3022800"/>
          </a:xfrm>
        </p:grpSpPr>
        <p:sp>
          <p:nvSpPr>
            <p:cNvPr id="562" name="Google Shape;562;g228e0019206_6_18"/>
            <p:cNvSpPr txBox="1"/>
            <p:nvPr/>
          </p:nvSpPr>
          <p:spPr>
            <a:xfrm>
              <a:off x="1084825" y="4642094"/>
              <a:ext cx="5061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3" name="Google Shape;563;g228e0019206_6_18"/>
            <p:cNvCxnSpPr>
              <a:endCxn id="562" idx="0"/>
            </p:cNvCxnSpPr>
            <p:nvPr/>
          </p:nvCxnSpPr>
          <p:spPr>
            <a:xfrm>
              <a:off x="1337875" y="2088494"/>
              <a:ext cx="0" cy="2553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28e0019206_6_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g228e0019206_6_101"/>
          <p:cNvSpPr txBox="1"/>
          <p:nvPr>
            <p:ph idx="4294967295" type="subTitle"/>
          </p:nvPr>
        </p:nvSpPr>
        <p:spPr>
          <a:xfrm>
            <a:off x="1151300" y="4619975"/>
            <a:ext cx="2953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Resultados finais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0" name="Google Shape;570;g228e0019206_6_10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g228e0019206_6_10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2" name="Google Shape;572;g228e0019206_6_101"/>
          <p:cNvSpPr txBox="1"/>
          <p:nvPr>
            <p:ph type="title"/>
          </p:nvPr>
        </p:nvSpPr>
        <p:spPr>
          <a:xfrm>
            <a:off x="713100" y="582700"/>
            <a:ext cx="8118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SVC Classificando Vinhos </a:t>
            </a:r>
            <a:r>
              <a:rPr lang="en" sz="2000">
                <a:solidFill>
                  <a:srgbClr val="38761D"/>
                </a:solidFill>
              </a:rPr>
              <a:t>bons</a:t>
            </a:r>
            <a:r>
              <a:rPr lang="en" sz="2000">
                <a:solidFill>
                  <a:schemeClr val="lt2"/>
                </a:solidFill>
              </a:rPr>
              <a:t> x Vinhos </a:t>
            </a:r>
            <a:r>
              <a:rPr lang="en" sz="2000">
                <a:solidFill>
                  <a:srgbClr val="E06666"/>
                </a:solidFill>
              </a:rPr>
              <a:t>ruins</a:t>
            </a:r>
            <a:endParaRPr sz="1500">
              <a:solidFill>
                <a:srgbClr val="E06666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</p:txBody>
      </p:sp>
      <p:pic>
        <p:nvPicPr>
          <p:cNvPr id="573" name="Google Shape;573;g228e0019206_6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400" y="1123263"/>
            <a:ext cx="52006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g228e0019206_6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050" y="2030550"/>
            <a:ext cx="3100832" cy="24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g228e0019206_6_101"/>
          <p:cNvSpPr/>
          <p:nvPr/>
        </p:nvSpPr>
        <p:spPr>
          <a:xfrm>
            <a:off x="1306049" y="1663800"/>
            <a:ext cx="3100800" cy="273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Métricas de TREINO</a:t>
            </a:r>
            <a:endParaRPr b="1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6" name="Google Shape;576;g228e0019206_6_101"/>
          <p:cNvSpPr/>
          <p:nvPr/>
        </p:nvSpPr>
        <p:spPr>
          <a:xfrm>
            <a:off x="4766351" y="1663800"/>
            <a:ext cx="3100800" cy="273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Métricas de TESTE</a:t>
            </a:r>
            <a:endParaRPr b="1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77" name="Google Shape;577;g228e0019206_6_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350" y="2030550"/>
            <a:ext cx="3041656" cy="24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28e0019206_6_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3" name="Google Shape;583;g228e0019206_6_114"/>
          <p:cNvSpPr txBox="1"/>
          <p:nvPr>
            <p:ph idx="4294967295" type="subTitle"/>
          </p:nvPr>
        </p:nvSpPr>
        <p:spPr>
          <a:xfrm>
            <a:off x="457200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Resultados finais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4" name="Google Shape;584;g228e0019206_6_11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5" name="Google Shape;585;g228e0019206_6_11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6" name="Google Shape;586;g228e0019206_6_114"/>
          <p:cNvSpPr/>
          <p:nvPr/>
        </p:nvSpPr>
        <p:spPr>
          <a:xfrm>
            <a:off x="683238" y="1768600"/>
            <a:ext cx="4029000" cy="2976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Métricas </a:t>
            </a:r>
            <a:r>
              <a:rPr b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d</a:t>
            </a:r>
            <a:r>
              <a:rPr b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e TREINO</a:t>
            </a:r>
            <a:endParaRPr b="1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7" name="Google Shape;587;g228e0019206_6_114"/>
          <p:cNvSpPr/>
          <p:nvPr/>
        </p:nvSpPr>
        <p:spPr>
          <a:xfrm>
            <a:off x="4857750" y="1768600"/>
            <a:ext cx="4000500" cy="2976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Métricas de TESTE</a:t>
            </a:r>
            <a:endParaRPr b="1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88" name="Google Shape;588;g228e0019206_6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88" y="2112113"/>
            <a:ext cx="40290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g228e0019206_6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0" y="2126413"/>
            <a:ext cx="40005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g228e0019206_6_114"/>
          <p:cNvSpPr txBox="1"/>
          <p:nvPr>
            <p:ph type="title"/>
          </p:nvPr>
        </p:nvSpPr>
        <p:spPr>
          <a:xfrm>
            <a:off x="713100" y="735100"/>
            <a:ext cx="8118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SVC Classificando Vinhos </a:t>
            </a:r>
            <a:r>
              <a:rPr lang="en" sz="2000">
                <a:solidFill>
                  <a:srgbClr val="38761D"/>
                </a:solidFill>
              </a:rPr>
              <a:t>bons</a:t>
            </a:r>
            <a:r>
              <a:rPr lang="en" sz="2000">
                <a:solidFill>
                  <a:schemeClr val="lt2"/>
                </a:solidFill>
              </a:rPr>
              <a:t> x Vinhos </a:t>
            </a:r>
            <a:r>
              <a:rPr lang="en" sz="2000">
                <a:solidFill>
                  <a:srgbClr val="E06666"/>
                </a:solidFill>
              </a:rPr>
              <a:t>Ruins</a:t>
            </a:r>
            <a:endParaRPr sz="1500">
              <a:solidFill>
                <a:srgbClr val="E06666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</p:txBody>
      </p:sp>
      <p:sp>
        <p:nvSpPr>
          <p:cNvPr id="591" name="Google Shape;591;g228e0019206_6_114"/>
          <p:cNvSpPr/>
          <p:nvPr/>
        </p:nvSpPr>
        <p:spPr>
          <a:xfrm>
            <a:off x="3558050" y="2918975"/>
            <a:ext cx="424200" cy="209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228e0019206_6_114"/>
          <p:cNvSpPr/>
          <p:nvPr/>
        </p:nvSpPr>
        <p:spPr>
          <a:xfrm>
            <a:off x="7723025" y="2918975"/>
            <a:ext cx="424200" cy="209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28e0019206_6_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g228e0019206_6_49"/>
          <p:cNvSpPr txBox="1"/>
          <p:nvPr>
            <p:ph idx="4294967295" type="subTitle"/>
          </p:nvPr>
        </p:nvSpPr>
        <p:spPr>
          <a:xfrm>
            <a:off x="1151300" y="4619975"/>
            <a:ext cx="2953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Resultados finais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9" name="Google Shape;599;g228e0019206_6_4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0" name="Google Shape;600;g228e0019206_6_4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1" name="Google Shape;601;g228e0019206_6_49"/>
          <p:cNvSpPr txBox="1"/>
          <p:nvPr>
            <p:ph type="title"/>
          </p:nvPr>
        </p:nvSpPr>
        <p:spPr>
          <a:xfrm>
            <a:off x="723975" y="671500"/>
            <a:ext cx="81189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SVC para Vinhos de nota 7 x Vinhos nota 8</a:t>
            </a:r>
            <a:endParaRPr sz="1500">
              <a:solidFill>
                <a:schemeClr val="lt2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</p:txBody>
      </p:sp>
      <p:sp>
        <p:nvSpPr>
          <p:cNvPr id="602" name="Google Shape;602;g228e0019206_6_49"/>
          <p:cNvSpPr/>
          <p:nvPr/>
        </p:nvSpPr>
        <p:spPr>
          <a:xfrm>
            <a:off x="1195188" y="1424875"/>
            <a:ext cx="3364500" cy="273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Métricas de TREINO</a:t>
            </a:r>
            <a:endParaRPr b="1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3" name="Google Shape;603;g228e0019206_6_49"/>
          <p:cNvSpPr/>
          <p:nvPr/>
        </p:nvSpPr>
        <p:spPr>
          <a:xfrm>
            <a:off x="4892012" y="1424875"/>
            <a:ext cx="3364500" cy="273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Métricas de TESTE</a:t>
            </a:r>
            <a:endParaRPr b="1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604" name="Google Shape;604;g228e0019206_6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200" y="1732250"/>
            <a:ext cx="3364349" cy="26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g228e0019206_6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150" y="1732250"/>
            <a:ext cx="3364351" cy="26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g228e0019206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675" y="2382900"/>
            <a:ext cx="4057800" cy="135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g228e0019206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00" y="2382900"/>
            <a:ext cx="4229100" cy="13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g228e0019206_1_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g228e0019206_1_4"/>
          <p:cNvSpPr txBox="1"/>
          <p:nvPr>
            <p:ph idx="4294967295" type="subTitle"/>
          </p:nvPr>
        </p:nvSpPr>
        <p:spPr>
          <a:xfrm>
            <a:off x="457200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Resultados finais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4" name="Google Shape;614;g228e0019206_1_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5" name="Google Shape;615;g228e0019206_1_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6" name="Google Shape;616;g228e0019206_1_4"/>
          <p:cNvSpPr/>
          <p:nvPr/>
        </p:nvSpPr>
        <p:spPr>
          <a:xfrm>
            <a:off x="607000" y="2036000"/>
            <a:ext cx="4229100" cy="2976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Métricas de TREINO</a:t>
            </a:r>
            <a:endParaRPr b="1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7" name="Google Shape;617;g228e0019206_1_4"/>
          <p:cNvSpPr/>
          <p:nvPr/>
        </p:nvSpPr>
        <p:spPr>
          <a:xfrm>
            <a:off x="4869675" y="2036000"/>
            <a:ext cx="4057800" cy="2976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Métricas de TESTE</a:t>
            </a:r>
            <a:endParaRPr b="1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8" name="Google Shape;618;g228e0019206_1_4"/>
          <p:cNvSpPr/>
          <p:nvPr/>
        </p:nvSpPr>
        <p:spPr>
          <a:xfrm>
            <a:off x="3652275" y="3193600"/>
            <a:ext cx="424200" cy="209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228e0019206_1_4"/>
          <p:cNvSpPr/>
          <p:nvPr/>
        </p:nvSpPr>
        <p:spPr>
          <a:xfrm>
            <a:off x="7765850" y="3193600"/>
            <a:ext cx="424200" cy="209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0" name="Google Shape;620;g228e0019206_1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400" y="1391688"/>
            <a:ext cx="67437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g228e0019206_1_4"/>
          <p:cNvSpPr txBox="1"/>
          <p:nvPr>
            <p:ph type="title"/>
          </p:nvPr>
        </p:nvSpPr>
        <p:spPr>
          <a:xfrm>
            <a:off x="723975" y="671500"/>
            <a:ext cx="81189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SVC para Vinhos de nota 7 x Vinhos nota 8</a:t>
            </a:r>
            <a:endParaRPr sz="1500">
              <a:solidFill>
                <a:schemeClr val="lt2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EC3A3B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28e0019206_6_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Google Shape;627;g228e0019206_6_7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8" name="Google Shape;628;g228e0019206_6_7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9" name="Google Shape;629;g228e0019206_6_73"/>
          <p:cNvSpPr txBox="1"/>
          <p:nvPr>
            <p:ph type="title"/>
          </p:nvPr>
        </p:nvSpPr>
        <p:spPr>
          <a:xfrm>
            <a:off x="713100" y="1461900"/>
            <a:ext cx="81189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Sim!</a:t>
            </a:r>
            <a:r>
              <a:rPr lang="en" sz="1600">
                <a:solidFill>
                  <a:srgbClr val="FF9900"/>
                </a:solidFill>
              </a:rPr>
              <a:t> </a:t>
            </a:r>
            <a:r>
              <a:rPr lang="en" sz="1600">
                <a:solidFill>
                  <a:schemeClr val="accent3"/>
                </a:solidFill>
              </a:rPr>
              <a:t>Os resultados do projeto podem ser usados por produtores de vinho para melhorar a qualidade de seus produtos, bem como por consumidores para tomar decisões mais informadas sobre quais vinhos escolher. 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Além disso, o modelo poderia ajudar a expandir o conhecimento sobre a produção de vinho, auxiliar no aprendizado de novos enólogos e auxiliar nas avaliações feitas pelos sommeliers que, por se basearem em experiências, estão propensos a fatores subjetivos.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630" name="Google Shape;630;g228e0019206_6_73"/>
          <p:cNvSpPr txBox="1"/>
          <p:nvPr>
            <p:ph idx="4294967295" type="subTitle"/>
          </p:nvPr>
        </p:nvSpPr>
        <p:spPr>
          <a:xfrm>
            <a:off x="45675" y="4675675"/>
            <a:ext cx="4520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Conclusões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1" name="Google Shape;631;g228e0019206_6_73"/>
          <p:cNvSpPr txBox="1"/>
          <p:nvPr>
            <p:ph type="title"/>
          </p:nvPr>
        </p:nvSpPr>
        <p:spPr>
          <a:xfrm>
            <a:off x="723975" y="747700"/>
            <a:ext cx="81189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Por fim, o </a:t>
            </a:r>
            <a:r>
              <a:rPr lang="en" sz="2000">
                <a:solidFill>
                  <a:srgbClr val="5EB2FC"/>
                </a:solidFill>
              </a:rPr>
              <a:t>modelo </a:t>
            </a:r>
            <a:r>
              <a:rPr lang="en" sz="2000">
                <a:solidFill>
                  <a:schemeClr val="lt2"/>
                </a:solidFill>
              </a:rPr>
              <a:t>iria para </a:t>
            </a:r>
            <a:r>
              <a:rPr lang="en" sz="2000">
                <a:solidFill>
                  <a:srgbClr val="38761D"/>
                </a:solidFill>
              </a:rPr>
              <a:t>produção</a:t>
            </a:r>
            <a:r>
              <a:rPr lang="en" sz="2000">
                <a:solidFill>
                  <a:schemeClr val="lt2"/>
                </a:solidFill>
              </a:rPr>
              <a:t>?</a:t>
            </a:r>
            <a:endParaRPr sz="2000">
              <a:solidFill>
                <a:srgbClr val="EC3A3B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28e0019206_6_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7" name="Google Shape;637;g228e0019206_6_81"/>
          <p:cNvSpPr txBox="1"/>
          <p:nvPr>
            <p:ph idx="4294967295" type="subTitle"/>
          </p:nvPr>
        </p:nvSpPr>
        <p:spPr>
          <a:xfrm>
            <a:off x="457200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Referências Bibliográficas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8" name="Google Shape;638;g228e0019206_6_8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9" name="Google Shape;639;g228e0019206_6_8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0" name="Google Shape;640;g228e0019206_6_81"/>
          <p:cNvSpPr txBox="1"/>
          <p:nvPr>
            <p:ph type="title"/>
          </p:nvPr>
        </p:nvSpPr>
        <p:spPr>
          <a:xfrm>
            <a:off x="669475" y="778951"/>
            <a:ext cx="81189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D966"/>
                </a:solidFill>
              </a:rPr>
              <a:t>CORTEZ, P.; CERDEIRA, A.; ALMEIDA, F.; MATOS, T.; REIS, J. </a:t>
            </a:r>
            <a:r>
              <a:rPr lang="en" sz="1500">
                <a:solidFill>
                  <a:srgbClr val="EC3A3B"/>
                </a:solidFill>
              </a:rPr>
              <a:t>Modeling wine preferences by data mining from physicochemical properties. </a:t>
            </a:r>
            <a:r>
              <a:rPr b="1" lang="en" sz="1500">
                <a:solidFill>
                  <a:schemeClr val="lt2"/>
                </a:solidFill>
              </a:rPr>
              <a:t>Decision Support Systems</a:t>
            </a:r>
            <a:r>
              <a:rPr lang="en" sz="1500">
                <a:solidFill>
                  <a:schemeClr val="lt2"/>
                </a:solidFill>
              </a:rPr>
              <a:t>, v. 47 (4), p. 547-553, 2009. DOI: 10.1016/j.dss.2009.05.016.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D966"/>
                </a:solidFill>
              </a:rPr>
              <a:t>Kaggle.</a:t>
            </a:r>
            <a:r>
              <a:rPr lang="en" sz="1500">
                <a:solidFill>
                  <a:srgbClr val="EC3A3B"/>
                </a:solidFill>
              </a:rPr>
              <a:t> Wine Quality Dataset.</a:t>
            </a:r>
            <a:r>
              <a:rPr lang="en" sz="1500">
                <a:solidFill>
                  <a:srgbClr val="FFD966"/>
                </a:solidFill>
              </a:rPr>
              <a:t> Disponível em: &lt;https://www.kaggle.com/datasets/yasserh/wine-quality-dataset&gt; Acesso em: 30 março de 2023.</a:t>
            </a:r>
            <a:endParaRPr sz="1500">
              <a:solidFill>
                <a:srgbClr val="FFD9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D9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D966"/>
                </a:solidFill>
              </a:rPr>
              <a:t>Slidego. </a:t>
            </a:r>
            <a:r>
              <a:rPr lang="en" sz="1500">
                <a:solidFill>
                  <a:srgbClr val="EC3A3B"/>
                </a:solidFill>
              </a:rPr>
              <a:t>Oficina de linguagens de programação para iniciantes.</a:t>
            </a:r>
            <a:r>
              <a:rPr lang="en" sz="1500">
                <a:solidFill>
                  <a:srgbClr val="FFD966"/>
                </a:solidFill>
              </a:rPr>
              <a:t> Disponível em: &lt;https://slidesgo.com/pt/tema/oficina-de-linguagens-de-programacao-para-iniciantes#position-8&amp;related-1&amp;rs=detail-related&gt;. Acesso em: 30 de março de 2023.</a:t>
            </a:r>
            <a:endParaRPr sz="15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EC3A3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"/>
          <p:cNvSpPr txBox="1"/>
          <p:nvPr>
            <p:ph idx="1" type="body"/>
          </p:nvPr>
        </p:nvSpPr>
        <p:spPr>
          <a:xfrm>
            <a:off x="1286125" y="1354325"/>
            <a:ext cx="6744300" cy="25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Objetivo do trabalho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Exploração do dataset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Aplicação do estimador Base Line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Resultados Preliminares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Resultados Finais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Conclusões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Referências Bibliográficas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85" name="Google Shape;285;p2"/>
          <p:cNvGrpSpPr/>
          <p:nvPr/>
        </p:nvGrpSpPr>
        <p:grpSpPr>
          <a:xfrm>
            <a:off x="780025" y="1354325"/>
            <a:ext cx="506100" cy="3107700"/>
            <a:chOff x="1084825" y="1659125"/>
            <a:chExt cx="506100" cy="3107700"/>
          </a:xfrm>
        </p:grpSpPr>
        <p:sp>
          <p:nvSpPr>
            <p:cNvPr id="286" name="Google Shape;286;p2"/>
            <p:cNvSpPr txBox="1"/>
            <p:nvPr/>
          </p:nvSpPr>
          <p:spPr>
            <a:xfrm>
              <a:off x="1084825" y="4212725"/>
              <a:ext cx="506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87" name="Google Shape;287;p2"/>
            <p:cNvCxnSpPr>
              <a:endCxn id="286" idx="0"/>
            </p:cNvCxnSpPr>
            <p:nvPr/>
          </p:nvCxnSpPr>
          <p:spPr>
            <a:xfrm>
              <a:off x="1337875" y="1659125"/>
              <a:ext cx="0" cy="2553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8" name="Google Shape;288;p2"/>
          <p:cNvSpPr txBox="1"/>
          <p:nvPr/>
        </p:nvSpPr>
        <p:spPr>
          <a:xfrm>
            <a:off x="457200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Sumário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9" name="Google Shape;289;p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90" name="Google Shape;290;p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91" name="Google Shape;291;p2"/>
          <p:cNvSpPr txBox="1"/>
          <p:nvPr/>
        </p:nvSpPr>
        <p:spPr>
          <a:xfrm>
            <a:off x="1120050" y="831038"/>
            <a:ext cx="475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Sumário </a:t>
            </a:r>
            <a:r>
              <a:rPr lang="en" sz="2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92" name="Google Shape;29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98" name="Google Shape;298;p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99" name="Google Shape;299;p3"/>
          <p:cNvSpPr txBox="1"/>
          <p:nvPr>
            <p:ph idx="4294967295" type="subTitle"/>
          </p:nvPr>
        </p:nvSpPr>
        <p:spPr>
          <a:xfrm>
            <a:off x="-5975" y="46622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Objetivo do trabalho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00" name="Google Shape;30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3"/>
          <p:cNvSpPr txBox="1"/>
          <p:nvPr/>
        </p:nvSpPr>
        <p:spPr>
          <a:xfrm>
            <a:off x="1286125" y="1454975"/>
            <a:ext cx="712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 </a:t>
            </a:r>
            <a:r>
              <a:rPr lang="en" sz="17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objetivo do trabalho é fazer uso de</a:t>
            </a:r>
            <a:r>
              <a:rPr lang="en" sz="1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700">
                <a:solidFill>
                  <a:srgbClr val="5EB2FC"/>
                </a:solidFill>
                <a:latin typeface="Fira Code"/>
                <a:ea typeface="Fira Code"/>
                <a:cs typeface="Fira Code"/>
                <a:sym typeface="Fira Code"/>
              </a:rPr>
              <a:t>algoritmos de aprendizado de máquinas</a:t>
            </a:r>
            <a:r>
              <a:rPr lang="en" sz="1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para analisar as características e</a:t>
            </a:r>
            <a:r>
              <a:rPr lang="en" sz="1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</a:t>
            </a:r>
            <a:r>
              <a:rPr lang="en" sz="17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prever</a:t>
            </a:r>
            <a:r>
              <a:rPr lang="en" sz="1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a qualidade</a:t>
            </a:r>
            <a:r>
              <a:rPr lang="en" sz="1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dos</a:t>
            </a:r>
            <a:r>
              <a:rPr lang="en" sz="17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en" sz="17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vinhos</a:t>
            </a:r>
            <a:r>
              <a:rPr lang="en" sz="1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com base em suas propriedades químicas, como teor alcoólico, acidez, pH e outros fatores.</a:t>
            </a:r>
            <a:endParaRPr sz="16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302" name="Google Shape;302;p3"/>
          <p:cNvGrpSpPr/>
          <p:nvPr/>
        </p:nvGrpSpPr>
        <p:grpSpPr>
          <a:xfrm>
            <a:off x="780025" y="1339721"/>
            <a:ext cx="506100" cy="2431485"/>
            <a:chOff x="1084825" y="1084588"/>
            <a:chExt cx="506100" cy="3486000"/>
          </a:xfrm>
        </p:grpSpPr>
        <p:sp>
          <p:nvSpPr>
            <p:cNvPr id="303" name="Google Shape;303;p3"/>
            <p:cNvSpPr txBox="1"/>
            <p:nvPr/>
          </p:nvSpPr>
          <p:spPr>
            <a:xfrm>
              <a:off x="1084825" y="3776188"/>
              <a:ext cx="506100" cy="7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04" name="Google Shape;304;p3"/>
            <p:cNvCxnSpPr>
              <a:endCxn id="303" idx="0"/>
            </p:cNvCxnSpPr>
            <p:nvPr/>
          </p:nvCxnSpPr>
          <p:spPr>
            <a:xfrm>
              <a:off x="1337875" y="1084588"/>
              <a:ext cx="0" cy="2691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5" name="Google Shape;305;p3"/>
          <p:cNvSpPr txBox="1"/>
          <p:nvPr/>
        </p:nvSpPr>
        <p:spPr>
          <a:xfrm>
            <a:off x="924300" y="816525"/>
            <a:ext cx="54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"/>
          <p:cNvSpPr txBox="1"/>
          <p:nvPr>
            <p:ph type="title"/>
          </p:nvPr>
        </p:nvSpPr>
        <p:spPr>
          <a:xfrm>
            <a:off x="713100" y="582700"/>
            <a:ext cx="8118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FFD966"/>
                </a:solidFill>
              </a:rPr>
              <a:t>Quais são as </a:t>
            </a:r>
            <a:r>
              <a:rPr lang="en" sz="2000"/>
              <a:t>features </a:t>
            </a:r>
            <a:r>
              <a:rPr lang="en" sz="2000">
                <a:solidFill>
                  <a:srgbClr val="FFD966"/>
                </a:solidFill>
              </a:rPr>
              <a:t>presentes no dataset?</a:t>
            </a:r>
            <a:endParaRPr sz="2000">
              <a:solidFill>
                <a:srgbClr val="FFD966"/>
              </a:solidFill>
            </a:endParaRPr>
          </a:p>
        </p:txBody>
      </p:sp>
      <p:sp>
        <p:nvSpPr>
          <p:cNvPr id="311" name="Google Shape;31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"/>
          <p:cNvSpPr txBox="1"/>
          <p:nvPr>
            <p:ph idx="4294967295" type="subTitle"/>
          </p:nvPr>
        </p:nvSpPr>
        <p:spPr>
          <a:xfrm>
            <a:off x="457200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Exploração do dataset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3" name="Google Shape;313;p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4" name="Google Shape;314;p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315" name="Google Shape;3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00" y="1460950"/>
            <a:ext cx="8529511" cy="17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5"/>
          <p:cNvSpPr txBox="1"/>
          <p:nvPr>
            <p:ph type="title"/>
          </p:nvPr>
        </p:nvSpPr>
        <p:spPr>
          <a:xfrm>
            <a:off x="713100" y="582700"/>
            <a:ext cx="8118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FFD966"/>
                </a:solidFill>
              </a:rPr>
              <a:t>Existem valores </a:t>
            </a:r>
            <a:r>
              <a:rPr lang="en" sz="2000">
                <a:solidFill>
                  <a:srgbClr val="A64D79"/>
                </a:solidFill>
              </a:rPr>
              <a:t>Null</a:t>
            </a:r>
            <a:r>
              <a:rPr lang="en" sz="2000">
                <a:solidFill>
                  <a:srgbClr val="FFD966"/>
                </a:solidFill>
              </a:rPr>
              <a:t> ou </a:t>
            </a:r>
            <a:r>
              <a:rPr lang="en" sz="2000">
                <a:solidFill>
                  <a:srgbClr val="A64D79"/>
                </a:solidFill>
              </a:rPr>
              <a:t>NaN</a:t>
            </a:r>
            <a:r>
              <a:rPr lang="en" sz="2000">
                <a:solidFill>
                  <a:srgbClr val="FFD966"/>
                </a:solidFill>
              </a:rPr>
              <a:t> no dataset</a:t>
            </a:r>
            <a:r>
              <a:rPr lang="en" sz="2000">
                <a:solidFill>
                  <a:srgbClr val="FFD966"/>
                </a:solidFill>
              </a:rPr>
              <a:t>?</a:t>
            </a:r>
            <a:endParaRPr sz="2000">
              <a:solidFill>
                <a:srgbClr val="FFD966"/>
              </a:solidFill>
            </a:endParaRPr>
          </a:p>
        </p:txBody>
      </p:sp>
      <p:sp>
        <p:nvSpPr>
          <p:cNvPr id="322" name="Google Shape;322;p5"/>
          <p:cNvSpPr txBox="1"/>
          <p:nvPr>
            <p:ph idx="4294967295" type="subTitle"/>
          </p:nvPr>
        </p:nvSpPr>
        <p:spPr>
          <a:xfrm>
            <a:off x="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Exploração do dataset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23" name="Google Shape;323;p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24" name="Google Shape;324;p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325" name="Google Shape;3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725" y="1157200"/>
            <a:ext cx="3405650" cy="3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"/>
          <p:cNvSpPr txBox="1"/>
          <p:nvPr>
            <p:ph type="title"/>
          </p:nvPr>
        </p:nvSpPr>
        <p:spPr>
          <a:xfrm>
            <a:off x="724975" y="1789575"/>
            <a:ext cx="29202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FFD966"/>
                </a:solidFill>
              </a:rPr>
              <a:t>Qual</a:t>
            </a:r>
            <a:r>
              <a:rPr lang="en" sz="2000">
                <a:solidFill>
                  <a:srgbClr val="FFD966"/>
                </a:solidFill>
              </a:rPr>
              <a:t> a </a:t>
            </a:r>
            <a:r>
              <a:rPr lang="en" sz="2000">
                <a:solidFill>
                  <a:srgbClr val="9E9E9E"/>
                </a:solidFill>
              </a:rPr>
              <a:t>matriz de correlação</a:t>
            </a:r>
            <a:r>
              <a:rPr lang="en" sz="2000">
                <a:solidFill>
                  <a:srgbClr val="FFD966"/>
                </a:solidFill>
              </a:rPr>
              <a:t> do dataset?</a:t>
            </a:r>
            <a:endParaRPr/>
          </a:p>
        </p:txBody>
      </p:sp>
      <p:sp>
        <p:nvSpPr>
          <p:cNvPr id="331" name="Google Shape;3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"/>
          <p:cNvSpPr txBox="1"/>
          <p:nvPr>
            <p:ph idx="4294967295" type="subTitle"/>
          </p:nvPr>
        </p:nvSpPr>
        <p:spPr>
          <a:xfrm>
            <a:off x="457200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Exploração do dataset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33" name="Google Shape;333;p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34" name="Google Shape;334;p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335" name="Google Shape;3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32" y="534488"/>
            <a:ext cx="5017793" cy="407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09a76c085f_0_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g209a76c085f_0_108"/>
          <p:cNvSpPr txBox="1"/>
          <p:nvPr>
            <p:ph idx="4294967295" type="subTitle"/>
          </p:nvPr>
        </p:nvSpPr>
        <p:spPr>
          <a:xfrm>
            <a:off x="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Exploração do dataset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42" name="Google Shape;342;g209a76c085f_0_10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43" name="Google Shape;343;g209a76c085f_0_10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44" name="Google Shape;344;g209a76c085f_0_108"/>
          <p:cNvSpPr txBox="1"/>
          <p:nvPr>
            <p:ph type="title"/>
          </p:nvPr>
        </p:nvSpPr>
        <p:spPr>
          <a:xfrm>
            <a:off x="713100" y="582700"/>
            <a:ext cx="8118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FFD966"/>
                </a:solidFill>
              </a:rPr>
              <a:t>O quão </a:t>
            </a:r>
            <a:r>
              <a:rPr lang="en" sz="2000">
                <a:solidFill>
                  <a:srgbClr val="3D85C6"/>
                </a:solidFill>
              </a:rPr>
              <a:t>desbalanceado </a:t>
            </a:r>
            <a:r>
              <a:rPr lang="en" sz="2000">
                <a:solidFill>
                  <a:srgbClr val="FFD966"/>
                </a:solidFill>
              </a:rPr>
              <a:t>está o </a:t>
            </a:r>
            <a:r>
              <a:rPr lang="en" sz="2000">
                <a:solidFill>
                  <a:srgbClr val="3D85C6"/>
                </a:solidFill>
              </a:rPr>
              <a:t>target </a:t>
            </a:r>
            <a:r>
              <a:rPr lang="en" sz="2000">
                <a:solidFill>
                  <a:srgbClr val="FFD966"/>
                </a:solidFill>
              </a:rPr>
              <a:t>d</a:t>
            </a:r>
            <a:r>
              <a:rPr lang="en" sz="2000">
                <a:solidFill>
                  <a:srgbClr val="FFD966"/>
                </a:solidFill>
              </a:rPr>
              <a:t>o dataset?</a:t>
            </a:r>
            <a:endParaRPr sz="2000">
              <a:solidFill>
                <a:srgbClr val="FFE599"/>
              </a:solidFill>
            </a:endParaRPr>
          </a:p>
        </p:txBody>
      </p:sp>
      <p:pic>
        <p:nvPicPr>
          <p:cNvPr id="345" name="Google Shape;345;g209a76c085f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1" y="1080374"/>
            <a:ext cx="4571999" cy="34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209a76c085f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4925" y="1348750"/>
            <a:ext cx="548700" cy="92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09a76c085f_0_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g209a76c085f_0_88"/>
          <p:cNvSpPr txBox="1"/>
          <p:nvPr>
            <p:ph idx="4294967295" type="subTitle"/>
          </p:nvPr>
        </p:nvSpPr>
        <p:spPr>
          <a:xfrm>
            <a:off x="4572000" y="46648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Exploração do dataset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53" name="Google Shape;353;g209a76c085f_0_8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PoloTech | Data Science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54" name="Google Shape;354;g209a76c085f_0_8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Machine Learning 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55" name="Google Shape;355;g209a76c085f_0_88"/>
          <p:cNvSpPr txBox="1"/>
          <p:nvPr>
            <p:ph type="title"/>
          </p:nvPr>
        </p:nvSpPr>
        <p:spPr>
          <a:xfrm>
            <a:off x="713100" y="811300"/>
            <a:ext cx="4845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FFD966"/>
                </a:solidFill>
              </a:rPr>
              <a:t>E em relação aos </a:t>
            </a:r>
            <a:r>
              <a:rPr lang="en" sz="2000">
                <a:solidFill>
                  <a:schemeClr val="accent6"/>
                </a:solidFill>
              </a:rPr>
              <a:t>outliers</a:t>
            </a:r>
            <a:r>
              <a:rPr lang="en" sz="2000">
                <a:solidFill>
                  <a:srgbClr val="FFD966"/>
                </a:solidFill>
              </a:rPr>
              <a:t>?</a:t>
            </a:r>
            <a:endParaRPr sz="2000">
              <a:solidFill>
                <a:srgbClr val="FFD966"/>
              </a:solidFill>
            </a:endParaRPr>
          </a:p>
        </p:txBody>
      </p:sp>
      <p:pic>
        <p:nvPicPr>
          <p:cNvPr id="356" name="Google Shape;356;g209a76c085f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5" y="1820975"/>
            <a:ext cx="8943450" cy="212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