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Oswald Bold" charset="1" panose="00000800000000000000"/>
      <p:regular r:id="rId24"/>
    </p:embeddedFont>
    <p:embeddedFont>
      <p:font typeface="DM Sans" charset="1" panose="00000000000000000000"/>
      <p:regular r:id="rId25"/>
    </p:embeddedFont>
    <p:embeddedFont>
      <p:font typeface="Oswald" charset="1" panose="00000500000000000000"/>
      <p:regular r:id="rId26"/>
    </p:embeddedFont>
    <p:embeddedFont>
      <p:font typeface="DM Sans Bold" charset="1" panose="00000000000000000000"/>
      <p:regular r:id="rId27"/>
    </p:embeddedFont>
    <p:embeddedFont>
      <p:font typeface="Montserrat Light" charset="1" panose="00000400000000000000"/>
      <p:regular r:id="rId28"/>
    </p:embeddedFont>
    <p:embeddedFont>
      <p:font typeface="Open Sans Bold" charset="1" panose="020B0806030504020204"/>
      <p:regular r:id="rId29"/>
    </p:embeddedFont>
    <p:embeddedFont>
      <p:font typeface="Open Sans" charset="1" panose="020B0606030504020204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23.png" Type="http://schemas.openxmlformats.org/officeDocument/2006/relationships/image"/><Relationship Id="rId4" Target="../media/image24.svg" Type="http://schemas.openxmlformats.org/officeDocument/2006/relationships/image"/><Relationship Id="rId5" Target="../media/image25.png" Type="http://schemas.openxmlformats.org/officeDocument/2006/relationships/image"/><Relationship Id="rId6" Target="../media/image26.svg" Type="http://schemas.openxmlformats.org/officeDocument/2006/relationships/image"/><Relationship Id="rId7" Target="../media/image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27.png" Type="http://schemas.openxmlformats.org/officeDocument/2006/relationships/image"/><Relationship Id="rId4" Target="../media/image28.svg" Type="http://schemas.openxmlformats.org/officeDocument/2006/relationships/image"/><Relationship Id="rId5" Target="../media/image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29.png" Type="http://schemas.openxmlformats.org/officeDocument/2006/relationships/image"/><Relationship Id="rId4" Target="../media/image30.svg" Type="http://schemas.openxmlformats.org/officeDocument/2006/relationships/image"/><Relationship Id="rId5" Target="../media/image31.png" Type="http://schemas.openxmlformats.org/officeDocument/2006/relationships/image"/><Relationship Id="rId6" Target="../media/image32.svg" Type="http://schemas.openxmlformats.org/officeDocument/2006/relationships/image"/><Relationship Id="rId7" Target="../media/image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33.png" Type="http://schemas.openxmlformats.org/officeDocument/2006/relationships/image"/><Relationship Id="rId4" Target="../media/image34.svg" Type="http://schemas.openxmlformats.org/officeDocument/2006/relationships/image"/><Relationship Id="rId5" Target="../media/image35.png" Type="http://schemas.openxmlformats.org/officeDocument/2006/relationships/image"/><Relationship Id="rId6" Target="../media/image36.svg" Type="http://schemas.openxmlformats.org/officeDocument/2006/relationships/image"/><Relationship Id="rId7" Target="../media/image1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1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1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41.png" Type="http://schemas.openxmlformats.org/officeDocument/2006/relationships/image"/><Relationship Id="rId4" Target="../media/image42.png" Type="http://schemas.openxmlformats.org/officeDocument/2006/relationships/image"/><Relationship Id="rId5" Target="../media/image43.png" Type="http://schemas.openxmlformats.org/officeDocument/2006/relationships/image"/><Relationship Id="rId6" Target="../media/image1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44.png" Type="http://schemas.openxmlformats.org/officeDocument/2006/relationships/image"/><Relationship Id="rId4" Target="../media/image45.svg" Type="http://schemas.openxmlformats.org/officeDocument/2006/relationships/image"/><Relationship Id="rId5" Target="../media/image1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44.png" Type="http://schemas.openxmlformats.org/officeDocument/2006/relationships/image"/><Relationship Id="rId4" Target="../media/image4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19.pn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22.png" Type="http://schemas.openxmlformats.org/officeDocument/2006/relationships/image"/><Relationship Id="rId7" Target="../media/image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0.svg" Type="http://schemas.openxmlformats.org/officeDocument/2006/relationships/image"/><Relationship Id="rId11" Target="../media/image31.png" Type="http://schemas.openxmlformats.org/officeDocument/2006/relationships/image"/><Relationship Id="rId12" Target="../media/image32.svg" Type="http://schemas.openxmlformats.org/officeDocument/2006/relationships/image"/><Relationship Id="rId13" Target="../media/image33.png" Type="http://schemas.openxmlformats.org/officeDocument/2006/relationships/image"/><Relationship Id="rId14" Target="../media/image34.svg" Type="http://schemas.openxmlformats.org/officeDocument/2006/relationships/image"/><Relationship Id="rId15" Target="../media/image35.png" Type="http://schemas.openxmlformats.org/officeDocument/2006/relationships/image"/><Relationship Id="rId16" Target="../media/image36.svg" Type="http://schemas.openxmlformats.org/officeDocument/2006/relationships/image"/><Relationship Id="rId17" Target="../media/image37.png" Type="http://schemas.openxmlformats.org/officeDocument/2006/relationships/image"/><Relationship Id="rId18" Target="../media/image38.svg" Type="http://schemas.openxmlformats.org/officeDocument/2006/relationships/image"/><Relationship Id="rId19" Target="../media/image39.png" Type="http://schemas.openxmlformats.org/officeDocument/2006/relationships/image"/><Relationship Id="rId2" Target="../media/image7.png" Type="http://schemas.openxmlformats.org/officeDocument/2006/relationships/image"/><Relationship Id="rId20" Target="../media/image40.svg" Type="http://schemas.openxmlformats.org/officeDocument/2006/relationships/image"/><Relationship Id="rId21" Target="../media/image1.png" Type="http://schemas.openxmlformats.org/officeDocument/2006/relationships/image"/><Relationship Id="rId3" Target="../media/image23.png" Type="http://schemas.openxmlformats.org/officeDocument/2006/relationships/image"/><Relationship Id="rId4" Target="../media/image24.svg" Type="http://schemas.openxmlformats.org/officeDocument/2006/relationships/image"/><Relationship Id="rId5" Target="../media/image25.png" Type="http://schemas.openxmlformats.org/officeDocument/2006/relationships/image"/><Relationship Id="rId6" Target="../media/image26.svg" Type="http://schemas.openxmlformats.org/officeDocument/2006/relationships/image"/><Relationship Id="rId7" Target="../media/image27.png" Type="http://schemas.openxmlformats.org/officeDocument/2006/relationships/image"/><Relationship Id="rId8" Target="../media/image28.svg" Type="http://schemas.openxmlformats.org/officeDocument/2006/relationships/image"/><Relationship Id="rId9" Target="../media/image2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919819"/>
            <a:ext cx="16230600" cy="1176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0"/>
              </a:lnSpc>
            </a:pPr>
            <a:r>
              <a:rPr lang="en-US" b="true" sz="6957" spc="681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ANÁLISE E PREDIÇÃO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236347" y="4105342"/>
            <a:ext cx="9815307" cy="788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36"/>
              </a:lnSpc>
            </a:pPr>
            <a:r>
              <a:rPr lang="en-US" b="true" sz="4663" spc="457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VAREJO: MODELO DE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7450250" y="803904"/>
            <a:ext cx="3387500" cy="3225444"/>
          </a:xfrm>
          <a:custGeom>
            <a:avLst/>
            <a:gdLst/>
            <a:ahLst/>
            <a:cxnLst/>
            <a:rect r="r" b="b" t="t" l="l"/>
            <a:pathLst>
              <a:path h="3225444" w="3387500">
                <a:moveTo>
                  <a:pt x="0" y="0"/>
                </a:moveTo>
                <a:lnTo>
                  <a:pt x="3387500" y="0"/>
                </a:lnTo>
                <a:lnTo>
                  <a:pt x="3387500" y="3225443"/>
                </a:lnTo>
                <a:lnTo>
                  <a:pt x="0" y="32254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4063167"/>
            <a:ext cx="2023329" cy="1321740"/>
            <a:chOff x="0" y="0"/>
            <a:chExt cx="532893" cy="34811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32893" cy="348113"/>
            </a:xfrm>
            <a:custGeom>
              <a:avLst/>
              <a:gdLst/>
              <a:ahLst/>
              <a:cxnLst/>
              <a:rect r="r" b="b" t="t" l="l"/>
              <a:pathLst>
                <a:path h="348113" w="532893">
                  <a:moveTo>
                    <a:pt x="0" y="0"/>
                  </a:moveTo>
                  <a:lnTo>
                    <a:pt x="532893" y="0"/>
                  </a:lnTo>
                  <a:lnTo>
                    <a:pt x="532893" y="348113"/>
                  </a:lnTo>
                  <a:lnTo>
                    <a:pt x="0" y="348113"/>
                  </a:lnTo>
                  <a:close/>
                </a:path>
              </a:pathLst>
            </a:custGeom>
            <a:solidFill>
              <a:srgbClr val="CCCCCC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532893" cy="3766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46"/>
                </a:lnSpc>
              </a:pPr>
              <a:r>
                <a:rPr lang="en-US" b="true" sz="1700" spc="17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Coleta de dados </a:t>
              </a:r>
            </a:p>
            <a:p>
              <a:pPr algn="ctr" marL="0" indent="0" lvl="0">
                <a:lnSpc>
                  <a:spcPts val="2346"/>
                </a:lnSpc>
                <a:spcBef>
                  <a:spcPct val="0"/>
                </a:spcBef>
              </a:pPr>
              <a:r>
                <a:rPr lang="en-US" b="true" sz="1700" spc="17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e m</a:t>
              </a:r>
              <a:r>
                <a:rPr lang="en-US" b="true" sz="1700" spc="17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apeamento de bases de dados do varejo.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76837" y="8226435"/>
            <a:ext cx="600539" cy="600539"/>
          </a:xfrm>
          <a:custGeom>
            <a:avLst/>
            <a:gdLst/>
            <a:ahLst/>
            <a:cxnLst/>
            <a:rect r="r" b="b" t="t" l="l"/>
            <a:pathLst>
              <a:path h="600539" w="600539">
                <a:moveTo>
                  <a:pt x="0" y="0"/>
                </a:moveTo>
                <a:lnTo>
                  <a:pt x="600540" y="0"/>
                </a:lnTo>
                <a:lnTo>
                  <a:pt x="600540" y="600539"/>
                </a:lnTo>
                <a:lnTo>
                  <a:pt x="0" y="6005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128041" y="8136298"/>
            <a:ext cx="575851" cy="690676"/>
          </a:xfrm>
          <a:custGeom>
            <a:avLst/>
            <a:gdLst/>
            <a:ahLst/>
            <a:cxnLst/>
            <a:rect r="r" b="b" t="t" l="l"/>
            <a:pathLst>
              <a:path h="690676" w="575851">
                <a:moveTo>
                  <a:pt x="0" y="0"/>
                </a:moveTo>
                <a:lnTo>
                  <a:pt x="575851" y="0"/>
                </a:lnTo>
                <a:lnTo>
                  <a:pt x="575851" y="690676"/>
                </a:lnTo>
                <a:lnTo>
                  <a:pt x="0" y="6906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887170" y="377265"/>
            <a:ext cx="11552977" cy="1314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00"/>
              </a:lnSpc>
            </a:pPr>
            <a:r>
              <a:rPr lang="en-US" b="true" sz="5000" spc="265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PROPOSTA DE SOLUÇÃO</a:t>
            </a:r>
          </a:p>
          <a:p>
            <a:pPr algn="ctr">
              <a:lnSpc>
                <a:spcPts val="3449"/>
              </a:lnSpc>
            </a:pPr>
            <a:r>
              <a:rPr lang="en-US" b="true" sz="2499" spc="132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STEP BY STEP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5703613"/>
            <a:ext cx="2023329" cy="2051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70"/>
              </a:lnSpc>
              <a:spcBef>
                <a:spcPct val="0"/>
              </a:spcBef>
            </a:pPr>
            <a:r>
              <a:rPr lang="en-US" b="true" sz="1500" spc="15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Usaremos a linguagem Python e bibliotecas para analise de dados integrada ao Power BI com o objetivo coletar dados de diversas fontes.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5921230" y="-17046"/>
            <a:ext cx="2423887" cy="2307929"/>
          </a:xfrm>
          <a:custGeom>
            <a:avLst/>
            <a:gdLst/>
            <a:ahLst/>
            <a:cxnLst/>
            <a:rect r="r" b="b" t="t" l="l"/>
            <a:pathLst>
              <a:path h="2307929" w="2423887">
                <a:moveTo>
                  <a:pt x="0" y="0"/>
                </a:moveTo>
                <a:lnTo>
                  <a:pt x="2423887" y="0"/>
                </a:lnTo>
                <a:lnTo>
                  <a:pt x="2423887" y="2307929"/>
                </a:lnTo>
                <a:lnTo>
                  <a:pt x="0" y="230792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4063167"/>
            <a:ext cx="2023329" cy="1321740"/>
            <a:chOff x="0" y="0"/>
            <a:chExt cx="532893" cy="34811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32893" cy="348113"/>
            </a:xfrm>
            <a:custGeom>
              <a:avLst/>
              <a:gdLst/>
              <a:ahLst/>
              <a:cxnLst/>
              <a:rect r="r" b="b" t="t" l="l"/>
              <a:pathLst>
                <a:path h="348113" w="532893">
                  <a:moveTo>
                    <a:pt x="0" y="0"/>
                  </a:moveTo>
                  <a:lnTo>
                    <a:pt x="532893" y="0"/>
                  </a:lnTo>
                  <a:lnTo>
                    <a:pt x="532893" y="348113"/>
                  </a:lnTo>
                  <a:lnTo>
                    <a:pt x="0" y="348113"/>
                  </a:lnTo>
                  <a:close/>
                </a:path>
              </a:pathLst>
            </a:custGeom>
            <a:solidFill>
              <a:srgbClr val="CCCCCC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532893" cy="3766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46"/>
                </a:lnSpc>
              </a:pPr>
              <a:r>
                <a:rPr lang="en-US" b="true" sz="1700" spc="17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Coleta de dados </a:t>
              </a:r>
            </a:p>
            <a:p>
              <a:pPr algn="ctr" marL="0" indent="0" lvl="0">
                <a:lnSpc>
                  <a:spcPts val="2346"/>
                </a:lnSpc>
                <a:spcBef>
                  <a:spcPct val="0"/>
                </a:spcBef>
              </a:pPr>
              <a:r>
                <a:rPr lang="en-US" b="true" sz="1700" spc="17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e m</a:t>
              </a:r>
              <a:r>
                <a:rPr lang="en-US" b="true" sz="1700" spc="17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apeamento de bases de dados do varejo.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4316167" y="4063167"/>
            <a:ext cx="2023329" cy="1283640"/>
            <a:chOff x="0" y="0"/>
            <a:chExt cx="532893" cy="33807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32893" cy="338078"/>
            </a:xfrm>
            <a:custGeom>
              <a:avLst/>
              <a:gdLst/>
              <a:ahLst/>
              <a:cxnLst/>
              <a:rect r="r" b="b" t="t" l="l"/>
              <a:pathLst>
                <a:path h="338078" w="532893">
                  <a:moveTo>
                    <a:pt x="0" y="0"/>
                  </a:moveTo>
                  <a:lnTo>
                    <a:pt x="532893" y="0"/>
                  </a:lnTo>
                  <a:lnTo>
                    <a:pt x="532893" y="338078"/>
                  </a:lnTo>
                  <a:lnTo>
                    <a:pt x="0" y="338078"/>
                  </a:lnTo>
                  <a:close/>
                </a:path>
              </a:pathLst>
            </a:custGeom>
            <a:solidFill>
              <a:srgbClr val="CCCCCC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532893" cy="3666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46"/>
                </a:lnSpc>
              </a:pPr>
              <a:r>
                <a:rPr lang="en-US" b="true" sz="1700" spc="17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ETL -</a:t>
              </a:r>
            </a:p>
            <a:p>
              <a:pPr algn="ctr" marL="0" indent="0" lvl="0">
                <a:lnSpc>
                  <a:spcPts val="2346"/>
                </a:lnSpc>
                <a:spcBef>
                  <a:spcPct val="0"/>
                </a:spcBef>
              </a:pPr>
              <a:r>
                <a:rPr lang="en-US" b="true" sz="1700" spc="17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Tratamento da base de dados</a:t>
              </a:r>
            </a:p>
          </p:txBody>
        </p:sp>
      </p:grpSp>
      <p:sp>
        <p:nvSpPr>
          <p:cNvPr name="AutoShape 9" id="9"/>
          <p:cNvSpPr/>
          <p:nvPr/>
        </p:nvSpPr>
        <p:spPr>
          <a:xfrm flipV="true">
            <a:off x="3052029" y="4704987"/>
            <a:ext cx="1264138" cy="1905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4673091" y="7890580"/>
            <a:ext cx="1309482" cy="730036"/>
          </a:xfrm>
          <a:custGeom>
            <a:avLst/>
            <a:gdLst/>
            <a:ahLst/>
            <a:cxnLst/>
            <a:rect r="r" b="b" t="t" l="l"/>
            <a:pathLst>
              <a:path h="730036" w="1309482">
                <a:moveTo>
                  <a:pt x="0" y="0"/>
                </a:moveTo>
                <a:lnTo>
                  <a:pt x="1309482" y="0"/>
                </a:lnTo>
                <a:lnTo>
                  <a:pt x="1309482" y="730036"/>
                </a:lnTo>
                <a:lnTo>
                  <a:pt x="0" y="73003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887170" y="377265"/>
            <a:ext cx="11552977" cy="1314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00"/>
              </a:lnSpc>
            </a:pPr>
            <a:r>
              <a:rPr lang="en-US" b="true" sz="5000" spc="265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PROPOSTA DE SOLUÇÃO</a:t>
            </a:r>
          </a:p>
          <a:p>
            <a:pPr algn="ctr">
              <a:lnSpc>
                <a:spcPts val="3449"/>
              </a:lnSpc>
            </a:pPr>
            <a:r>
              <a:rPr lang="en-US" b="true" sz="2499" spc="132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STEP BY STEP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316167" y="5794382"/>
            <a:ext cx="2023329" cy="1794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70"/>
              </a:lnSpc>
              <a:spcBef>
                <a:spcPct val="0"/>
              </a:spcBef>
            </a:pPr>
            <a:r>
              <a:rPr lang="en-US" b="true" sz="1500" spc="15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Após a coleta, será necessário realizar limpar e transformar os dados para que possam ser analisados e processados.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5921230" y="-17046"/>
            <a:ext cx="2423887" cy="2307929"/>
          </a:xfrm>
          <a:custGeom>
            <a:avLst/>
            <a:gdLst/>
            <a:ahLst/>
            <a:cxnLst/>
            <a:rect r="r" b="b" t="t" l="l"/>
            <a:pathLst>
              <a:path h="2307929" w="2423887">
                <a:moveTo>
                  <a:pt x="0" y="0"/>
                </a:moveTo>
                <a:lnTo>
                  <a:pt x="2423887" y="0"/>
                </a:lnTo>
                <a:lnTo>
                  <a:pt x="2423887" y="2307929"/>
                </a:lnTo>
                <a:lnTo>
                  <a:pt x="0" y="230792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4063167"/>
            <a:ext cx="2023329" cy="1321740"/>
            <a:chOff x="0" y="0"/>
            <a:chExt cx="532893" cy="34811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32893" cy="348113"/>
            </a:xfrm>
            <a:custGeom>
              <a:avLst/>
              <a:gdLst/>
              <a:ahLst/>
              <a:cxnLst/>
              <a:rect r="r" b="b" t="t" l="l"/>
              <a:pathLst>
                <a:path h="348113" w="532893">
                  <a:moveTo>
                    <a:pt x="0" y="0"/>
                  </a:moveTo>
                  <a:lnTo>
                    <a:pt x="532893" y="0"/>
                  </a:lnTo>
                  <a:lnTo>
                    <a:pt x="532893" y="348113"/>
                  </a:lnTo>
                  <a:lnTo>
                    <a:pt x="0" y="348113"/>
                  </a:lnTo>
                  <a:close/>
                </a:path>
              </a:pathLst>
            </a:custGeom>
            <a:solidFill>
              <a:srgbClr val="CCCCCC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532893" cy="3766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46"/>
                </a:lnSpc>
              </a:pPr>
              <a:r>
                <a:rPr lang="en-US" b="true" sz="1700" spc="17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Coleta de dados </a:t>
              </a:r>
            </a:p>
            <a:p>
              <a:pPr algn="ctr" marL="0" indent="0" lvl="0">
                <a:lnSpc>
                  <a:spcPts val="2346"/>
                </a:lnSpc>
                <a:spcBef>
                  <a:spcPct val="0"/>
                </a:spcBef>
              </a:pPr>
              <a:r>
                <a:rPr lang="en-US" b="true" sz="1700" spc="17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e m</a:t>
              </a:r>
              <a:r>
                <a:rPr lang="en-US" b="true" sz="1700" spc="17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apeamento de bases de dados do varejo.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4316167" y="4063167"/>
            <a:ext cx="2023329" cy="1283640"/>
            <a:chOff x="0" y="0"/>
            <a:chExt cx="532893" cy="33807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32893" cy="338078"/>
            </a:xfrm>
            <a:custGeom>
              <a:avLst/>
              <a:gdLst/>
              <a:ahLst/>
              <a:cxnLst/>
              <a:rect r="r" b="b" t="t" l="l"/>
              <a:pathLst>
                <a:path h="338078" w="532893">
                  <a:moveTo>
                    <a:pt x="0" y="0"/>
                  </a:moveTo>
                  <a:lnTo>
                    <a:pt x="532893" y="0"/>
                  </a:lnTo>
                  <a:lnTo>
                    <a:pt x="532893" y="338078"/>
                  </a:lnTo>
                  <a:lnTo>
                    <a:pt x="0" y="338078"/>
                  </a:lnTo>
                  <a:close/>
                </a:path>
              </a:pathLst>
            </a:custGeom>
            <a:solidFill>
              <a:srgbClr val="CCCCCC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532893" cy="3666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46"/>
                </a:lnSpc>
              </a:pPr>
              <a:r>
                <a:rPr lang="en-US" b="true" sz="1700" spc="17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ETL -</a:t>
              </a:r>
            </a:p>
            <a:p>
              <a:pPr algn="ctr" marL="0" indent="0" lvl="0">
                <a:lnSpc>
                  <a:spcPts val="2346"/>
                </a:lnSpc>
                <a:spcBef>
                  <a:spcPct val="0"/>
                </a:spcBef>
              </a:pPr>
              <a:r>
                <a:rPr lang="en-US" b="true" sz="1700" spc="17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Tratamento da base de dados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8408213" y="2524332"/>
            <a:ext cx="2023329" cy="1321740"/>
            <a:chOff x="0" y="0"/>
            <a:chExt cx="532893" cy="34811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32893" cy="348113"/>
            </a:xfrm>
            <a:custGeom>
              <a:avLst/>
              <a:gdLst/>
              <a:ahLst/>
              <a:cxnLst/>
              <a:rect r="r" b="b" t="t" l="l"/>
              <a:pathLst>
                <a:path h="348113" w="532893">
                  <a:moveTo>
                    <a:pt x="0" y="0"/>
                  </a:moveTo>
                  <a:lnTo>
                    <a:pt x="532893" y="0"/>
                  </a:lnTo>
                  <a:lnTo>
                    <a:pt x="532893" y="348113"/>
                  </a:lnTo>
                  <a:lnTo>
                    <a:pt x="0" y="348113"/>
                  </a:lnTo>
                  <a:close/>
                </a:path>
              </a:pathLst>
            </a:custGeom>
            <a:solidFill>
              <a:srgbClr val="CCCCCC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532893" cy="3766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46"/>
                </a:lnSpc>
              </a:pPr>
              <a:r>
                <a:rPr lang="en-US" b="true" sz="1700" spc="17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Análise de dados</a:t>
              </a:r>
            </a:p>
            <a:p>
              <a:pPr algn="ctr" marL="0" indent="0" lvl="0">
                <a:lnSpc>
                  <a:spcPts val="2346"/>
                </a:lnSpc>
                <a:spcBef>
                  <a:spcPct val="0"/>
                </a:spcBef>
              </a:pPr>
              <a:r>
                <a:rPr lang="en-US" b="true" sz="1700" spc="17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 Agrupamento de dados e indicadores.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8408213" y="4063167"/>
            <a:ext cx="2023329" cy="1283640"/>
            <a:chOff x="0" y="0"/>
            <a:chExt cx="532893" cy="33807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32893" cy="338078"/>
            </a:xfrm>
            <a:custGeom>
              <a:avLst/>
              <a:gdLst/>
              <a:ahLst/>
              <a:cxnLst/>
              <a:rect r="r" b="b" t="t" l="l"/>
              <a:pathLst>
                <a:path h="338078" w="532893">
                  <a:moveTo>
                    <a:pt x="0" y="0"/>
                  </a:moveTo>
                  <a:lnTo>
                    <a:pt x="532893" y="0"/>
                  </a:lnTo>
                  <a:lnTo>
                    <a:pt x="532893" y="338078"/>
                  </a:lnTo>
                  <a:lnTo>
                    <a:pt x="0" y="338078"/>
                  </a:lnTo>
                  <a:close/>
                </a:path>
              </a:pathLst>
            </a:custGeom>
            <a:solidFill>
              <a:srgbClr val="CCCCCC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28575"/>
              <a:ext cx="532893" cy="3666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46"/>
                </a:lnSpc>
              </a:pPr>
              <a:r>
                <a:rPr lang="en-US" b="true" sz="1700" spc="17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Análise preditiva</a:t>
              </a:r>
            </a:p>
            <a:p>
              <a:pPr algn="ctr" marL="0" indent="0" lvl="0">
                <a:lnSpc>
                  <a:spcPts val="2346"/>
                </a:lnSpc>
                <a:spcBef>
                  <a:spcPct val="0"/>
                </a:spcBef>
              </a:pPr>
              <a:r>
                <a:rPr lang="en-US" b="true" sz="1700" spc="17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de demanda e vendas.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8408213" y="5603982"/>
            <a:ext cx="2023329" cy="1617015"/>
            <a:chOff x="0" y="0"/>
            <a:chExt cx="532893" cy="42588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532893" cy="425880"/>
            </a:xfrm>
            <a:custGeom>
              <a:avLst/>
              <a:gdLst/>
              <a:ahLst/>
              <a:cxnLst/>
              <a:rect r="r" b="b" t="t" l="l"/>
              <a:pathLst>
                <a:path h="425880" w="532893">
                  <a:moveTo>
                    <a:pt x="0" y="0"/>
                  </a:moveTo>
                  <a:lnTo>
                    <a:pt x="532893" y="0"/>
                  </a:lnTo>
                  <a:lnTo>
                    <a:pt x="532893" y="425880"/>
                  </a:lnTo>
                  <a:lnTo>
                    <a:pt x="0" y="425880"/>
                  </a:lnTo>
                  <a:close/>
                </a:path>
              </a:pathLst>
            </a:custGeom>
            <a:solidFill>
              <a:srgbClr val="CCCCCC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532893" cy="4544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346"/>
                </a:lnSpc>
                <a:spcBef>
                  <a:spcPct val="0"/>
                </a:spcBef>
              </a:pPr>
              <a:r>
                <a:rPr lang="en-US" b="true" sz="1700" spc="17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Análise de Sentimento com Processamento de linguagem natural.</a:t>
              </a:r>
            </a:p>
          </p:txBody>
        </p:sp>
      </p:grpSp>
      <p:sp>
        <p:nvSpPr>
          <p:cNvPr name="AutoShape 18" id="18"/>
          <p:cNvSpPr/>
          <p:nvPr/>
        </p:nvSpPr>
        <p:spPr>
          <a:xfrm flipV="true">
            <a:off x="3052029" y="4704987"/>
            <a:ext cx="1264138" cy="1905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 flipV="true">
            <a:off x="6339496" y="4704987"/>
            <a:ext cx="2068717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>
            <a:off x="6339496" y="4704987"/>
            <a:ext cx="2068717" cy="1707502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 flipV="true">
            <a:off x="6339496" y="3185202"/>
            <a:ext cx="2068717" cy="1519785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8475885" y="7667379"/>
            <a:ext cx="839131" cy="839131"/>
          </a:xfrm>
          <a:custGeom>
            <a:avLst/>
            <a:gdLst/>
            <a:ahLst/>
            <a:cxnLst/>
            <a:rect r="r" b="b" t="t" l="l"/>
            <a:pathLst>
              <a:path h="839131" w="839131">
                <a:moveTo>
                  <a:pt x="0" y="0"/>
                </a:moveTo>
                <a:lnTo>
                  <a:pt x="839131" y="0"/>
                </a:lnTo>
                <a:lnTo>
                  <a:pt x="839131" y="839131"/>
                </a:lnTo>
                <a:lnTo>
                  <a:pt x="0" y="83913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9443605" y="7586244"/>
            <a:ext cx="920267" cy="920267"/>
          </a:xfrm>
          <a:custGeom>
            <a:avLst/>
            <a:gdLst/>
            <a:ahLst/>
            <a:cxnLst/>
            <a:rect r="r" b="b" t="t" l="l"/>
            <a:pathLst>
              <a:path h="920267" w="920267">
                <a:moveTo>
                  <a:pt x="0" y="0"/>
                </a:moveTo>
                <a:lnTo>
                  <a:pt x="920267" y="0"/>
                </a:lnTo>
                <a:lnTo>
                  <a:pt x="920267" y="920266"/>
                </a:lnTo>
                <a:lnTo>
                  <a:pt x="0" y="92026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2887170" y="377265"/>
            <a:ext cx="11552977" cy="1314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00"/>
              </a:lnSpc>
            </a:pPr>
            <a:r>
              <a:rPr lang="en-US" b="true" sz="5000" spc="265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PROPOSTA DE SOLUÇÃO</a:t>
            </a:r>
          </a:p>
          <a:p>
            <a:pPr algn="ctr">
              <a:lnSpc>
                <a:spcPts val="3449"/>
              </a:lnSpc>
            </a:pPr>
            <a:r>
              <a:rPr lang="en-US" b="true" sz="2499" spc="132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STEP BY STEP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639719" y="2495757"/>
            <a:ext cx="7303042" cy="251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3852" indent="-161926" lvl="1">
              <a:lnSpc>
                <a:spcPts val="207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500" spc="15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Qual é a variação do preço de um produto ao longo dos meses? 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639719" y="3009370"/>
            <a:ext cx="7303042" cy="251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3852" indent="-161926" lvl="1">
              <a:lnSpc>
                <a:spcPts val="207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500" spc="15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Qual é a o prazo médio de entrega dos produtos? 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639719" y="3522958"/>
            <a:ext cx="7303042" cy="251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3852" indent="-161926" lvl="1">
              <a:lnSpc>
                <a:spcPts val="207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500" spc="15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Quantos produtos são entregues por pedido? 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0639719" y="4109407"/>
            <a:ext cx="7303042" cy="251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3852" indent="-161926" lvl="1">
              <a:lnSpc>
                <a:spcPts val="207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500" spc="15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Quantos produtos serão vendidos em determinada época do ano? 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0639719" y="4623020"/>
            <a:ext cx="7303042" cy="251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3852" indent="-161926" lvl="1">
              <a:lnSpc>
                <a:spcPts val="207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500" spc="15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Qual será o faturamento por categoria ao longo do ano? 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639719" y="5136608"/>
            <a:ext cx="7303042" cy="251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3852" indent="-161926" lvl="1">
              <a:lnSpc>
                <a:spcPts val="207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500" spc="15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Quantos produtos serão entregues? 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0639719" y="5723057"/>
            <a:ext cx="7303042" cy="251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3852" indent="-161926" lvl="1">
              <a:lnSpc>
                <a:spcPts val="207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500" spc="15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Qual é a palavra mais comentada pelos usuários por produtos? 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0639719" y="6236670"/>
            <a:ext cx="7303042" cy="251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3852" indent="-161926" lvl="1">
              <a:lnSpc>
                <a:spcPts val="207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500" spc="15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Como os usuários se sentem em relação ao vendedor ou produto? 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0639719" y="6750258"/>
            <a:ext cx="7303042" cy="251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3852" indent="-161926" lvl="1">
              <a:lnSpc>
                <a:spcPts val="207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500" spc="15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Os usuáiros estão satisfeitos com o prazo de entrega do produto?</a:t>
            </a:r>
          </a:p>
        </p:txBody>
      </p:sp>
      <p:sp>
        <p:nvSpPr>
          <p:cNvPr name="Freeform 34" id="34"/>
          <p:cNvSpPr/>
          <p:nvPr/>
        </p:nvSpPr>
        <p:spPr>
          <a:xfrm flipH="false" flipV="false" rot="0">
            <a:off x="15921230" y="-17046"/>
            <a:ext cx="2423887" cy="2307929"/>
          </a:xfrm>
          <a:custGeom>
            <a:avLst/>
            <a:gdLst/>
            <a:ahLst/>
            <a:cxnLst/>
            <a:rect r="r" b="b" t="t" l="l"/>
            <a:pathLst>
              <a:path h="2307929" w="2423887">
                <a:moveTo>
                  <a:pt x="0" y="0"/>
                </a:moveTo>
                <a:lnTo>
                  <a:pt x="2423887" y="0"/>
                </a:lnTo>
                <a:lnTo>
                  <a:pt x="2423887" y="2307929"/>
                </a:lnTo>
                <a:lnTo>
                  <a:pt x="0" y="230792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4063167"/>
            <a:ext cx="2023329" cy="1321740"/>
            <a:chOff x="0" y="0"/>
            <a:chExt cx="532893" cy="34811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32893" cy="348113"/>
            </a:xfrm>
            <a:custGeom>
              <a:avLst/>
              <a:gdLst/>
              <a:ahLst/>
              <a:cxnLst/>
              <a:rect r="r" b="b" t="t" l="l"/>
              <a:pathLst>
                <a:path h="348113" w="532893">
                  <a:moveTo>
                    <a:pt x="0" y="0"/>
                  </a:moveTo>
                  <a:lnTo>
                    <a:pt x="532893" y="0"/>
                  </a:lnTo>
                  <a:lnTo>
                    <a:pt x="532893" y="348113"/>
                  </a:lnTo>
                  <a:lnTo>
                    <a:pt x="0" y="348113"/>
                  </a:lnTo>
                  <a:close/>
                </a:path>
              </a:pathLst>
            </a:custGeom>
            <a:solidFill>
              <a:srgbClr val="CCCCCC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532893" cy="3766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46"/>
                </a:lnSpc>
              </a:pPr>
              <a:r>
                <a:rPr lang="en-US" b="true" sz="1700" spc="17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Coleta de dados </a:t>
              </a:r>
            </a:p>
            <a:p>
              <a:pPr algn="ctr" marL="0" indent="0" lvl="0">
                <a:lnSpc>
                  <a:spcPts val="2346"/>
                </a:lnSpc>
                <a:spcBef>
                  <a:spcPct val="0"/>
                </a:spcBef>
              </a:pPr>
              <a:r>
                <a:rPr lang="en-US" b="true" sz="1700" spc="17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e m</a:t>
              </a:r>
              <a:r>
                <a:rPr lang="en-US" b="true" sz="1700" spc="17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apeamento de bases de dados do varejo.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4316167" y="4063167"/>
            <a:ext cx="2023329" cy="1283640"/>
            <a:chOff x="0" y="0"/>
            <a:chExt cx="532893" cy="33807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32893" cy="338078"/>
            </a:xfrm>
            <a:custGeom>
              <a:avLst/>
              <a:gdLst/>
              <a:ahLst/>
              <a:cxnLst/>
              <a:rect r="r" b="b" t="t" l="l"/>
              <a:pathLst>
                <a:path h="338078" w="532893">
                  <a:moveTo>
                    <a:pt x="0" y="0"/>
                  </a:moveTo>
                  <a:lnTo>
                    <a:pt x="532893" y="0"/>
                  </a:lnTo>
                  <a:lnTo>
                    <a:pt x="532893" y="338078"/>
                  </a:lnTo>
                  <a:lnTo>
                    <a:pt x="0" y="338078"/>
                  </a:lnTo>
                  <a:close/>
                </a:path>
              </a:pathLst>
            </a:custGeom>
            <a:solidFill>
              <a:srgbClr val="CCCCCC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532893" cy="3666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46"/>
                </a:lnSpc>
              </a:pPr>
              <a:r>
                <a:rPr lang="en-US" b="true" sz="1700" spc="17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ETL -</a:t>
              </a:r>
            </a:p>
            <a:p>
              <a:pPr algn="ctr" marL="0" indent="0" lvl="0">
                <a:lnSpc>
                  <a:spcPts val="2346"/>
                </a:lnSpc>
                <a:spcBef>
                  <a:spcPct val="0"/>
                </a:spcBef>
              </a:pPr>
              <a:r>
                <a:rPr lang="en-US" b="true" sz="1700" spc="17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Tratamento da base de dados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8408213" y="2524332"/>
            <a:ext cx="2023329" cy="1321740"/>
            <a:chOff x="0" y="0"/>
            <a:chExt cx="532893" cy="34811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32893" cy="348113"/>
            </a:xfrm>
            <a:custGeom>
              <a:avLst/>
              <a:gdLst/>
              <a:ahLst/>
              <a:cxnLst/>
              <a:rect r="r" b="b" t="t" l="l"/>
              <a:pathLst>
                <a:path h="348113" w="532893">
                  <a:moveTo>
                    <a:pt x="0" y="0"/>
                  </a:moveTo>
                  <a:lnTo>
                    <a:pt x="532893" y="0"/>
                  </a:lnTo>
                  <a:lnTo>
                    <a:pt x="532893" y="348113"/>
                  </a:lnTo>
                  <a:lnTo>
                    <a:pt x="0" y="348113"/>
                  </a:lnTo>
                  <a:close/>
                </a:path>
              </a:pathLst>
            </a:custGeom>
            <a:solidFill>
              <a:srgbClr val="CCCCCC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532893" cy="3766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46"/>
                </a:lnSpc>
              </a:pPr>
              <a:r>
                <a:rPr lang="en-US" b="true" sz="1700" spc="17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Análise de dados</a:t>
              </a:r>
            </a:p>
            <a:p>
              <a:pPr algn="ctr" marL="0" indent="0" lvl="0">
                <a:lnSpc>
                  <a:spcPts val="2346"/>
                </a:lnSpc>
                <a:spcBef>
                  <a:spcPct val="0"/>
                </a:spcBef>
              </a:pPr>
              <a:r>
                <a:rPr lang="en-US" b="true" sz="1700" spc="17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 Agrupamento de dados e indicadores.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8408213" y="4063167"/>
            <a:ext cx="2023329" cy="1283640"/>
            <a:chOff x="0" y="0"/>
            <a:chExt cx="532893" cy="338078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32893" cy="338078"/>
            </a:xfrm>
            <a:custGeom>
              <a:avLst/>
              <a:gdLst/>
              <a:ahLst/>
              <a:cxnLst/>
              <a:rect r="r" b="b" t="t" l="l"/>
              <a:pathLst>
                <a:path h="338078" w="532893">
                  <a:moveTo>
                    <a:pt x="0" y="0"/>
                  </a:moveTo>
                  <a:lnTo>
                    <a:pt x="532893" y="0"/>
                  </a:lnTo>
                  <a:lnTo>
                    <a:pt x="532893" y="338078"/>
                  </a:lnTo>
                  <a:lnTo>
                    <a:pt x="0" y="338078"/>
                  </a:lnTo>
                  <a:close/>
                </a:path>
              </a:pathLst>
            </a:custGeom>
            <a:solidFill>
              <a:srgbClr val="CCCCCC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28575"/>
              <a:ext cx="532893" cy="3666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46"/>
                </a:lnSpc>
              </a:pPr>
              <a:r>
                <a:rPr lang="en-US" b="true" sz="1700" spc="17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Análise preditiva</a:t>
              </a:r>
            </a:p>
            <a:p>
              <a:pPr algn="ctr" marL="0" indent="0" lvl="0">
                <a:lnSpc>
                  <a:spcPts val="2346"/>
                </a:lnSpc>
                <a:spcBef>
                  <a:spcPct val="0"/>
                </a:spcBef>
              </a:pPr>
              <a:r>
                <a:rPr lang="en-US" b="true" sz="1700" spc="17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de demanda e vendas.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8408213" y="5603982"/>
            <a:ext cx="2023329" cy="1617015"/>
            <a:chOff x="0" y="0"/>
            <a:chExt cx="532893" cy="42588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532893" cy="425880"/>
            </a:xfrm>
            <a:custGeom>
              <a:avLst/>
              <a:gdLst/>
              <a:ahLst/>
              <a:cxnLst/>
              <a:rect r="r" b="b" t="t" l="l"/>
              <a:pathLst>
                <a:path h="425880" w="532893">
                  <a:moveTo>
                    <a:pt x="0" y="0"/>
                  </a:moveTo>
                  <a:lnTo>
                    <a:pt x="532893" y="0"/>
                  </a:lnTo>
                  <a:lnTo>
                    <a:pt x="532893" y="425880"/>
                  </a:lnTo>
                  <a:lnTo>
                    <a:pt x="0" y="425880"/>
                  </a:lnTo>
                  <a:close/>
                </a:path>
              </a:pathLst>
            </a:custGeom>
            <a:solidFill>
              <a:srgbClr val="CCCCCC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532893" cy="4544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46"/>
                </a:lnSpc>
              </a:pPr>
              <a:r>
                <a:rPr lang="en-US" b="true" sz="1700" spc="17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Análise de Sentimento com</a:t>
              </a:r>
            </a:p>
            <a:p>
              <a:pPr algn="ctr" marL="0" indent="0" lvl="0">
                <a:lnSpc>
                  <a:spcPts val="2346"/>
                </a:lnSpc>
                <a:spcBef>
                  <a:spcPct val="0"/>
                </a:spcBef>
              </a:pPr>
              <a:r>
                <a:rPr lang="en-US" b="true" sz="1700" spc="17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 Processamento de linguagem natural.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2581677" y="4063167"/>
            <a:ext cx="2023329" cy="1321740"/>
            <a:chOff x="0" y="0"/>
            <a:chExt cx="532893" cy="34811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532893" cy="348113"/>
            </a:xfrm>
            <a:custGeom>
              <a:avLst/>
              <a:gdLst/>
              <a:ahLst/>
              <a:cxnLst/>
              <a:rect r="r" b="b" t="t" l="l"/>
              <a:pathLst>
                <a:path h="348113" w="532893">
                  <a:moveTo>
                    <a:pt x="0" y="0"/>
                  </a:moveTo>
                  <a:lnTo>
                    <a:pt x="532893" y="0"/>
                  </a:lnTo>
                  <a:lnTo>
                    <a:pt x="532893" y="348113"/>
                  </a:lnTo>
                  <a:lnTo>
                    <a:pt x="0" y="348113"/>
                  </a:lnTo>
                  <a:close/>
                </a:path>
              </a:pathLst>
            </a:custGeom>
            <a:solidFill>
              <a:srgbClr val="CCCCCC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28575"/>
              <a:ext cx="532893" cy="3766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46"/>
                </a:lnSpc>
              </a:pPr>
              <a:r>
                <a:rPr lang="en-US" b="true" sz="1700" spc="17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Análise de dados</a:t>
              </a:r>
            </a:p>
            <a:p>
              <a:pPr algn="ctr" marL="0" indent="0" lvl="0">
                <a:lnSpc>
                  <a:spcPts val="2346"/>
                </a:lnSpc>
                <a:spcBef>
                  <a:spcPct val="0"/>
                </a:spcBef>
              </a:pPr>
              <a:r>
                <a:rPr lang="en-US" b="true" sz="1700" spc="17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 Agrupamento de dados e indicadores.</a:t>
              </a:r>
            </a:p>
          </p:txBody>
        </p:sp>
      </p:grpSp>
      <p:sp>
        <p:nvSpPr>
          <p:cNvPr name="AutoShape 21" id="21"/>
          <p:cNvSpPr/>
          <p:nvPr/>
        </p:nvSpPr>
        <p:spPr>
          <a:xfrm flipV="true">
            <a:off x="3052029" y="4704987"/>
            <a:ext cx="1264138" cy="1905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2" id="22"/>
          <p:cNvSpPr/>
          <p:nvPr/>
        </p:nvSpPr>
        <p:spPr>
          <a:xfrm flipV="true">
            <a:off x="6339496" y="4704987"/>
            <a:ext cx="2068717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3" id="23"/>
          <p:cNvSpPr/>
          <p:nvPr/>
        </p:nvSpPr>
        <p:spPr>
          <a:xfrm>
            <a:off x="6339496" y="4704987"/>
            <a:ext cx="2068717" cy="1707502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 flipV="true">
            <a:off x="6339496" y="3185202"/>
            <a:ext cx="2068717" cy="1519785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>
            <a:off x="10431543" y="4704987"/>
            <a:ext cx="2150134" cy="1905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6" id="26"/>
          <p:cNvSpPr/>
          <p:nvPr/>
        </p:nvSpPr>
        <p:spPr>
          <a:xfrm>
            <a:off x="10431543" y="3185202"/>
            <a:ext cx="2150134" cy="1538835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7" id="27"/>
          <p:cNvSpPr/>
          <p:nvPr/>
        </p:nvSpPr>
        <p:spPr>
          <a:xfrm flipV="true">
            <a:off x="10431543" y="4724037"/>
            <a:ext cx="2150134" cy="1688452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8" id="28"/>
          <p:cNvSpPr/>
          <p:nvPr/>
        </p:nvSpPr>
        <p:spPr>
          <a:xfrm flipH="false" flipV="false" rot="0">
            <a:off x="12581677" y="8554567"/>
            <a:ext cx="936750" cy="703733"/>
          </a:xfrm>
          <a:custGeom>
            <a:avLst/>
            <a:gdLst/>
            <a:ahLst/>
            <a:cxnLst/>
            <a:rect r="r" b="b" t="t" l="l"/>
            <a:pathLst>
              <a:path h="703733" w="936750">
                <a:moveTo>
                  <a:pt x="0" y="0"/>
                </a:moveTo>
                <a:lnTo>
                  <a:pt x="936750" y="0"/>
                </a:lnTo>
                <a:lnTo>
                  <a:pt x="936750" y="703733"/>
                </a:lnTo>
                <a:lnTo>
                  <a:pt x="0" y="7037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3790156" y="8554567"/>
            <a:ext cx="814850" cy="696697"/>
          </a:xfrm>
          <a:custGeom>
            <a:avLst/>
            <a:gdLst/>
            <a:ahLst/>
            <a:cxnLst/>
            <a:rect r="r" b="b" t="t" l="l"/>
            <a:pathLst>
              <a:path h="696697" w="814850">
                <a:moveTo>
                  <a:pt x="0" y="0"/>
                </a:moveTo>
                <a:lnTo>
                  <a:pt x="814851" y="0"/>
                </a:lnTo>
                <a:lnTo>
                  <a:pt x="814851" y="696697"/>
                </a:lnTo>
                <a:lnTo>
                  <a:pt x="0" y="6966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2887170" y="377265"/>
            <a:ext cx="11552977" cy="1314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00"/>
              </a:lnSpc>
            </a:pPr>
            <a:r>
              <a:rPr lang="en-US" b="true" sz="5000" spc="265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PROPOSTA DE SOLUÇÃO</a:t>
            </a:r>
          </a:p>
          <a:p>
            <a:pPr algn="ctr">
              <a:lnSpc>
                <a:spcPts val="3449"/>
              </a:lnSpc>
            </a:pPr>
            <a:r>
              <a:rPr lang="en-US" b="true" sz="2499" spc="132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STEP BY STEP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2581677" y="5575407"/>
            <a:ext cx="2023329" cy="2566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70"/>
              </a:lnSpc>
              <a:spcBef>
                <a:spcPct val="0"/>
              </a:spcBef>
            </a:pPr>
            <a:r>
              <a:rPr lang="en-US" b="true" sz="1500" spc="15">
                <a:solidFill>
                  <a:srgbClr val="231F20"/>
                </a:solidFill>
                <a:latin typeface="DM Sans Bold"/>
                <a:ea typeface="DM Sans Bold"/>
                <a:cs typeface="DM Sans Bold"/>
                <a:sym typeface="DM Sans Bold"/>
              </a:rPr>
              <a:t>Finalmente, iremos disponibilizar os insights e KPI's em um dashboard interativo,. no qual os funcionários podem tomar decisões informadas sobre o momento atual do varejo</a:t>
            </a:r>
          </a:p>
        </p:txBody>
      </p:sp>
      <p:sp>
        <p:nvSpPr>
          <p:cNvPr name="Freeform 32" id="32"/>
          <p:cNvSpPr/>
          <p:nvPr/>
        </p:nvSpPr>
        <p:spPr>
          <a:xfrm flipH="false" flipV="false" rot="0">
            <a:off x="15921230" y="-17046"/>
            <a:ext cx="2423887" cy="2307929"/>
          </a:xfrm>
          <a:custGeom>
            <a:avLst/>
            <a:gdLst/>
            <a:ahLst/>
            <a:cxnLst/>
            <a:rect r="r" b="b" t="t" l="l"/>
            <a:pathLst>
              <a:path h="2307929" w="2423887">
                <a:moveTo>
                  <a:pt x="0" y="0"/>
                </a:moveTo>
                <a:lnTo>
                  <a:pt x="2423887" y="0"/>
                </a:lnTo>
                <a:lnTo>
                  <a:pt x="2423887" y="2307929"/>
                </a:lnTo>
                <a:lnTo>
                  <a:pt x="0" y="230792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85920" y="2290883"/>
            <a:ext cx="15873380" cy="5171322"/>
            <a:chOff x="0" y="0"/>
            <a:chExt cx="6081779" cy="198135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081779" cy="1981357"/>
            </a:xfrm>
            <a:custGeom>
              <a:avLst/>
              <a:gdLst/>
              <a:ahLst/>
              <a:cxnLst/>
              <a:rect r="r" b="b" t="t" l="l"/>
              <a:pathLst>
                <a:path h="1981357" w="6081779">
                  <a:moveTo>
                    <a:pt x="0" y="0"/>
                  </a:moveTo>
                  <a:lnTo>
                    <a:pt x="6081779" y="0"/>
                  </a:lnTo>
                  <a:lnTo>
                    <a:pt x="6081779" y="1981357"/>
                  </a:lnTo>
                  <a:lnTo>
                    <a:pt x="0" y="1981357"/>
                  </a:lnTo>
                  <a:close/>
                </a:path>
              </a:pathLst>
            </a:custGeom>
            <a:solidFill>
              <a:srgbClr val="EFEFEF"/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6081779" cy="20004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385920" y="3138633"/>
            <a:ext cx="15873380" cy="2327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4517" indent="-247258" lvl="1">
              <a:lnSpc>
                <a:spcPts val="3160"/>
              </a:lnSpc>
              <a:buFont typeface="Arial"/>
              <a:buChar char="•"/>
            </a:pPr>
            <a:r>
              <a:rPr lang="en-US" sz="2290" spc="22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Redução de Excesso e Falta de Produtos: A análise precisa dos dados de vendas e o uso de modelos preditivos permitem prever com mais precisão a demanda futura, ajudando varejistas a evitar excesso de estoque e falta de produtos. Isso melhora a eficiência do capital de giro e reduz custos com armazenamento e obsolescência, além de minimizar a perda de vendas e aumentar a satisfação do cliente.</a:t>
            </a:r>
          </a:p>
          <a:p>
            <a:pPr algn="l">
              <a:lnSpc>
                <a:spcPts val="316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385920" y="933450"/>
            <a:ext cx="11305387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00"/>
              </a:lnSpc>
            </a:pPr>
            <a:r>
              <a:rPr lang="en-US" b="true" sz="5000" spc="49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IMPACTOS DA SOLUÇÃO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85920" y="2472681"/>
            <a:ext cx="14973394" cy="332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79"/>
              </a:lnSpc>
            </a:pPr>
            <a:r>
              <a:rPr lang="en-US" sz="2290" spc="22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Impacto na Eficiência Operacional e Redução de Custos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85920" y="5409489"/>
            <a:ext cx="15873380" cy="15471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4517" indent="-247258" lvl="1">
              <a:lnSpc>
                <a:spcPts val="3160"/>
              </a:lnSpc>
              <a:buFont typeface="Arial"/>
              <a:buChar char="•"/>
            </a:pPr>
            <a:r>
              <a:rPr lang="en-US" sz="2290" spc="22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Melhoria no Planejamento de Produção e Abastecimento: Com insights claros sobre os períodos de pico de vendas, os varejistas podem planejar melhor suas produções e pedidos de reposição. Isso permite um melhor relacionamento com fornecedores, redução de custos de última hora e mitigação de riscos de ruptura no abastecimento.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5921230" y="-17046"/>
            <a:ext cx="2423887" cy="2307929"/>
          </a:xfrm>
          <a:custGeom>
            <a:avLst/>
            <a:gdLst/>
            <a:ahLst/>
            <a:cxnLst/>
            <a:rect r="r" b="b" t="t" l="l"/>
            <a:pathLst>
              <a:path h="2307929" w="2423887">
                <a:moveTo>
                  <a:pt x="0" y="0"/>
                </a:moveTo>
                <a:lnTo>
                  <a:pt x="2423887" y="0"/>
                </a:lnTo>
                <a:lnTo>
                  <a:pt x="2423887" y="2307929"/>
                </a:lnTo>
                <a:lnTo>
                  <a:pt x="0" y="23079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85920" y="2505008"/>
            <a:ext cx="15873380" cy="5171322"/>
            <a:chOff x="0" y="0"/>
            <a:chExt cx="6081779" cy="198135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081779" cy="1981357"/>
            </a:xfrm>
            <a:custGeom>
              <a:avLst/>
              <a:gdLst/>
              <a:ahLst/>
              <a:cxnLst/>
              <a:rect r="r" b="b" t="t" l="l"/>
              <a:pathLst>
                <a:path h="1981357" w="6081779">
                  <a:moveTo>
                    <a:pt x="0" y="0"/>
                  </a:moveTo>
                  <a:lnTo>
                    <a:pt x="6081779" y="0"/>
                  </a:lnTo>
                  <a:lnTo>
                    <a:pt x="6081779" y="1981357"/>
                  </a:lnTo>
                  <a:lnTo>
                    <a:pt x="0" y="1981357"/>
                  </a:lnTo>
                  <a:close/>
                </a:path>
              </a:pathLst>
            </a:custGeom>
            <a:solidFill>
              <a:srgbClr val="EFEFEF"/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6081779" cy="20004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385920" y="3352758"/>
            <a:ext cx="15873380" cy="1985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4517" indent="-247259" lvl="1">
              <a:lnSpc>
                <a:spcPts val="3160"/>
              </a:lnSpc>
              <a:buFont typeface="Arial"/>
              <a:buChar char="•"/>
            </a:pPr>
            <a:r>
              <a:rPr lang="en-US" sz="2290" spc="22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Personalização e Satisfação do Cliente: A análise de comportamento do consumidor através de processamento de linguagem natural (NPL) e análise de sentimentos permite que os varejistas entendam melhor as preferências e necessidades de seus clientes. Isso possibilita uma personalização mais eficaz das ofertas e das comunicações de marketing, aumentando a satisfação e a lealdade do cliente.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85920" y="933450"/>
            <a:ext cx="11305387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00"/>
              </a:lnSpc>
            </a:pPr>
            <a:r>
              <a:rPr lang="en-US" b="true" sz="5000" spc="49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IMPACTOS DA SOLUÇÃO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85920" y="2514533"/>
            <a:ext cx="14973394" cy="332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79"/>
              </a:lnSpc>
            </a:pPr>
            <a:r>
              <a:rPr lang="en-US" sz="2290" spc="22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Impacto na Experiência do Consumidor e Diferenciação Competitiva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85920" y="5623614"/>
            <a:ext cx="15873380" cy="1937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4517" indent="-247258" lvl="1">
              <a:lnSpc>
                <a:spcPts val="3160"/>
              </a:lnSpc>
              <a:buFont typeface="Arial"/>
              <a:buChar char="•"/>
            </a:pPr>
            <a:r>
              <a:rPr lang="en-US" sz="2290" spc="224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Promoções e Ofertas Mais Eficazes: Com uma análise detalhada dos dados de vendas e comportamento do consumidor, os varejistas podem identificar quais produtos são mais procurados em determinados períodos e quais promoções têm maior impacto nas vendas. Isso permite a criação de campanhas promocionais mais direcionadas e eficazes, maximizando o retorno sobre o investimento em marketing.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5921230" y="-17046"/>
            <a:ext cx="2423887" cy="2307929"/>
          </a:xfrm>
          <a:custGeom>
            <a:avLst/>
            <a:gdLst/>
            <a:ahLst/>
            <a:cxnLst/>
            <a:rect r="r" b="b" t="t" l="l"/>
            <a:pathLst>
              <a:path h="2307929" w="2423887">
                <a:moveTo>
                  <a:pt x="0" y="0"/>
                </a:moveTo>
                <a:lnTo>
                  <a:pt x="2423887" y="0"/>
                </a:lnTo>
                <a:lnTo>
                  <a:pt x="2423887" y="2307929"/>
                </a:lnTo>
                <a:lnTo>
                  <a:pt x="0" y="23079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19055" y="4281298"/>
            <a:ext cx="5196573" cy="3237337"/>
            <a:chOff x="0" y="0"/>
            <a:chExt cx="1906006" cy="118739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06006" cy="1187395"/>
            </a:xfrm>
            <a:custGeom>
              <a:avLst/>
              <a:gdLst/>
              <a:ahLst/>
              <a:cxnLst/>
              <a:rect r="r" b="b" t="t" l="l"/>
              <a:pathLst>
                <a:path h="1187395" w="1906006">
                  <a:moveTo>
                    <a:pt x="46184" y="0"/>
                  </a:moveTo>
                  <a:lnTo>
                    <a:pt x="1859822" y="0"/>
                  </a:lnTo>
                  <a:cubicBezTo>
                    <a:pt x="1885329" y="0"/>
                    <a:pt x="1906006" y="20677"/>
                    <a:pt x="1906006" y="46184"/>
                  </a:cubicBezTo>
                  <a:lnTo>
                    <a:pt x="1906006" y="1141211"/>
                  </a:lnTo>
                  <a:cubicBezTo>
                    <a:pt x="1906006" y="1166718"/>
                    <a:pt x="1885329" y="1187395"/>
                    <a:pt x="1859822" y="1187395"/>
                  </a:cubicBezTo>
                  <a:lnTo>
                    <a:pt x="46184" y="1187395"/>
                  </a:lnTo>
                  <a:cubicBezTo>
                    <a:pt x="20677" y="1187395"/>
                    <a:pt x="0" y="1166718"/>
                    <a:pt x="0" y="1141211"/>
                  </a:cubicBezTo>
                  <a:lnTo>
                    <a:pt x="0" y="46184"/>
                  </a:lnTo>
                  <a:cubicBezTo>
                    <a:pt x="0" y="20677"/>
                    <a:pt x="20677" y="0"/>
                    <a:pt x="4618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1906006" cy="12064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19055" y="2441118"/>
            <a:ext cx="5196573" cy="1167047"/>
            <a:chOff x="0" y="0"/>
            <a:chExt cx="1906006" cy="42805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06006" cy="428051"/>
            </a:xfrm>
            <a:custGeom>
              <a:avLst/>
              <a:gdLst/>
              <a:ahLst/>
              <a:cxnLst/>
              <a:rect r="r" b="b" t="t" l="l"/>
              <a:pathLst>
                <a:path h="428051" w="1906006">
                  <a:moveTo>
                    <a:pt x="46184" y="0"/>
                  </a:moveTo>
                  <a:lnTo>
                    <a:pt x="1859822" y="0"/>
                  </a:lnTo>
                  <a:cubicBezTo>
                    <a:pt x="1885329" y="0"/>
                    <a:pt x="1906006" y="20677"/>
                    <a:pt x="1906006" y="46184"/>
                  </a:cubicBezTo>
                  <a:lnTo>
                    <a:pt x="1906006" y="381867"/>
                  </a:lnTo>
                  <a:cubicBezTo>
                    <a:pt x="1906006" y="407374"/>
                    <a:pt x="1885329" y="428051"/>
                    <a:pt x="1859822" y="428051"/>
                  </a:cubicBezTo>
                  <a:lnTo>
                    <a:pt x="46184" y="428051"/>
                  </a:lnTo>
                  <a:cubicBezTo>
                    <a:pt x="20677" y="428051"/>
                    <a:pt x="0" y="407374"/>
                    <a:pt x="0" y="381867"/>
                  </a:cubicBezTo>
                  <a:lnTo>
                    <a:pt x="0" y="46184"/>
                  </a:lnTo>
                  <a:cubicBezTo>
                    <a:pt x="0" y="20677"/>
                    <a:pt x="20677" y="0"/>
                    <a:pt x="4618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1906006" cy="4471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631850" y="4281298"/>
            <a:ext cx="5196573" cy="3237337"/>
            <a:chOff x="0" y="0"/>
            <a:chExt cx="1906006" cy="118739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906006" cy="1187395"/>
            </a:xfrm>
            <a:custGeom>
              <a:avLst/>
              <a:gdLst/>
              <a:ahLst/>
              <a:cxnLst/>
              <a:rect r="r" b="b" t="t" l="l"/>
              <a:pathLst>
                <a:path h="1187395" w="1906006">
                  <a:moveTo>
                    <a:pt x="46184" y="0"/>
                  </a:moveTo>
                  <a:lnTo>
                    <a:pt x="1859822" y="0"/>
                  </a:lnTo>
                  <a:cubicBezTo>
                    <a:pt x="1885329" y="0"/>
                    <a:pt x="1906006" y="20677"/>
                    <a:pt x="1906006" y="46184"/>
                  </a:cubicBezTo>
                  <a:lnTo>
                    <a:pt x="1906006" y="1141211"/>
                  </a:lnTo>
                  <a:cubicBezTo>
                    <a:pt x="1906006" y="1166718"/>
                    <a:pt x="1885329" y="1187395"/>
                    <a:pt x="1859822" y="1187395"/>
                  </a:cubicBezTo>
                  <a:lnTo>
                    <a:pt x="46184" y="1187395"/>
                  </a:lnTo>
                  <a:cubicBezTo>
                    <a:pt x="20677" y="1187395"/>
                    <a:pt x="0" y="1166718"/>
                    <a:pt x="0" y="1141211"/>
                  </a:cubicBezTo>
                  <a:lnTo>
                    <a:pt x="0" y="46184"/>
                  </a:lnTo>
                  <a:cubicBezTo>
                    <a:pt x="0" y="20677"/>
                    <a:pt x="20677" y="0"/>
                    <a:pt x="4618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9050"/>
              <a:ext cx="1906006" cy="12064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6631850" y="2441118"/>
            <a:ext cx="5196573" cy="1167047"/>
            <a:chOff x="0" y="0"/>
            <a:chExt cx="1906006" cy="42805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906006" cy="428051"/>
            </a:xfrm>
            <a:custGeom>
              <a:avLst/>
              <a:gdLst/>
              <a:ahLst/>
              <a:cxnLst/>
              <a:rect r="r" b="b" t="t" l="l"/>
              <a:pathLst>
                <a:path h="428051" w="1906006">
                  <a:moveTo>
                    <a:pt x="46184" y="0"/>
                  </a:moveTo>
                  <a:lnTo>
                    <a:pt x="1859822" y="0"/>
                  </a:lnTo>
                  <a:cubicBezTo>
                    <a:pt x="1885329" y="0"/>
                    <a:pt x="1906006" y="20677"/>
                    <a:pt x="1906006" y="46184"/>
                  </a:cubicBezTo>
                  <a:lnTo>
                    <a:pt x="1906006" y="381867"/>
                  </a:lnTo>
                  <a:cubicBezTo>
                    <a:pt x="1906006" y="407374"/>
                    <a:pt x="1885329" y="428051"/>
                    <a:pt x="1859822" y="428051"/>
                  </a:cubicBezTo>
                  <a:lnTo>
                    <a:pt x="46184" y="428051"/>
                  </a:lnTo>
                  <a:cubicBezTo>
                    <a:pt x="20677" y="428051"/>
                    <a:pt x="0" y="407374"/>
                    <a:pt x="0" y="381867"/>
                  </a:cubicBezTo>
                  <a:lnTo>
                    <a:pt x="0" y="46184"/>
                  </a:lnTo>
                  <a:cubicBezTo>
                    <a:pt x="0" y="20677"/>
                    <a:pt x="20677" y="0"/>
                    <a:pt x="4618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9050"/>
              <a:ext cx="1906006" cy="4471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2272373" y="4281298"/>
            <a:ext cx="5196573" cy="3237337"/>
            <a:chOff x="0" y="0"/>
            <a:chExt cx="1906006" cy="118739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906006" cy="1187395"/>
            </a:xfrm>
            <a:custGeom>
              <a:avLst/>
              <a:gdLst/>
              <a:ahLst/>
              <a:cxnLst/>
              <a:rect r="r" b="b" t="t" l="l"/>
              <a:pathLst>
                <a:path h="1187395" w="1906006">
                  <a:moveTo>
                    <a:pt x="46184" y="0"/>
                  </a:moveTo>
                  <a:lnTo>
                    <a:pt x="1859822" y="0"/>
                  </a:lnTo>
                  <a:cubicBezTo>
                    <a:pt x="1885329" y="0"/>
                    <a:pt x="1906006" y="20677"/>
                    <a:pt x="1906006" y="46184"/>
                  </a:cubicBezTo>
                  <a:lnTo>
                    <a:pt x="1906006" y="1141211"/>
                  </a:lnTo>
                  <a:cubicBezTo>
                    <a:pt x="1906006" y="1166718"/>
                    <a:pt x="1885329" y="1187395"/>
                    <a:pt x="1859822" y="1187395"/>
                  </a:cubicBezTo>
                  <a:lnTo>
                    <a:pt x="46184" y="1187395"/>
                  </a:lnTo>
                  <a:cubicBezTo>
                    <a:pt x="20677" y="1187395"/>
                    <a:pt x="0" y="1166718"/>
                    <a:pt x="0" y="1141211"/>
                  </a:cubicBezTo>
                  <a:lnTo>
                    <a:pt x="0" y="46184"/>
                  </a:lnTo>
                  <a:cubicBezTo>
                    <a:pt x="0" y="20677"/>
                    <a:pt x="20677" y="0"/>
                    <a:pt x="4618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19050"/>
              <a:ext cx="1906006" cy="12064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2272373" y="2441118"/>
            <a:ext cx="5196573" cy="1167047"/>
            <a:chOff x="0" y="0"/>
            <a:chExt cx="1906006" cy="42805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906006" cy="428051"/>
            </a:xfrm>
            <a:custGeom>
              <a:avLst/>
              <a:gdLst/>
              <a:ahLst/>
              <a:cxnLst/>
              <a:rect r="r" b="b" t="t" l="l"/>
              <a:pathLst>
                <a:path h="428051" w="1906006">
                  <a:moveTo>
                    <a:pt x="46184" y="0"/>
                  </a:moveTo>
                  <a:lnTo>
                    <a:pt x="1859822" y="0"/>
                  </a:lnTo>
                  <a:cubicBezTo>
                    <a:pt x="1885329" y="0"/>
                    <a:pt x="1906006" y="20677"/>
                    <a:pt x="1906006" y="46184"/>
                  </a:cubicBezTo>
                  <a:lnTo>
                    <a:pt x="1906006" y="381867"/>
                  </a:lnTo>
                  <a:cubicBezTo>
                    <a:pt x="1906006" y="407374"/>
                    <a:pt x="1885329" y="428051"/>
                    <a:pt x="1859822" y="428051"/>
                  </a:cubicBezTo>
                  <a:lnTo>
                    <a:pt x="46184" y="428051"/>
                  </a:lnTo>
                  <a:cubicBezTo>
                    <a:pt x="20677" y="428051"/>
                    <a:pt x="0" y="407374"/>
                    <a:pt x="0" y="381867"/>
                  </a:cubicBezTo>
                  <a:lnTo>
                    <a:pt x="0" y="46184"/>
                  </a:lnTo>
                  <a:cubicBezTo>
                    <a:pt x="0" y="20677"/>
                    <a:pt x="20677" y="0"/>
                    <a:pt x="46184" y="0"/>
                  </a:cubicBezTo>
                  <a:close/>
                </a:path>
              </a:pathLst>
            </a:custGeom>
            <a:solidFill>
              <a:srgbClr val="FFFFFF">
                <a:alpha val="98824"/>
              </a:srgbClr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19050"/>
              <a:ext cx="1906006" cy="4471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2622791" y="7779675"/>
            <a:ext cx="1478625" cy="1478625"/>
          </a:xfrm>
          <a:custGeom>
            <a:avLst/>
            <a:gdLst/>
            <a:ahLst/>
            <a:cxnLst/>
            <a:rect r="r" b="b" t="t" l="l"/>
            <a:pathLst>
              <a:path h="1478625" w="1478625">
                <a:moveTo>
                  <a:pt x="0" y="0"/>
                </a:moveTo>
                <a:lnTo>
                  <a:pt x="1478625" y="0"/>
                </a:lnTo>
                <a:lnTo>
                  <a:pt x="1478625" y="1478625"/>
                </a:lnTo>
                <a:lnTo>
                  <a:pt x="0" y="14786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8488443" y="7779675"/>
            <a:ext cx="1483388" cy="1483388"/>
          </a:xfrm>
          <a:custGeom>
            <a:avLst/>
            <a:gdLst/>
            <a:ahLst/>
            <a:cxnLst/>
            <a:rect r="r" b="b" t="t" l="l"/>
            <a:pathLst>
              <a:path h="1483388" w="1483388">
                <a:moveTo>
                  <a:pt x="0" y="0"/>
                </a:moveTo>
                <a:lnTo>
                  <a:pt x="1483387" y="0"/>
                </a:lnTo>
                <a:lnTo>
                  <a:pt x="1483387" y="1483387"/>
                </a:lnTo>
                <a:lnTo>
                  <a:pt x="0" y="14833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4104412" y="7841043"/>
            <a:ext cx="1422019" cy="1422019"/>
          </a:xfrm>
          <a:custGeom>
            <a:avLst/>
            <a:gdLst/>
            <a:ahLst/>
            <a:cxnLst/>
            <a:rect r="r" b="b" t="t" l="l"/>
            <a:pathLst>
              <a:path h="1422019" w="1422019">
                <a:moveTo>
                  <a:pt x="0" y="0"/>
                </a:moveTo>
                <a:lnTo>
                  <a:pt x="1422019" y="0"/>
                </a:lnTo>
                <a:lnTo>
                  <a:pt x="1422019" y="1422019"/>
                </a:lnTo>
                <a:lnTo>
                  <a:pt x="0" y="142201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029942" y="2534839"/>
            <a:ext cx="4664324" cy="86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61"/>
              </a:lnSpc>
              <a:spcBef>
                <a:spcPct val="0"/>
              </a:spcBef>
            </a:pPr>
            <a:r>
              <a:rPr lang="en-US" sz="2508" spc="245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EFICIÊNCIA OPERACIONAL E REDUÇÃO DE CUSTOS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29165" y="4402211"/>
            <a:ext cx="4691138" cy="2481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0829" indent="-215414" lvl="1">
              <a:lnSpc>
                <a:spcPts val="3332"/>
              </a:lnSpc>
              <a:buFont typeface="Arial"/>
              <a:buChar char="•"/>
            </a:pPr>
            <a:r>
              <a:rPr lang="en-US" sz="1995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Redução de Excesso e falta de produtos</a:t>
            </a:r>
          </a:p>
          <a:p>
            <a:pPr algn="l" marL="430829" indent="-215414" lvl="1">
              <a:lnSpc>
                <a:spcPts val="3332"/>
              </a:lnSpc>
              <a:buFont typeface="Arial"/>
              <a:buChar char="•"/>
            </a:pPr>
            <a:r>
              <a:rPr lang="en-US" sz="1995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Otimização da Logística e do Frete</a:t>
            </a:r>
          </a:p>
          <a:p>
            <a:pPr algn="l" marL="430829" indent="-215414" lvl="1">
              <a:lnSpc>
                <a:spcPts val="3332"/>
              </a:lnSpc>
              <a:buFont typeface="Arial"/>
              <a:buChar char="•"/>
            </a:pPr>
            <a:r>
              <a:rPr lang="en-US" sz="1995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Melhoria no planejamento de produção e abastecimento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385920" y="933450"/>
            <a:ext cx="11305387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00"/>
              </a:lnSpc>
            </a:pPr>
            <a:r>
              <a:rPr lang="en-US" b="true" sz="5000" spc="49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BENEFÍCIOS ESPERADOS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6842737" y="2534839"/>
            <a:ext cx="4664324" cy="86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61"/>
              </a:lnSpc>
              <a:spcBef>
                <a:spcPct val="0"/>
              </a:spcBef>
            </a:pPr>
            <a:r>
              <a:rPr lang="en-US" sz="2508" spc="245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EXPERIÊNCIA DO CONSUMIDOR E DIFERENCIAÇÃO COMPETITIVA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6841960" y="4402211"/>
            <a:ext cx="4691138" cy="2062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0829" indent="-215414" lvl="1">
              <a:lnSpc>
                <a:spcPts val="3332"/>
              </a:lnSpc>
              <a:buFont typeface="Arial"/>
              <a:buChar char="•"/>
            </a:pPr>
            <a:r>
              <a:rPr lang="en-US" sz="1995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Personalização da Experiência do Cliente</a:t>
            </a:r>
          </a:p>
          <a:p>
            <a:pPr algn="l" marL="430829" indent="-215414" lvl="1">
              <a:lnSpc>
                <a:spcPts val="3332"/>
              </a:lnSpc>
              <a:buFont typeface="Arial"/>
              <a:buChar char="•"/>
            </a:pPr>
            <a:r>
              <a:rPr lang="en-US" sz="1995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Promoções e Ofertas Direcionadas</a:t>
            </a:r>
          </a:p>
          <a:p>
            <a:pPr algn="l" marL="430829" indent="-215414" lvl="1">
              <a:lnSpc>
                <a:spcPts val="3332"/>
              </a:lnSpc>
              <a:buFont typeface="Arial"/>
              <a:buChar char="•"/>
            </a:pPr>
            <a:r>
              <a:rPr lang="en-US" sz="1995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Transparência e Sustentabilidade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2483259" y="2534839"/>
            <a:ext cx="4664324" cy="86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461"/>
              </a:lnSpc>
              <a:spcBef>
                <a:spcPct val="0"/>
              </a:spcBef>
            </a:pPr>
            <a:r>
              <a:rPr lang="en-US" sz="2508" spc="245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DECISÕES ESTRATÉGICAS E INOVAÇÃO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2482483" y="4402211"/>
            <a:ext cx="4691138" cy="1223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0829" indent="-215414" lvl="1">
              <a:lnSpc>
                <a:spcPts val="3332"/>
              </a:lnSpc>
              <a:buFont typeface="Arial"/>
              <a:buChar char="•"/>
            </a:pPr>
            <a:r>
              <a:rPr lang="en-US" sz="1995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Insights Baseados em Dados</a:t>
            </a:r>
          </a:p>
          <a:p>
            <a:pPr algn="l" marL="430829" indent="-215414" lvl="1">
              <a:lnSpc>
                <a:spcPts val="3332"/>
              </a:lnSpc>
              <a:buFont typeface="Arial"/>
              <a:buChar char="•"/>
            </a:pPr>
            <a:r>
              <a:rPr lang="en-US" sz="1995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Análise Preditiva</a:t>
            </a:r>
          </a:p>
          <a:p>
            <a:pPr algn="l" marL="430829" indent="-215414" lvl="1">
              <a:lnSpc>
                <a:spcPts val="3332"/>
              </a:lnSpc>
              <a:buFont typeface="Arial"/>
              <a:buChar char="•"/>
            </a:pPr>
            <a:r>
              <a:rPr lang="en-US" sz="1995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Adaptabilidade ao Mercado</a:t>
            </a:r>
          </a:p>
        </p:txBody>
      </p:sp>
      <p:sp>
        <p:nvSpPr>
          <p:cNvPr name="Freeform 31" id="31"/>
          <p:cNvSpPr/>
          <p:nvPr/>
        </p:nvSpPr>
        <p:spPr>
          <a:xfrm flipH="false" flipV="false" rot="0">
            <a:off x="15921230" y="-17046"/>
            <a:ext cx="2423887" cy="2307929"/>
          </a:xfrm>
          <a:custGeom>
            <a:avLst/>
            <a:gdLst/>
            <a:ahLst/>
            <a:cxnLst/>
            <a:rect r="r" b="b" t="t" l="l"/>
            <a:pathLst>
              <a:path h="2307929" w="2423887">
                <a:moveTo>
                  <a:pt x="0" y="0"/>
                </a:moveTo>
                <a:lnTo>
                  <a:pt x="2423887" y="0"/>
                </a:lnTo>
                <a:lnTo>
                  <a:pt x="2423887" y="2307929"/>
                </a:lnTo>
                <a:lnTo>
                  <a:pt x="0" y="230792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317827" y="3615048"/>
            <a:ext cx="12817659" cy="1594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b="true" sz="9431" spc="924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MUITO OBRIGADO :)</a:t>
            </a:r>
          </a:p>
        </p:txBody>
      </p:sp>
      <p:sp>
        <p:nvSpPr>
          <p:cNvPr name="Freeform 4" id="4"/>
          <p:cNvSpPr/>
          <p:nvPr/>
        </p:nvSpPr>
        <p:spPr>
          <a:xfrm flipH="true" flipV="false" rot="0">
            <a:off x="-4254153" y="7476061"/>
            <a:ext cx="11881594" cy="3564478"/>
          </a:xfrm>
          <a:custGeom>
            <a:avLst/>
            <a:gdLst/>
            <a:ahLst/>
            <a:cxnLst/>
            <a:rect r="r" b="b" t="t" l="l"/>
            <a:pathLst>
              <a:path h="3564478" w="11881594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95336" y="2658544"/>
            <a:ext cx="3853418" cy="3669072"/>
          </a:xfrm>
          <a:custGeom>
            <a:avLst/>
            <a:gdLst/>
            <a:ahLst/>
            <a:cxnLst/>
            <a:rect r="r" b="b" t="t" l="l"/>
            <a:pathLst>
              <a:path h="3669072" w="3853418">
                <a:moveTo>
                  <a:pt x="0" y="0"/>
                </a:moveTo>
                <a:lnTo>
                  <a:pt x="3853418" y="0"/>
                </a:lnTo>
                <a:lnTo>
                  <a:pt x="3853418" y="3669072"/>
                </a:lnTo>
                <a:lnTo>
                  <a:pt x="0" y="366907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-10800000">
            <a:off x="10726657" y="-753539"/>
            <a:ext cx="11881594" cy="3564478"/>
          </a:xfrm>
          <a:custGeom>
            <a:avLst/>
            <a:gdLst/>
            <a:ahLst/>
            <a:cxnLst/>
            <a:rect r="r" b="b" t="t" l="l"/>
            <a:pathLst>
              <a:path h="3564478" w="11881594">
                <a:moveTo>
                  <a:pt x="11881593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3" y="3564478"/>
                </a:lnTo>
                <a:lnTo>
                  <a:pt x="1188159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4254153" y="7476061"/>
            <a:ext cx="11881594" cy="3564478"/>
          </a:xfrm>
          <a:custGeom>
            <a:avLst/>
            <a:gdLst/>
            <a:ahLst/>
            <a:cxnLst/>
            <a:rect r="r" b="b" t="t" l="l"/>
            <a:pathLst>
              <a:path h="3564478" w="11881594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10800000">
            <a:off x="10726657" y="-753539"/>
            <a:ext cx="11881594" cy="3564478"/>
          </a:xfrm>
          <a:custGeom>
            <a:avLst/>
            <a:gdLst/>
            <a:ahLst/>
            <a:cxnLst/>
            <a:rect r="r" b="b" t="t" l="l"/>
            <a:pathLst>
              <a:path h="3564478" w="11881594">
                <a:moveTo>
                  <a:pt x="11881593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3" y="3564478"/>
                </a:lnTo>
                <a:lnTo>
                  <a:pt x="1188159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686644" y="933450"/>
            <a:ext cx="4297673" cy="876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09"/>
              </a:lnSpc>
            </a:pPr>
            <a:r>
              <a:rPr lang="en-US" sz="514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REFERÊNCIAS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86644" y="2247550"/>
            <a:ext cx="15572656" cy="62772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65"/>
              </a:lnSpc>
            </a:pPr>
            <a:r>
              <a:rPr lang="en-US" sz="268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MARINHO, Silva. </a:t>
            </a:r>
            <a:r>
              <a:rPr lang="en-US" sz="268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Atendimento Comum x Personalizado</a:t>
            </a:r>
            <a:r>
              <a:rPr lang="en-US" sz="268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O Que Seus Clientes Preferem? Inhouse, 2024. Disponível em: https://www.inhouse.com.br/atendimento-comum-x-</a:t>
            </a:r>
          </a:p>
          <a:p>
            <a:pPr algn="l">
              <a:lnSpc>
                <a:spcPts val="3765"/>
              </a:lnSpc>
            </a:pPr>
            <a:r>
              <a:rPr lang="en-US" sz="268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personalizado-o-que-seus-clientes-preferem/ Acesso em: 11 nov. 2024. </a:t>
            </a:r>
          </a:p>
          <a:p>
            <a:pPr algn="l">
              <a:lnSpc>
                <a:spcPts val="3765"/>
              </a:lnSpc>
            </a:pPr>
          </a:p>
          <a:p>
            <a:pPr algn="l">
              <a:lnSpc>
                <a:spcPts val="3765"/>
              </a:lnSpc>
            </a:pPr>
            <a:r>
              <a:rPr lang="en-US" sz="268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OLIVEIRA, Josele Delazeri. </a:t>
            </a:r>
            <a:r>
              <a:rPr lang="en-US" sz="268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Como o varejo mudou para sempre. </a:t>
            </a:r>
            <a:r>
              <a:rPr lang="en-US" sz="268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E-Commerce Brasil, 2023. Disponível em: https://www.ecommercebrasil.com.br/artigos/como-o-varejo-mudou-para-sempre Acesso em: 11 nov. 2024.</a:t>
            </a:r>
          </a:p>
          <a:p>
            <a:pPr algn="l">
              <a:lnSpc>
                <a:spcPts val="3765"/>
              </a:lnSpc>
            </a:pPr>
          </a:p>
          <a:p>
            <a:pPr algn="l">
              <a:lnSpc>
                <a:spcPts val="3765"/>
              </a:lnSpc>
            </a:pPr>
            <a:r>
              <a:rPr lang="en-US" sz="268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ROESLER, Leonardo. </a:t>
            </a:r>
            <a:r>
              <a:rPr lang="en-US" sz="268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40% das empresas que não inovam estagnam ou perdem mercado. </a:t>
            </a:r>
            <a:r>
              <a:rPr lang="en-US" sz="268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Investing, 2023. Disponível em: https://br.investing.com/analysis/40-das-empresas-que-nao-inovam-estagnam-ou-perdem-mercado-200460059 Acesso em: 11 nov. 2024.</a:t>
            </a:r>
          </a:p>
          <a:p>
            <a:pPr algn="l">
              <a:lnSpc>
                <a:spcPts val="3765"/>
              </a:lnSpc>
            </a:pPr>
          </a:p>
          <a:p>
            <a:pPr algn="l">
              <a:lnSpc>
                <a:spcPts val="4605"/>
              </a:lnSpc>
            </a:pPr>
            <a:r>
              <a:rPr lang="en-US" sz="328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861542" y="2816900"/>
            <a:ext cx="5714851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7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TURMA : 1TSCOR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905741" y="3968629"/>
            <a:ext cx="6818518" cy="342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91"/>
              </a:lnSpc>
            </a:pPr>
            <a:r>
              <a:rPr lang="en-US" b="true" sz="2095" spc="205">
                <a:solidFill>
                  <a:srgbClr val="3CC9FE"/>
                </a:solidFill>
                <a:latin typeface="Oswald Bold"/>
                <a:ea typeface="Oswald Bold"/>
                <a:cs typeface="Oswald Bold"/>
                <a:sym typeface="Oswald Bold"/>
              </a:rPr>
              <a:t>LUIZ HENRIQUE RIBEIRO DOS SANTOS FARIAS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913358" y="4447566"/>
            <a:ext cx="3142386" cy="342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91"/>
              </a:lnSpc>
            </a:pPr>
            <a:r>
              <a:rPr lang="en-US" b="true" sz="2095" spc="205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GUSTAVO JOSÉ PEREIRA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905741" y="4923544"/>
            <a:ext cx="3142386" cy="342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91"/>
              </a:lnSpc>
            </a:pPr>
            <a:r>
              <a:rPr lang="en-US" b="true" sz="2095" spc="205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FABIO SHIRAISHI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905741" y="5383863"/>
            <a:ext cx="3142386" cy="342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91"/>
              </a:lnSpc>
            </a:pPr>
            <a:r>
              <a:rPr lang="en-US" b="true" sz="2095" spc="205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GABRIEL KRUGER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905741" y="5859840"/>
            <a:ext cx="5396475" cy="342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91"/>
              </a:lnSpc>
            </a:pPr>
            <a:r>
              <a:rPr lang="en-US" b="true" sz="2095" spc="205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VICTOR MOISES DE CARVALHO MACEDO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215284" y="3968629"/>
            <a:ext cx="1553934" cy="342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91"/>
              </a:lnSpc>
            </a:pPr>
            <a:r>
              <a:rPr lang="en-US" b="true" sz="2095" spc="205">
                <a:solidFill>
                  <a:srgbClr val="3CC9FE"/>
                </a:solidFill>
                <a:latin typeface="Oswald Bold"/>
                <a:ea typeface="Oswald Bold"/>
                <a:cs typeface="Oswald Bold"/>
                <a:sym typeface="Oswald Bold"/>
              </a:rPr>
              <a:t>RM559962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215284" y="4447566"/>
            <a:ext cx="1463165" cy="342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91"/>
              </a:lnSpc>
            </a:pPr>
            <a:r>
              <a:rPr lang="en-US" b="true" sz="2095" spc="205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RM561067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215284" y="4923544"/>
            <a:ext cx="1553934" cy="342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91"/>
              </a:lnSpc>
            </a:pPr>
            <a:r>
              <a:rPr lang="en-US" b="true" sz="2095" spc="205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RM559725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215284" y="5383863"/>
            <a:ext cx="1463165" cy="342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91"/>
              </a:lnSpc>
            </a:pPr>
            <a:r>
              <a:rPr lang="en-US" b="true" sz="2095" spc="205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RM559493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215284" y="5859840"/>
            <a:ext cx="1463165" cy="342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91"/>
              </a:lnSpc>
            </a:pPr>
            <a:r>
              <a:rPr lang="en-US" b="true" sz="2095" spc="205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RM559904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-753578" y="2704315"/>
            <a:ext cx="9659320" cy="1082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</a:pPr>
            <a:r>
              <a:rPr lang="en-US" b="true" sz="6399" spc="627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COMPONENTES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2382331" y="3736846"/>
            <a:ext cx="3387500" cy="3225444"/>
          </a:xfrm>
          <a:custGeom>
            <a:avLst/>
            <a:gdLst/>
            <a:ahLst/>
            <a:cxnLst/>
            <a:rect r="r" b="b" t="t" l="l"/>
            <a:pathLst>
              <a:path h="3225444" w="3387500">
                <a:moveTo>
                  <a:pt x="0" y="0"/>
                </a:moveTo>
                <a:lnTo>
                  <a:pt x="3387501" y="0"/>
                </a:lnTo>
                <a:lnTo>
                  <a:pt x="3387501" y="3225444"/>
                </a:lnTo>
                <a:lnTo>
                  <a:pt x="0" y="32254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15" id="15"/>
          <p:cNvSpPr/>
          <p:nvPr/>
        </p:nvSpPr>
        <p:spPr>
          <a:xfrm flipV="true">
            <a:off x="4904175" y="4154230"/>
            <a:ext cx="4001567" cy="594075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6" id="16"/>
          <p:cNvSpPr/>
          <p:nvPr/>
        </p:nvSpPr>
        <p:spPr>
          <a:xfrm flipV="true">
            <a:off x="4904175" y="4633168"/>
            <a:ext cx="4009183" cy="115138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4904175" y="4748306"/>
            <a:ext cx="4001567" cy="36084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4904175" y="4748306"/>
            <a:ext cx="4001567" cy="821158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>
            <a:off x="4904175" y="4748306"/>
            <a:ext cx="4001567" cy="1297136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8245153" y="5667309"/>
            <a:ext cx="659248" cy="2164432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7630237" y="4338983"/>
            <a:ext cx="3088039" cy="2940309"/>
          </a:xfrm>
          <a:custGeom>
            <a:avLst/>
            <a:gdLst/>
            <a:ahLst/>
            <a:cxnLst/>
            <a:rect r="r" b="b" t="t" l="l"/>
            <a:pathLst>
              <a:path h="2940309" w="3088039">
                <a:moveTo>
                  <a:pt x="0" y="0"/>
                </a:moveTo>
                <a:lnTo>
                  <a:pt x="3088039" y="0"/>
                </a:lnTo>
                <a:lnTo>
                  <a:pt x="3088039" y="2940309"/>
                </a:lnTo>
                <a:lnTo>
                  <a:pt x="0" y="29403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7477625" y="7831742"/>
            <a:ext cx="1535057" cy="1535057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 l="0" t="-211" r="0" b="-211"/>
              </a:stretch>
            </a:blipFill>
            <a:ln w="9525" cap="sq">
              <a:solidFill>
                <a:srgbClr val="000000"/>
              </a:solidFill>
              <a:prstDash val="solid"/>
              <a:miter/>
            </a:ln>
          </p:spPr>
        </p:sp>
      </p:grpSp>
      <p:grpSp>
        <p:nvGrpSpPr>
          <p:cNvPr name="Group 6" id="6"/>
          <p:cNvGrpSpPr/>
          <p:nvPr/>
        </p:nvGrpSpPr>
        <p:grpSpPr>
          <a:xfrm rot="0">
            <a:off x="5653464" y="1542186"/>
            <a:ext cx="1535057" cy="153505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-16666" r="0" b="-16666"/>
              </a:stretch>
            </a:blipFill>
            <a:ln w="38100" cap="sq">
              <a:solidFill>
                <a:srgbClr val="5C5C5C"/>
              </a:solidFill>
              <a:prstDash val="solid"/>
              <a:miter/>
            </a:ln>
          </p:spPr>
        </p:sp>
      </p:grpSp>
      <p:grpSp>
        <p:nvGrpSpPr>
          <p:cNvPr name="Group 8" id="8"/>
          <p:cNvGrpSpPr/>
          <p:nvPr/>
        </p:nvGrpSpPr>
        <p:grpSpPr>
          <a:xfrm rot="0">
            <a:off x="3417052" y="5252566"/>
            <a:ext cx="1482297" cy="1482297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5"/>
              <a:stretch>
                <a:fillRect l="0" t="-16666" r="0" b="-16666"/>
              </a:stretch>
            </a:blipFill>
            <a:ln w="19050" cap="sq">
              <a:solidFill>
                <a:srgbClr val="000000"/>
              </a:solidFill>
              <a:prstDash val="solid"/>
              <a:miter/>
            </a:ln>
          </p:spPr>
        </p:sp>
      </p:grpSp>
      <p:grpSp>
        <p:nvGrpSpPr>
          <p:cNvPr name="Group 10" id="10"/>
          <p:cNvGrpSpPr/>
          <p:nvPr/>
        </p:nvGrpSpPr>
        <p:grpSpPr>
          <a:xfrm rot="0">
            <a:off x="12173413" y="1969569"/>
            <a:ext cx="1498481" cy="1498481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6"/>
              <a:stretch>
                <a:fillRect l="-2212" t="0" r="-2212" b="0"/>
              </a:stretch>
            </a:blipFill>
            <a:ln w="19050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AutoShape 12" id="12"/>
          <p:cNvSpPr/>
          <p:nvPr/>
        </p:nvSpPr>
        <p:spPr>
          <a:xfrm>
            <a:off x="7188520" y="2309714"/>
            <a:ext cx="1715881" cy="2431285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 flipV="true">
            <a:off x="4899350" y="5379104"/>
            <a:ext cx="3670151" cy="614611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4" id="14"/>
          <p:cNvSpPr txBox="true"/>
          <p:nvPr/>
        </p:nvSpPr>
        <p:spPr>
          <a:xfrm rot="0">
            <a:off x="11342791" y="3641588"/>
            <a:ext cx="3142386" cy="7081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91"/>
              </a:lnSpc>
            </a:pPr>
            <a:r>
              <a:rPr lang="en-US" b="true" sz="2095" spc="205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VICTOR MOISES DE CARVALHO MACEDO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2482434" y="5993715"/>
            <a:ext cx="1535057" cy="1535057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7"/>
              <a:stretch>
                <a:fillRect l="0" t="-314" r="0" b="-314"/>
              </a:stretch>
            </a:blipFill>
            <a:ln w="38100" cap="sq">
              <a:solidFill>
                <a:srgbClr val="5C5C5C"/>
              </a:solidFill>
              <a:prstDash val="solid"/>
              <a:miter/>
            </a:ln>
          </p:spPr>
        </p:sp>
      </p:grpSp>
      <p:sp>
        <p:nvSpPr>
          <p:cNvPr name="AutoShape 17" id="17"/>
          <p:cNvSpPr/>
          <p:nvPr/>
        </p:nvSpPr>
        <p:spPr>
          <a:xfrm flipV="true">
            <a:off x="9563378" y="2718809"/>
            <a:ext cx="2610036" cy="202219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8" id="18"/>
          <p:cNvSpPr/>
          <p:nvPr/>
        </p:nvSpPr>
        <p:spPr>
          <a:xfrm>
            <a:off x="9755802" y="5667309"/>
            <a:ext cx="2726632" cy="1093934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9" id="19"/>
          <p:cNvSpPr txBox="true"/>
          <p:nvPr/>
        </p:nvSpPr>
        <p:spPr>
          <a:xfrm rot="0">
            <a:off x="4849799" y="3277863"/>
            <a:ext cx="3142386" cy="10718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91"/>
              </a:lnSpc>
            </a:pPr>
            <a:r>
              <a:rPr lang="en-US" b="true" sz="2095" spc="205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LUIZ HENRIQUE RIBEIRO DOS SANTOS FARIAS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673960" y="9579534"/>
            <a:ext cx="3142386" cy="3444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91"/>
              </a:lnSpc>
            </a:pPr>
            <a:r>
              <a:rPr lang="en-US" b="true" sz="2095" spc="205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FABIO SHIRAISHI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666147" y="6934889"/>
            <a:ext cx="3142386" cy="3444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91"/>
              </a:lnSpc>
            </a:pPr>
            <a:r>
              <a:rPr lang="en-US" b="true" sz="2095" spc="205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GUSTAVO JOSÉ PEREIRA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1660481" y="7823364"/>
            <a:ext cx="3142386" cy="3444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91"/>
              </a:lnSpc>
            </a:pPr>
            <a:r>
              <a:rPr lang="en-US" b="true" sz="2095" spc="205">
                <a:solidFill>
                  <a:srgbClr val="000000"/>
                </a:solidFill>
                <a:latin typeface="Oswald Bold"/>
                <a:ea typeface="Oswald Bold"/>
                <a:cs typeface="Oswald Bold"/>
                <a:sym typeface="Oswald Bold"/>
              </a:rPr>
              <a:t>GABRIEL KRUGER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314340" y="23880"/>
            <a:ext cx="9659320" cy="1023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3"/>
              </a:lnSpc>
            </a:pPr>
            <a:r>
              <a:rPr lang="en-US" b="true" sz="6082" spc="596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APRESENTAÇÃO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4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019320" y="2901697"/>
            <a:ext cx="1400485" cy="6493178"/>
            <a:chOff x="0" y="0"/>
            <a:chExt cx="368852" cy="17101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8852" cy="1710137"/>
            </a:xfrm>
            <a:custGeom>
              <a:avLst/>
              <a:gdLst/>
              <a:ahLst/>
              <a:cxnLst/>
              <a:rect r="r" b="b" t="t" l="l"/>
              <a:pathLst>
                <a:path h="1710137" w="368852">
                  <a:moveTo>
                    <a:pt x="0" y="0"/>
                  </a:moveTo>
                  <a:lnTo>
                    <a:pt x="368852" y="0"/>
                  </a:lnTo>
                  <a:lnTo>
                    <a:pt x="368852" y="1710137"/>
                  </a:lnTo>
                  <a:lnTo>
                    <a:pt x="0" y="1710137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9050"/>
              <a:ext cx="368852" cy="17291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980992" y="1036994"/>
            <a:ext cx="7416941" cy="1683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774"/>
              </a:lnSpc>
            </a:pPr>
            <a:r>
              <a:rPr lang="en-US" b="true" sz="9981" spc="978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CONTENT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231353" y="3225185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231353" y="4022304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231353" y="4903461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31353" y="5700580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04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250954" y="6492957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05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250954" y="7323921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06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250954" y="8174214"/>
            <a:ext cx="937219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6"/>
              </a:lnSpc>
            </a:pPr>
            <a:r>
              <a:rPr lang="en-US" b="true" sz="4271" i="true">
                <a:solidFill>
                  <a:srgbClr val="363636"/>
                </a:solidFill>
                <a:latin typeface="Oswald Bold"/>
                <a:ea typeface="Oswald Bold"/>
                <a:cs typeface="Oswald Bold"/>
                <a:sym typeface="Oswald Bold"/>
              </a:rPr>
              <a:t>07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607430" y="3333137"/>
            <a:ext cx="7783947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CONTEXTUALIZAÇÃO DO PROBLEMA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607430" y="4127355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PROBLEMA A SER RESOLVIDO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607430" y="5047445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PÚBLICO ALVO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607430" y="5841663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PROPOSTA DE SOLUÇÃO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607430" y="6642507"/>
            <a:ext cx="6076629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IMPACTOS DA SOLUÇÃO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607430" y="7434884"/>
            <a:ext cx="5790503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BENEFÍCIOS ESPERADOS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607430" y="8279265"/>
            <a:ext cx="7971631" cy="418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83"/>
              </a:lnSpc>
              <a:spcBef>
                <a:spcPct val="0"/>
              </a:spcBef>
            </a:pPr>
            <a:r>
              <a:rPr lang="en-US" sz="2524" spc="247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FINALIZAÇÃO E AGRADECIMENTOS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15864113" y="0"/>
            <a:ext cx="2423887" cy="2307929"/>
          </a:xfrm>
          <a:custGeom>
            <a:avLst/>
            <a:gdLst/>
            <a:ahLst/>
            <a:cxnLst/>
            <a:rect r="r" b="b" t="t" l="l"/>
            <a:pathLst>
              <a:path h="2307929" w="2423887">
                <a:moveTo>
                  <a:pt x="0" y="0"/>
                </a:moveTo>
                <a:lnTo>
                  <a:pt x="2423887" y="0"/>
                </a:lnTo>
                <a:lnTo>
                  <a:pt x="2423887" y="2307929"/>
                </a:lnTo>
                <a:lnTo>
                  <a:pt x="0" y="23079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282845" y="2264226"/>
            <a:ext cx="1712455" cy="7643494"/>
            <a:chOff x="0" y="0"/>
            <a:chExt cx="451017" cy="201310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51017" cy="2013101"/>
            </a:xfrm>
            <a:custGeom>
              <a:avLst/>
              <a:gdLst/>
              <a:ahLst/>
              <a:cxnLst/>
              <a:rect r="r" b="b" t="t" l="l"/>
              <a:pathLst>
                <a:path h="2013101" w="451017">
                  <a:moveTo>
                    <a:pt x="0" y="0"/>
                  </a:moveTo>
                  <a:lnTo>
                    <a:pt x="451017" y="0"/>
                  </a:lnTo>
                  <a:lnTo>
                    <a:pt x="451017" y="2013101"/>
                  </a:lnTo>
                  <a:lnTo>
                    <a:pt x="0" y="201310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451017" cy="20321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431036" y="2264226"/>
            <a:ext cx="13867645" cy="7643494"/>
            <a:chOff x="0" y="0"/>
            <a:chExt cx="5313295" cy="292855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313295" cy="2928553"/>
            </a:xfrm>
            <a:custGeom>
              <a:avLst/>
              <a:gdLst/>
              <a:ahLst/>
              <a:cxnLst/>
              <a:rect r="r" b="b" t="t" l="l"/>
              <a:pathLst>
                <a:path h="2928553" w="5313295">
                  <a:moveTo>
                    <a:pt x="0" y="0"/>
                  </a:moveTo>
                  <a:lnTo>
                    <a:pt x="5313295" y="0"/>
                  </a:lnTo>
                  <a:lnTo>
                    <a:pt x="5313295" y="2928553"/>
                  </a:lnTo>
                  <a:lnTo>
                    <a:pt x="0" y="2928553"/>
                  </a:lnTo>
                  <a:close/>
                </a:path>
              </a:pathLst>
            </a:custGeom>
            <a:solidFill>
              <a:srgbClr val="EFEFEF"/>
            </a:solidFill>
            <a:ln w="19050" cap="sq">
              <a:solidFill>
                <a:srgbClr val="8C52FF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19050"/>
              <a:ext cx="5313295" cy="29476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696775" y="2605929"/>
            <a:ext cx="13336167" cy="6652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10"/>
              </a:lnSpc>
            </a:pPr>
            <a:r>
              <a:rPr lang="en-US" sz="1819" spc="178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O contexto atual do varejo está profundamente influenciado por mudanças nas expectativas dos consumidores, pela tecnologia, e pela forma como as empresas gerenciam seus estoques e fazem previsões de demanda.</a:t>
            </a:r>
          </a:p>
          <a:p>
            <a:pPr algn="l">
              <a:lnSpc>
                <a:spcPts val="2510"/>
              </a:lnSpc>
            </a:pPr>
          </a:p>
          <a:p>
            <a:pPr algn="l">
              <a:lnSpc>
                <a:spcPts val="2510"/>
              </a:lnSpc>
            </a:pPr>
            <a:r>
              <a:rPr lang="en-US" sz="1819" spc="178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Estratégias de gestão de estoques estão cada vez mais focadas em melhorar a eficiência logística, com o objetivo de reduzir o impacto ambiental. Isso envolve otimizar rotas de distribuição, reduzir as emissões de carbono e adotar práticas de armazenamento que minimizem o uso de energia.</a:t>
            </a:r>
          </a:p>
          <a:p>
            <a:pPr algn="l">
              <a:lnSpc>
                <a:spcPts val="2510"/>
              </a:lnSpc>
            </a:pPr>
          </a:p>
          <a:p>
            <a:pPr algn="l">
              <a:lnSpc>
                <a:spcPts val="2510"/>
              </a:lnSpc>
            </a:pPr>
            <a:r>
              <a:rPr lang="en-US" sz="1819" spc="178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O gerenciamento de estoques precisa, portanto, ser mais inteligente, alinhando a oferta à demanda de forma mais precisa, para que o cliente tenha sempre o produto desejado disponível quando e onde ele quiser.</a:t>
            </a:r>
          </a:p>
          <a:p>
            <a:pPr algn="l">
              <a:lnSpc>
                <a:spcPts val="2510"/>
              </a:lnSpc>
            </a:pPr>
          </a:p>
          <a:p>
            <a:pPr algn="l">
              <a:lnSpc>
                <a:spcPts val="2510"/>
              </a:lnSpc>
            </a:pPr>
            <a:r>
              <a:rPr lang="en-US" sz="1819" spc="178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O e-commerce, devido à sua natureza dinâmica e ao comportamento de compra cada vez mais imprevisível e personalizado, exige uma gestão de estoques ágil e inteligente. As empresas precisam usar tecnologias avançadas para prever a demanda e otimizar os estoques em tempo real, alinhando-se às expectativas dos consumidores.</a:t>
            </a:r>
          </a:p>
          <a:p>
            <a:pPr algn="l">
              <a:lnSpc>
                <a:spcPts val="2510"/>
              </a:lnSpc>
            </a:pPr>
          </a:p>
          <a:p>
            <a:pPr algn="l">
              <a:lnSpc>
                <a:spcPts val="2510"/>
              </a:lnSpc>
            </a:pPr>
            <a:r>
              <a:rPr lang="en-US" sz="1819" spc="178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Tecnologias como IA e machine learning podem prever picos de demanda de forma mais precisa, ajudando a otimizar os inventários e a alocar produtos mais próximos dos consumidores, minimizando as viagens de transporte.</a:t>
            </a:r>
          </a:p>
          <a:p>
            <a:pPr algn="l" marL="0" indent="0" lvl="0">
              <a:lnSpc>
                <a:spcPts val="2510"/>
              </a:lnSpc>
              <a:spcBef>
                <a:spcPct val="0"/>
              </a:spcBef>
            </a:pP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6504509" y="5143500"/>
            <a:ext cx="1325381" cy="1310471"/>
          </a:xfrm>
          <a:custGeom>
            <a:avLst/>
            <a:gdLst/>
            <a:ahLst/>
            <a:cxnLst/>
            <a:rect r="r" b="b" t="t" l="l"/>
            <a:pathLst>
              <a:path h="1310471" w="1325381">
                <a:moveTo>
                  <a:pt x="0" y="0"/>
                </a:moveTo>
                <a:lnTo>
                  <a:pt x="1325381" y="0"/>
                </a:lnTo>
                <a:lnTo>
                  <a:pt x="1325381" y="1310471"/>
                </a:lnTo>
                <a:lnTo>
                  <a:pt x="0" y="13104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432994" y="7787883"/>
            <a:ext cx="1396896" cy="1470417"/>
          </a:xfrm>
          <a:custGeom>
            <a:avLst/>
            <a:gdLst/>
            <a:ahLst/>
            <a:cxnLst/>
            <a:rect r="r" b="b" t="t" l="l"/>
            <a:pathLst>
              <a:path h="1470417" w="1396896">
                <a:moveTo>
                  <a:pt x="0" y="0"/>
                </a:moveTo>
                <a:lnTo>
                  <a:pt x="1396896" y="0"/>
                </a:lnTo>
                <a:lnTo>
                  <a:pt x="1396896" y="1470417"/>
                </a:lnTo>
                <a:lnTo>
                  <a:pt x="0" y="14704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432994" y="2485720"/>
            <a:ext cx="1412158" cy="1304481"/>
          </a:xfrm>
          <a:custGeom>
            <a:avLst/>
            <a:gdLst/>
            <a:ahLst/>
            <a:cxnLst/>
            <a:rect r="r" b="b" t="t" l="l"/>
            <a:pathLst>
              <a:path h="1304481" w="1412158">
                <a:moveTo>
                  <a:pt x="0" y="0"/>
                </a:moveTo>
                <a:lnTo>
                  <a:pt x="1412158" y="0"/>
                </a:lnTo>
                <a:lnTo>
                  <a:pt x="1412158" y="1304481"/>
                </a:lnTo>
                <a:lnTo>
                  <a:pt x="0" y="13044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712165" y="933450"/>
            <a:ext cx="11305387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00"/>
              </a:lnSpc>
            </a:pPr>
            <a:r>
              <a:rPr lang="en-US" b="true" sz="5000" spc="49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CONTEXTUALIZAÇÃO DO PROBLEMA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5927129" y="0"/>
            <a:ext cx="2423887" cy="2307929"/>
          </a:xfrm>
          <a:custGeom>
            <a:avLst/>
            <a:gdLst/>
            <a:ahLst/>
            <a:cxnLst/>
            <a:rect r="r" b="b" t="t" l="l"/>
            <a:pathLst>
              <a:path h="2307929" w="2423887">
                <a:moveTo>
                  <a:pt x="0" y="0"/>
                </a:moveTo>
                <a:lnTo>
                  <a:pt x="2423887" y="0"/>
                </a:lnTo>
                <a:lnTo>
                  <a:pt x="2423887" y="2307929"/>
                </a:lnTo>
                <a:lnTo>
                  <a:pt x="0" y="230792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696131" y="-2102702"/>
            <a:ext cx="16023357" cy="16023357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203745" y="2835082"/>
            <a:ext cx="2055555" cy="1894848"/>
          </a:xfrm>
          <a:custGeom>
            <a:avLst/>
            <a:gdLst/>
            <a:ahLst/>
            <a:cxnLst/>
            <a:rect r="r" b="b" t="t" l="l"/>
            <a:pathLst>
              <a:path h="1894848" w="2055555">
                <a:moveTo>
                  <a:pt x="0" y="0"/>
                </a:moveTo>
                <a:lnTo>
                  <a:pt x="2055555" y="0"/>
                </a:lnTo>
                <a:lnTo>
                  <a:pt x="2055555" y="1894848"/>
                </a:lnTo>
                <a:lnTo>
                  <a:pt x="0" y="18948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57311" y="377844"/>
            <a:ext cx="10840422" cy="2210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63"/>
              </a:lnSpc>
            </a:pPr>
            <a:r>
              <a:rPr lang="en-US" b="true" sz="3669" spc="359">
                <a:solidFill>
                  <a:srgbClr val="5A6BF2"/>
                </a:solidFill>
                <a:latin typeface="Oswald Bold"/>
                <a:ea typeface="Oswald Bold"/>
                <a:cs typeface="Oswald Bold"/>
                <a:sym typeface="Oswald Bold"/>
              </a:rPr>
              <a:t>PROBLEMA A SER RESOLVIDO -</a:t>
            </a:r>
          </a:p>
          <a:p>
            <a:pPr algn="l">
              <a:lnSpc>
                <a:spcPts val="6305"/>
              </a:lnSpc>
            </a:pPr>
            <a:r>
              <a:rPr lang="en-US" b="true" sz="4569" spc="447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MUDANÇA DE HÁBITO DO CONSUMIDOR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57311" y="3734881"/>
            <a:ext cx="7212023" cy="3517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2"/>
              </a:lnSpc>
            </a:pPr>
            <a:r>
              <a:rPr lang="en-US" sz="2893" spc="283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Oliveira (2023) aponta que, recentemente, o mercado de varejo mudou rapidamente, impulsionado pela transformação digital, a pandemia e a busca por sustentabilidade e personalização.</a:t>
            </a:r>
          </a:p>
          <a:p>
            <a:pPr algn="l">
              <a:lnSpc>
                <a:spcPts val="3992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0175862" y="2088391"/>
            <a:ext cx="6531947" cy="2911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3743"/>
              </a:lnSpc>
              <a:spcBef>
                <a:spcPct val="0"/>
              </a:spcBef>
            </a:pPr>
            <a:r>
              <a:rPr lang="en-US" b="true" sz="17205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91%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079139" y="4952631"/>
            <a:ext cx="7212023" cy="3010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2"/>
              </a:lnSpc>
            </a:pPr>
            <a:r>
              <a:rPr lang="en-US" sz="2893" spc="28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dos consumidores têm maior probabilidade de comprar de marcas que se lembram de suas preferências e oferecem recomendações relevantes. (MARINHO, 2024)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5864113" y="0"/>
            <a:ext cx="2423887" cy="2307929"/>
          </a:xfrm>
          <a:custGeom>
            <a:avLst/>
            <a:gdLst/>
            <a:ahLst/>
            <a:cxnLst/>
            <a:rect r="r" b="b" t="t" l="l"/>
            <a:pathLst>
              <a:path h="2307929" w="2423887">
                <a:moveTo>
                  <a:pt x="0" y="0"/>
                </a:moveTo>
                <a:lnTo>
                  <a:pt x="2423887" y="0"/>
                </a:lnTo>
                <a:lnTo>
                  <a:pt x="2423887" y="2307929"/>
                </a:lnTo>
                <a:lnTo>
                  <a:pt x="0" y="230792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079196" y="-1187065"/>
            <a:ext cx="16023357" cy="16023357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2F4F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747283" y="5638864"/>
            <a:ext cx="1845080" cy="1889747"/>
          </a:xfrm>
          <a:custGeom>
            <a:avLst/>
            <a:gdLst/>
            <a:ahLst/>
            <a:cxnLst/>
            <a:rect r="r" b="b" t="t" l="l"/>
            <a:pathLst>
              <a:path h="1889747" w="1845080">
                <a:moveTo>
                  <a:pt x="0" y="0"/>
                </a:moveTo>
                <a:lnTo>
                  <a:pt x="1845081" y="0"/>
                </a:lnTo>
                <a:lnTo>
                  <a:pt x="1845081" y="1889747"/>
                </a:lnTo>
                <a:lnTo>
                  <a:pt x="0" y="18897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573123" y="7460800"/>
            <a:ext cx="1790760" cy="1797500"/>
          </a:xfrm>
          <a:custGeom>
            <a:avLst/>
            <a:gdLst/>
            <a:ahLst/>
            <a:cxnLst/>
            <a:rect r="r" b="b" t="t" l="l"/>
            <a:pathLst>
              <a:path h="1797500" w="1790760">
                <a:moveTo>
                  <a:pt x="0" y="0"/>
                </a:moveTo>
                <a:lnTo>
                  <a:pt x="1790759" y="0"/>
                </a:lnTo>
                <a:lnTo>
                  <a:pt x="1790759" y="1797500"/>
                </a:lnTo>
                <a:lnTo>
                  <a:pt x="0" y="17975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57311" y="377844"/>
            <a:ext cx="9132700" cy="2210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63"/>
              </a:lnSpc>
            </a:pPr>
            <a:r>
              <a:rPr lang="en-US" b="true" sz="3669" spc="359">
                <a:solidFill>
                  <a:srgbClr val="5A6BF2"/>
                </a:solidFill>
                <a:latin typeface="Oswald Bold"/>
                <a:ea typeface="Oswald Bold"/>
                <a:cs typeface="Oswald Bold"/>
                <a:sym typeface="Oswald Bold"/>
              </a:rPr>
              <a:t>PROBLEMA A SER RESOLVIDO -</a:t>
            </a:r>
          </a:p>
          <a:p>
            <a:pPr algn="l">
              <a:lnSpc>
                <a:spcPts val="6305"/>
              </a:lnSpc>
            </a:pPr>
            <a:r>
              <a:rPr lang="en-US" b="true" sz="4569" spc="447">
                <a:solidFill>
                  <a:srgbClr val="FFFFFF"/>
                </a:solidFill>
                <a:latin typeface="Oswald Bold"/>
                <a:ea typeface="Oswald Bold"/>
                <a:cs typeface="Oswald Bold"/>
                <a:sym typeface="Oswald Bold"/>
              </a:rPr>
              <a:t>MUDANÇA DE HÁBITO DO CONSUMIDOR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57311" y="3734881"/>
            <a:ext cx="7212023" cy="1496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2"/>
              </a:lnSpc>
            </a:pPr>
            <a:r>
              <a:rPr lang="en-US" sz="2893" spc="283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Como a mudança de hábito é constante, as empresas precisam se atualizar sempre.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885446" y="2319763"/>
            <a:ext cx="6531947" cy="2911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3743"/>
              </a:lnSpc>
              <a:spcBef>
                <a:spcPct val="0"/>
              </a:spcBef>
            </a:pPr>
            <a:r>
              <a:rPr lang="en-US" b="true" sz="17205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40%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573123" y="5184004"/>
            <a:ext cx="7212023" cy="2000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2"/>
              </a:lnSpc>
            </a:pPr>
            <a:r>
              <a:rPr lang="en-US" sz="2893" spc="28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das empresas que não inovam ficam estagnadas ou perdem terreno em relação ao mercado (ROESLER, 2023)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57311" y="7888221"/>
            <a:ext cx="7212023" cy="1496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2"/>
              </a:lnSpc>
            </a:pPr>
            <a:r>
              <a:rPr lang="en-US" sz="2893" spc="283">
                <a:solidFill>
                  <a:srgbClr val="F5FFF5"/>
                </a:solidFill>
                <a:latin typeface="DM Sans"/>
                <a:ea typeface="DM Sans"/>
                <a:cs typeface="DM Sans"/>
                <a:sym typeface="DM Sans"/>
              </a:rPr>
              <a:t>Melhor do que acompanhar o hábito de consumo, é prever ele. </a:t>
            </a:r>
          </a:p>
          <a:p>
            <a:pPr algn="l">
              <a:lnSpc>
                <a:spcPts val="3992"/>
              </a:lnSpc>
            </a:pP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5864113" y="0"/>
            <a:ext cx="2423887" cy="2307929"/>
          </a:xfrm>
          <a:custGeom>
            <a:avLst/>
            <a:gdLst/>
            <a:ahLst/>
            <a:cxnLst/>
            <a:rect r="r" b="b" t="t" l="l"/>
            <a:pathLst>
              <a:path h="2307929" w="2423887">
                <a:moveTo>
                  <a:pt x="0" y="0"/>
                </a:moveTo>
                <a:lnTo>
                  <a:pt x="2423887" y="0"/>
                </a:lnTo>
                <a:lnTo>
                  <a:pt x="2423887" y="2307929"/>
                </a:lnTo>
                <a:lnTo>
                  <a:pt x="0" y="230792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885510" y="7480948"/>
            <a:ext cx="4128022" cy="437161"/>
          </a:xfrm>
          <a:custGeom>
            <a:avLst/>
            <a:gdLst/>
            <a:ahLst/>
            <a:cxnLst/>
            <a:rect r="r" b="b" t="t" l="l"/>
            <a:pathLst>
              <a:path h="437161" w="4128022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1900353" y="3393475"/>
            <a:ext cx="4113179" cy="4087473"/>
            <a:chOff x="0" y="0"/>
            <a:chExt cx="1279723" cy="127172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79723" cy="1271725"/>
            </a:xfrm>
            <a:custGeom>
              <a:avLst/>
              <a:gdLst/>
              <a:ahLst/>
              <a:cxnLst/>
              <a:rect r="r" b="b" t="t" l="l"/>
              <a:pathLst>
                <a:path h="1271725" w="1279723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1279723" cy="1328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7080191" y="7480948"/>
            <a:ext cx="4128022" cy="437161"/>
          </a:xfrm>
          <a:custGeom>
            <a:avLst/>
            <a:gdLst/>
            <a:ahLst/>
            <a:cxnLst/>
            <a:rect r="r" b="b" t="t" l="l"/>
            <a:pathLst>
              <a:path h="437161" w="4128022">
                <a:moveTo>
                  <a:pt x="0" y="0"/>
                </a:moveTo>
                <a:lnTo>
                  <a:pt x="4128021" y="0"/>
                </a:lnTo>
                <a:lnTo>
                  <a:pt x="4128021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7095033" y="3393475"/>
            <a:ext cx="4113179" cy="4087473"/>
            <a:chOff x="0" y="0"/>
            <a:chExt cx="1279723" cy="127172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79723" cy="1271725"/>
            </a:xfrm>
            <a:custGeom>
              <a:avLst/>
              <a:gdLst/>
              <a:ahLst/>
              <a:cxnLst/>
              <a:rect r="r" b="b" t="t" l="l"/>
              <a:pathLst>
                <a:path h="1271725" w="1279723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279723" cy="1328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2274468" y="7480948"/>
            <a:ext cx="4128022" cy="437161"/>
          </a:xfrm>
          <a:custGeom>
            <a:avLst/>
            <a:gdLst/>
            <a:ahLst/>
            <a:cxnLst/>
            <a:rect r="r" b="b" t="t" l="l"/>
            <a:pathLst>
              <a:path h="437161" w="4128022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6495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2289311" y="3393475"/>
            <a:ext cx="4113179" cy="4087473"/>
            <a:chOff x="0" y="0"/>
            <a:chExt cx="1279723" cy="127172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79723" cy="1271725"/>
            </a:xfrm>
            <a:custGeom>
              <a:avLst/>
              <a:gdLst/>
              <a:ahLst/>
              <a:cxnLst/>
              <a:rect r="r" b="b" t="t" l="l"/>
              <a:pathLst>
                <a:path h="1271725" w="1279723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57150"/>
              <a:ext cx="1279723" cy="1328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3321316" y="2368891"/>
            <a:ext cx="2049168" cy="2049168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8119617" y="2368891"/>
            <a:ext cx="2049168" cy="2049168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2933709" y="2368891"/>
            <a:ext cx="2049168" cy="2049168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11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8563658" y="2732328"/>
            <a:ext cx="1160684" cy="1393835"/>
          </a:xfrm>
          <a:custGeom>
            <a:avLst/>
            <a:gdLst/>
            <a:ahLst/>
            <a:cxnLst/>
            <a:rect r="r" b="b" t="t" l="l"/>
            <a:pathLst>
              <a:path h="1393835" w="1160684">
                <a:moveTo>
                  <a:pt x="0" y="0"/>
                </a:moveTo>
                <a:lnTo>
                  <a:pt x="1160684" y="0"/>
                </a:lnTo>
                <a:lnTo>
                  <a:pt x="1160684" y="1393835"/>
                </a:lnTo>
                <a:lnTo>
                  <a:pt x="0" y="139383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3777381" y="2723694"/>
            <a:ext cx="1122196" cy="1149497"/>
          </a:xfrm>
          <a:custGeom>
            <a:avLst/>
            <a:gdLst/>
            <a:ahLst/>
            <a:cxnLst/>
            <a:rect r="r" b="b" t="t" l="l"/>
            <a:pathLst>
              <a:path h="1149497" w="1122196">
                <a:moveTo>
                  <a:pt x="0" y="0"/>
                </a:moveTo>
                <a:lnTo>
                  <a:pt x="1122196" y="0"/>
                </a:lnTo>
                <a:lnTo>
                  <a:pt x="1122196" y="1149496"/>
                </a:lnTo>
                <a:lnTo>
                  <a:pt x="0" y="114949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2343797" y="552450"/>
            <a:ext cx="13617940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900"/>
              </a:lnSpc>
              <a:spcBef>
                <a:spcPct val="0"/>
              </a:spcBef>
            </a:pPr>
            <a:r>
              <a:rPr lang="en-US" b="true" sz="5000" spc="49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PÚBLICO ALVO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574589" y="4340067"/>
            <a:ext cx="3542623" cy="1456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7"/>
              </a:lnSpc>
            </a:pPr>
            <a:r>
              <a:rPr lang="en-US" sz="1722" spc="168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Busca por produtos mais personalizados, bem avaliados, com qualidade e com base em compras anteriores.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7372688" y="4340067"/>
            <a:ext cx="3542623" cy="1751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7"/>
              </a:lnSpc>
            </a:pPr>
            <a:r>
              <a:rPr lang="en-US" sz="1722" spc="168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Clientes em busca de uma entrega confiável e eficiente.</a:t>
            </a:r>
          </a:p>
          <a:p>
            <a:pPr algn="ctr">
              <a:lnSpc>
                <a:spcPts val="2377"/>
              </a:lnSpc>
            </a:pPr>
            <a:r>
              <a:rPr lang="en-US" sz="1722" spc="168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Busca por produtos com prazo de entrega rápido e barato.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2178209" y="4405954"/>
            <a:ext cx="3542623" cy="1160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77"/>
              </a:lnSpc>
            </a:pPr>
            <a:r>
              <a:rPr lang="en-US" sz="1722" spc="168">
                <a:solidFill>
                  <a:srgbClr val="FFFBFB"/>
                </a:solidFill>
                <a:latin typeface="DM Sans"/>
                <a:ea typeface="DM Sans"/>
                <a:cs typeface="DM Sans"/>
                <a:sym typeface="DM Sans"/>
              </a:rPr>
              <a:t> Buscamos entregar dados qualificados para que a empresa tome decisões estratégicas e assertivas. 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2858454" y="6230477"/>
            <a:ext cx="2974893" cy="1054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8"/>
              </a:lnSpc>
              <a:spcBef>
                <a:spcPct val="0"/>
              </a:spcBef>
            </a:pPr>
            <a:r>
              <a:rPr lang="en-US" sz="3049" spc="298">
                <a:solidFill>
                  <a:srgbClr val="FDFBFB"/>
                </a:solidFill>
                <a:latin typeface="Oswald"/>
                <a:ea typeface="Oswald"/>
                <a:cs typeface="Oswald"/>
                <a:sym typeface="Oswald"/>
              </a:rPr>
              <a:t>CONSUMIDOR EXIGENTE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7665320" y="6230477"/>
            <a:ext cx="2974893" cy="10542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8"/>
              </a:lnSpc>
              <a:spcBef>
                <a:spcPct val="0"/>
              </a:spcBef>
            </a:pPr>
            <a:r>
              <a:rPr lang="en-US" sz="3049" spc="298">
                <a:solidFill>
                  <a:srgbClr val="FDFBFB"/>
                </a:solidFill>
                <a:latin typeface="Oswald"/>
                <a:ea typeface="Oswald"/>
                <a:cs typeface="Oswald"/>
                <a:sym typeface="Oswald"/>
              </a:rPr>
              <a:t>CONSUMIDOR ÁGIL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2475037" y="6497177"/>
            <a:ext cx="2974893" cy="520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208"/>
              </a:lnSpc>
              <a:spcBef>
                <a:spcPct val="0"/>
              </a:spcBef>
            </a:pPr>
            <a:r>
              <a:rPr lang="en-US" sz="3049" spc="298">
                <a:solidFill>
                  <a:srgbClr val="FDFBFB"/>
                </a:solidFill>
                <a:latin typeface="Oswald"/>
                <a:ea typeface="Oswald"/>
                <a:cs typeface="Oswald"/>
                <a:sym typeface="Oswald"/>
              </a:rPr>
              <a:t>ECOMMERCE</a:t>
            </a:r>
          </a:p>
        </p:txBody>
      </p:sp>
      <p:sp>
        <p:nvSpPr>
          <p:cNvPr name="Freeform 33" id="33"/>
          <p:cNvSpPr/>
          <p:nvPr/>
        </p:nvSpPr>
        <p:spPr>
          <a:xfrm flipH="false" flipV="false" rot="0">
            <a:off x="15864113" y="0"/>
            <a:ext cx="2423887" cy="2307929"/>
          </a:xfrm>
          <a:custGeom>
            <a:avLst/>
            <a:gdLst/>
            <a:ahLst/>
            <a:cxnLst/>
            <a:rect r="r" b="b" t="t" l="l"/>
            <a:pathLst>
              <a:path h="2307929" w="2423887">
                <a:moveTo>
                  <a:pt x="0" y="0"/>
                </a:moveTo>
                <a:lnTo>
                  <a:pt x="2423887" y="0"/>
                </a:lnTo>
                <a:lnTo>
                  <a:pt x="2423887" y="2307929"/>
                </a:lnTo>
                <a:lnTo>
                  <a:pt x="0" y="230792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31036" y="2264226"/>
            <a:ext cx="13867645" cy="5089678"/>
            <a:chOff x="0" y="0"/>
            <a:chExt cx="5313295" cy="195007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313295" cy="1950076"/>
            </a:xfrm>
            <a:custGeom>
              <a:avLst/>
              <a:gdLst/>
              <a:ahLst/>
              <a:cxnLst/>
              <a:rect r="r" b="b" t="t" l="l"/>
              <a:pathLst>
                <a:path h="1950076" w="5313295">
                  <a:moveTo>
                    <a:pt x="0" y="0"/>
                  </a:moveTo>
                  <a:lnTo>
                    <a:pt x="5313295" y="0"/>
                  </a:lnTo>
                  <a:lnTo>
                    <a:pt x="5313295" y="1950076"/>
                  </a:lnTo>
                  <a:lnTo>
                    <a:pt x="0" y="1950076"/>
                  </a:lnTo>
                  <a:close/>
                </a:path>
              </a:pathLst>
            </a:custGeom>
            <a:solidFill>
              <a:srgbClr val="EFEFEF"/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5313295" cy="19691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85920" y="8354833"/>
            <a:ext cx="684952" cy="684952"/>
          </a:xfrm>
          <a:custGeom>
            <a:avLst/>
            <a:gdLst/>
            <a:ahLst/>
            <a:cxnLst/>
            <a:rect r="r" b="b" t="t" l="l"/>
            <a:pathLst>
              <a:path h="684952" w="684952">
                <a:moveTo>
                  <a:pt x="0" y="0"/>
                </a:moveTo>
                <a:lnTo>
                  <a:pt x="684952" y="0"/>
                </a:lnTo>
                <a:lnTo>
                  <a:pt x="684952" y="684952"/>
                </a:lnTo>
                <a:lnTo>
                  <a:pt x="0" y="6849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892637" y="8313703"/>
            <a:ext cx="681186" cy="817014"/>
          </a:xfrm>
          <a:custGeom>
            <a:avLst/>
            <a:gdLst/>
            <a:ahLst/>
            <a:cxnLst/>
            <a:rect r="r" b="b" t="t" l="l"/>
            <a:pathLst>
              <a:path h="817014" w="681186">
                <a:moveTo>
                  <a:pt x="0" y="0"/>
                </a:moveTo>
                <a:lnTo>
                  <a:pt x="681186" y="0"/>
                </a:lnTo>
                <a:lnTo>
                  <a:pt x="681186" y="817014"/>
                </a:lnTo>
                <a:lnTo>
                  <a:pt x="0" y="81701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557976" y="8370054"/>
            <a:ext cx="1201311" cy="669731"/>
          </a:xfrm>
          <a:custGeom>
            <a:avLst/>
            <a:gdLst/>
            <a:ahLst/>
            <a:cxnLst/>
            <a:rect r="r" b="b" t="t" l="l"/>
            <a:pathLst>
              <a:path h="669731" w="1201311">
                <a:moveTo>
                  <a:pt x="0" y="0"/>
                </a:moveTo>
                <a:lnTo>
                  <a:pt x="1201311" y="0"/>
                </a:lnTo>
                <a:lnTo>
                  <a:pt x="1201311" y="669731"/>
                </a:lnTo>
                <a:lnTo>
                  <a:pt x="0" y="6697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653736" y="8210891"/>
            <a:ext cx="851157" cy="851157"/>
          </a:xfrm>
          <a:custGeom>
            <a:avLst/>
            <a:gdLst/>
            <a:ahLst/>
            <a:cxnLst/>
            <a:rect r="r" b="b" t="t" l="l"/>
            <a:pathLst>
              <a:path h="851157" w="851157">
                <a:moveTo>
                  <a:pt x="0" y="0"/>
                </a:moveTo>
                <a:lnTo>
                  <a:pt x="851157" y="0"/>
                </a:lnTo>
                <a:lnTo>
                  <a:pt x="851157" y="851157"/>
                </a:lnTo>
                <a:lnTo>
                  <a:pt x="0" y="85115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635324" y="8128593"/>
            <a:ext cx="933455" cy="933455"/>
          </a:xfrm>
          <a:custGeom>
            <a:avLst/>
            <a:gdLst/>
            <a:ahLst/>
            <a:cxnLst/>
            <a:rect r="r" b="b" t="t" l="l"/>
            <a:pathLst>
              <a:path h="933455" w="933455">
                <a:moveTo>
                  <a:pt x="0" y="0"/>
                </a:moveTo>
                <a:lnTo>
                  <a:pt x="933455" y="0"/>
                </a:lnTo>
                <a:lnTo>
                  <a:pt x="933455" y="933455"/>
                </a:lnTo>
                <a:lnTo>
                  <a:pt x="0" y="93345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648692" y="8348229"/>
            <a:ext cx="950175" cy="713819"/>
          </a:xfrm>
          <a:custGeom>
            <a:avLst/>
            <a:gdLst/>
            <a:ahLst/>
            <a:cxnLst/>
            <a:rect r="r" b="b" t="t" l="l"/>
            <a:pathLst>
              <a:path h="713819" w="950175">
                <a:moveTo>
                  <a:pt x="0" y="0"/>
                </a:moveTo>
                <a:lnTo>
                  <a:pt x="950174" y="0"/>
                </a:lnTo>
                <a:lnTo>
                  <a:pt x="950174" y="713819"/>
                </a:lnTo>
                <a:lnTo>
                  <a:pt x="0" y="71381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874490" y="8348229"/>
            <a:ext cx="826528" cy="706681"/>
          </a:xfrm>
          <a:custGeom>
            <a:avLst/>
            <a:gdLst/>
            <a:ahLst/>
            <a:cxnLst/>
            <a:rect r="r" b="b" t="t" l="l"/>
            <a:pathLst>
              <a:path h="706681" w="826528">
                <a:moveTo>
                  <a:pt x="0" y="0"/>
                </a:moveTo>
                <a:lnTo>
                  <a:pt x="826527" y="0"/>
                </a:lnTo>
                <a:lnTo>
                  <a:pt x="826527" y="706682"/>
                </a:lnTo>
                <a:lnTo>
                  <a:pt x="0" y="70668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229476" y="8435830"/>
            <a:ext cx="1558911" cy="513023"/>
          </a:xfrm>
          <a:custGeom>
            <a:avLst/>
            <a:gdLst/>
            <a:ahLst/>
            <a:cxnLst/>
            <a:rect r="r" b="b" t="t" l="l"/>
            <a:pathLst>
              <a:path h="513023" w="1558911">
                <a:moveTo>
                  <a:pt x="0" y="0"/>
                </a:moveTo>
                <a:lnTo>
                  <a:pt x="1558910" y="0"/>
                </a:lnTo>
                <a:lnTo>
                  <a:pt x="1558910" y="513023"/>
                </a:lnTo>
                <a:lnTo>
                  <a:pt x="0" y="513023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4639531" y="8533132"/>
            <a:ext cx="378156" cy="378156"/>
          </a:xfrm>
          <a:custGeom>
            <a:avLst/>
            <a:gdLst/>
            <a:ahLst/>
            <a:cxnLst/>
            <a:rect r="r" b="b" t="t" l="l"/>
            <a:pathLst>
              <a:path h="378156" w="378156">
                <a:moveTo>
                  <a:pt x="0" y="0"/>
                </a:moveTo>
                <a:lnTo>
                  <a:pt x="378155" y="0"/>
                </a:lnTo>
                <a:lnTo>
                  <a:pt x="378155" y="378156"/>
                </a:lnTo>
                <a:lnTo>
                  <a:pt x="0" y="378156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696775" y="2605929"/>
            <a:ext cx="13336167" cy="5382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10"/>
              </a:lnSpc>
            </a:pPr>
            <a:r>
              <a:rPr lang="en-US" sz="1819" spc="178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Com base no contexto, estamos propondo uma solução de B.I., onde será disponibilizado um dashboard amigável e interativo, no qual os funcionários terão uma base para tomadas de decisão estratégicas.</a:t>
            </a:r>
          </a:p>
          <a:p>
            <a:pPr algn="l">
              <a:lnSpc>
                <a:spcPts val="2510"/>
              </a:lnSpc>
            </a:pPr>
          </a:p>
          <a:p>
            <a:pPr algn="l">
              <a:lnSpc>
                <a:spcPts val="2510"/>
              </a:lnSpc>
            </a:pPr>
            <a:r>
              <a:rPr lang="en-US" sz="1819" spc="178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Orientado ao dashboard podemos responder perguntas sobre como otimizar processos de entrega, promover os melhores produtos e vendedores com base em indicadores, e também, entender o comportamento do consumidor em relação a quando compra, o que compra, e quais são suas opiniões sobre os produtos ofertados. </a:t>
            </a:r>
          </a:p>
          <a:p>
            <a:pPr algn="l">
              <a:lnSpc>
                <a:spcPts val="2510"/>
              </a:lnSpc>
            </a:pPr>
          </a:p>
          <a:p>
            <a:pPr algn="l">
              <a:lnSpc>
                <a:spcPts val="2510"/>
              </a:lnSpc>
            </a:pPr>
            <a:r>
              <a:rPr lang="en-US" sz="1819" spc="178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 partir da necessidade iremos utilizar processamento de linguagem natural (NPL) para analisar a opinião do usuário em relação aos produtos.</a:t>
            </a:r>
          </a:p>
          <a:p>
            <a:pPr algn="l">
              <a:lnSpc>
                <a:spcPts val="2510"/>
              </a:lnSpc>
            </a:pPr>
          </a:p>
          <a:p>
            <a:pPr algn="l">
              <a:lnSpc>
                <a:spcPts val="2510"/>
              </a:lnSpc>
            </a:pPr>
            <a:r>
              <a:rPr lang="en-US" sz="1819" spc="178">
                <a:solidFill>
                  <a:srgbClr val="231F20"/>
                </a:solidFill>
                <a:latin typeface="DM Sans"/>
                <a:ea typeface="DM Sans"/>
                <a:cs typeface="DM Sans"/>
                <a:sym typeface="DM Sans"/>
              </a:rPr>
              <a:t>Após coletar, tratar, analisar e processar os dados utilizaremos técnicas de Machine Learning para prever o comportamento de compra e assim ter uma melhor gestão de estoque.</a:t>
            </a:r>
          </a:p>
          <a:p>
            <a:pPr algn="l">
              <a:lnSpc>
                <a:spcPts val="2510"/>
              </a:lnSpc>
            </a:pPr>
          </a:p>
          <a:p>
            <a:pPr algn="l">
              <a:lnSpc>
                <a:spcPts val="2510"/>
              </a:lnSpc>
            </a:pPr>
          </a:p>
          <a:p>
            <a:pPr algn="l" marL="0" indent="0" lvl="0">
              <a:lnSpc>
                <a:spcPts val="2510"/>
              </a:lnSpc>
              <a:spcBef>
                <a:spcPct val="0"/>
              </a:spcBef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1385920" y="933450"/>
            <a:ext cx="11305387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00"/>
              </a:lnSpc>
            </a:pPr>
            <a:r>
              <a:rPr lang="en-US" b="true" sz="5000" spc="490">
                <a:solidFill>
                  <a:srgbClr val="231F20"/>
                </a:solidFill>
                <a:latin typeface="Oswald Bold"/>
                <a:ea typeface="Oswald Bold"/>
                <a:cs typeface="Oswald Bold"/>
                <a:sym typeface="Oswald Bold"/>
              </a:rPr>
              <a:t>PROPOSTA DE SOLUÇÃO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6047357" y="-43703"/>
            <a:ext cx="2423887" cy="2307929"/>
          </a:xfrm>
          <a:custGeom>
            <a:avLst/>
            <a:gdLst/>
            <a:ahLst/>
            <a:cxnLst/>
            <a:rect r="r" b="b" t="t" l="l"/>
            <a:pathLst>
              <a:path h="2307929" w="2423887">
                <a:moveTo>
                  <a:pt x="0" y="0"/>
                </a:moveTo>
                <a:lnTo>
                  <a:pt x="2423886" y="0"/>
                </a:lnTo>
                <a:lnTo>
                  <a:pt x="2423886" y="2307929"/>
                </a:lnTo>
                <a:lnTo>
                  <a:pt x="0" y="2307929"/>
                </a:lnTo>
                <a:lnTo>
                  <a:pt x="0" y="0"/>
                </a:lnTo>
                <a:close/>
              </a:path>
            </a:pathLst>
          </a:custGeom>
          <a:blipFill>
            <a:blip r:embed="rId21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8508228" y="8533132"/>
            <a:ext cx="378156" cy="378156"/>
          </a:xfrm>
          <a:custGeom>
            <a:avLst/>
            <a:gdLst/>
            <a:ahLst/>
            <a:cxnLst/>
            <a:rect r="r" b="b" t="t" l="l"/>
            <a:pathLst>
              <a:path h="378156" w="378156">
                <a:moveTo>
                  <a:pt x="0" y="0"/>
                </a:moveTo>
                <a:lnTo>
                  <a:pt x="378156" y="0"/>
                </a:lnTo>
                <a:lnTo>
                  <a:pt x="378156" y="378156"/>
                </a:lnTo>
                <a:lnTo>
                  <a:pt x="0" y="378156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2502229" y="8533132"/>
            <a:ext cx="378156" cy="378156"/>
          </a:xfrm>
          <a:custGeom>
            <a:avLst/>
            <a:gdLst/>
            <a:ahLst/>
            <a:cxnLst/>
            <a:rect r="r" b="b" t="t" l="l"/>
            <a:pathLst>
              <a:path h="378156" w="378156">
                <a:moveTo>
                  <a:pt x="0" y="0"/>
                </a:moveTo>
                <a:lnTo>
                  <a:pt x="378156" y="0"/>
                </a:lnTo>
                <a:lnTo>
                  <a:pt x="378156" y="378156"/>
                </a:lnTo>
                <a:lnTo>
                  <a:pt x="0" y="378156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DAGWBMvap0g</dc:identifier>
  <dcterms:modified xsi:type="dcterms:W3CDTF">2011-08-01T06:04:30Z</dcterms:modified>
  <cp:revision>1</cp:revision>
  <dc:title>Grey minimalist business project presentation </dc:title>
</cp:coreProperties>
</file>