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936308F-BF0C-4663-B7EC-879992862D03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02B10D7-6178-45BA-87B8-11A9969437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291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308F-BF0C-4663-B7EC-879992862D03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10D7-6178-45BA-87B8-11A9969437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947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308F-BF0C-4663-B7EC-879992862D03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10D7-6178-45BA-87B8-11A9969437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017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308F-BF0C-4663-B7EC-879992862D03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10D7-6178-45BA-87B8-11A9969437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150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308F-BF0C-4663-B7EC-879992862D03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10D7-6178-45BA-87B8-11A9969437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520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308F-BF0C-4663-B7EC-879992862D03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10D7-6178-45BA-87B8-11A9969437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198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308F-BF0C-4663-B7EC-879992862D03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10D7-6178-45BA-87B8-11A9969437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891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308F-BF0C-4663-B7EC-879992862D03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10D7-6178-45BA-87B8-11A9969437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206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308F-BF0C-4663-B7EC-879992862D03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10D7-6178-45BA-87B8-11A9969437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83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308F-BF0C-4663-B7EC-879992862D03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10D7-6178-45BA-87B8-11A9969437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98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308F-BF0C-4663-B7EC-879992862D03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10D7-6178-45BA-87B8-11A9969437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61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308F-BF0C-4663-B7EC-879992862D03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10D7-6178-45BA-87B8-11A9969437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258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308F-BF0C-4663-B7EC-879992862D03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10D7-6178-45BA-87B8-11A9969437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20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308F-BF0C-4663-B7EC-879992862D03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10D7-6178-45BA-87B8-11A9969437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84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308F-BF0C-4663-B7EC-879992862D03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10D7-6178-45BA-87B8-11A9969437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07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308F-BF0C-4663-B7EC-879992862D03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10D7-6178-45BA-87B8-11A9969437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241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308F-BF0C-4663-B7EC-879992862D03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10D7-6178-45BA-87B8-11A9969437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63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36308F-BF0C-4663-B7EC-879992862D03}" type="datetimeFigureOut">
              <a:rPr lang="pt-BR" smtClean="0"/>
              <a:t>05/10/2023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02B10D7-6178-45BA-87B8-11A9969437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8710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derdaescuta.com/mulher-no-mercado-de-trabalho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fia.com.br/blog/etica-profissional/#:~:text=%C3%89tica%20profissional%20%C3%A9%20a%20aplica%C3%A7%C3%A3o,pelas%20conven%C3%A7%C3%B5es%20sociais%20no%20trabalho" TargetMode="External"/><Relationship Id="rId3" Type="http://schemas.openxmlformats.org/officeDocument/2006/relationships/hyperlink" Target="https://s2consultoria.com.br/dilemas-eticos/#:~:text=Podem%20ser%20considerados%20dilemas%20%C3%A9ticos,o%20melhor%20caminho%20a%20seguir" TargetMode="External"/><Relationship Id="rId7" Type="http://schemas.openxmlformats.org/officeDocument/2006/relationships/hyperlink" Target="https://www.poderdaescuta.com/etica-profissional/" TargetMode="External"/><Relationship Id="rId2" Type="http://schemas.openxmlformats.org/officeDocument/2006/relationships/hyperlink" Target="https://www.storyboardthat.com/pt/articles/e/dilema#:~:text=Alguns%20exemplos%20de%20dilemas%20%C3%A9ticos,o%20paciente%20est%C3%A1%20em%20agoni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erasaexperian.com.br/carreiras/blog-carreiras/etica-profissional/#:~:text=Maior%20produtividade%3B,desenvolvimento%20qualificado%20da%20sua%20carreira" TargetMode="External"/><Relationship Id="rId5" Type="http://schemas.openxmlformats.org/officeDocument/2006/relationships/hyperlink" Target="https://fia.com.br/blog/estudos-de-caso/#:~:text=Estudos%20de%20caso%20s%C3%A3o%20um,o%20cientista%20social%20Robert%20K" TargetMode="External"/><Relationship Id="rId4" Type="http://schemas.openxmlformats.org/officeDocument/2006/relationships/hyperlink" Target="https://brasilescola.uol.com.br/filosofia/bioetica.htm#:~:text=o%20texto%20abaixo!-,A%20Bio%C3%A9tica%20%C3%A9%20uma%20%C3%A1rea%20de%20estudo%20interdisciplinar%20que%20envolve,pela%20Medicina%20ou%20pelas%20ci%C3%AAncias" TargetMode="External"/><Relationship Id="rId9" Type="http://schemas.openxmlformats.org/officeDocument/2006/relationships/hyperlink" Target="https://www.significados.com.br/bioetica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Explorando a Ética e Valores Humanos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Da Moral à Bioética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7866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Responsabilidade Social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6835923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é o termo que define as iniciativas voluntárias de cidadãos e empresas em prol do bem-estar e desenvolvimento da sociedade e do meio ambiente.</a:t>
            </a:r>
          </a:p>
        </p:txBody>
      </p:sp>
    </p:spTree>
    <p:extLst>
      <p:ext uri="{BB962C8B-B14F-4D97-AF65-F5344CB8AC3E}">
        <p14:creationId xmlns:p14="http://schemas.microsoft.com/office/powerpoint/2010/main" val="1056592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de Questões Éticas Sociais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Procurar agir com </a:t>
            </a:r>
            <a:r>
              <a:rPr lang="pt-BR" dirty="0" smtClean="0"/>
              <a:t>justiça;</a:t>
            </a:r>
          </a:p>
          <a:p>
            <a:r>
              <a:rPr lang="pt-BR" dirty="0" smtClean="0"/>
              <a:t>Não </a:t>
            </a:r>
            <a:r>
              <a:rPr lang="pt-BR" dirty="0"/>
              <a:t>se apropriar, indevidamente, do que não é </a:t>
            </a:r>
            <a:r>
              <a:rPr lang="pt-BR" dirty="0" smtClean="0"/>
              <a:t>seu;</a:t>
            </a:r>
          </a:p>
          <a:p>
            <a:r>
              <a:rPr lang="pt-BR" dirty="0" smtClean="0"/>
              <a:t>Não </a:t>
            </a:r>
            <a:r>
              <a:rPr lang="pt-BR" dirty="0"/>
              <a:t>prejudicar os </a:t>
            </a:r>
            <a:r>
              <a:rPr lang="pt-BR" dirty="0" smtClean="0"/>
              <a:t>outros;</a:t>
            </a:r>
          </a:p>
          <a:p>
            <a:r>
              <a:rPr lang="pt-BR" dirty="0" smtClean="0"/>
              <a:t>Respeitar </a:t>
            </a:r>
            <a:r>
              <a:rPr lang="pt-BR" dirty="0"/>
              <a:t>o convívio social.</a:t>
            </a:r>
          </a:p>
        </p:txBody>
      </p:sp>
    </p:spTree>
    <p:extLst>
      <p:ext uri="{BB962C8B-B14F-4D97-AF65-F5344CB8AC3E}">
        <p14:creationId xmlns:p14="http://schemas.microsoft.com/office/powerpoint/2010/main" val="331023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Ética Global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71614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 smtClean="0"/>
              <a:t>A ética global se refere a um sistema de princípios éticos e valores que transcendem fronteiras nacionais, culturas e sistemas de crenças individuais. Ela busca estabelecer um conjunto de padrões éticos comuns que possam ser aplicados globalmente em diversas situações e contextos.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3175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Desafios Éticos Globais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6776103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 smtClean="0"/>
              <a:t>Nota-se </a:t>
            </a:r>
            <a:r>
              <a:rPr lang="pt-BR" dirty="0"/>
              <a:t>que a aplicação dos princípios morais às relações interpessoais modificadas pela tecnologia, bem como o equilíbrio entre o capital e as necessidades individuais são exemplos dos maiores desafios encontrados pela ética moderna</a:t>
            </a:r>
            <a:r>
              <a:rPr lang="pt-BR" dirty="0" smtClean="0"/>
              <a:t>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0150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de Questões Éticas Globais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8451079" cy="4351338"/>
          </a:xfrm>
        </p:spPr>
        <p:txBody>
          <a:bodyPr/>
          <a:lstStyle/>
          <a:p>
            <a:pPr algn="just"/>
            <a:r>
              <a:rPr lang="pt-BR" dirty="0" smtClean="0"/>
              <a:t>Respeitar</a:t>
            </a:r>
            <a:r>
              <a:rPr lang="pt-BR" dirty="0"/>
              <a:t> </a:t>
            </a:r>
            <a:r>
              <a:rPr lang="pt-BR" b="1" dirty="0"/>
              <a:t>as</a:t>
            </a:r>
            <a:r>
              <a:rPr lang="pt-BR" dirty="0"/>
              <a:t> leis que sejam justas;</a:t>
            </a:r>
          </a:p>
          <a:p>
            <a:pPr algn="just"/>
            <a:r>
              <a:rPr lang="pt-BR" dirty="0"/>
              <a:t>Procurar agir com justiça;</a:t>
            </a:r>
          </a:p>
          <a:p>
            <a:pPr algn="just"/>
            <a:r>
              <a:rPr lang="pt-BR" dirty="0"/>
              <a:t>Não se apropriar, indevidamente, do que não é seu;</a:t>
            </a:r>
          </a:p>
          <a:p>
            <a:pPr algn="just"/>
            <a:r>
              <a:rPr lang="pt-BR" dirty="0"/>
              <a:t>Não prejudicar os outros;</a:t>
            </a:r>
          </a:p>
          <a:p>
            <a:pPr algn="just"/>
            <a:r>
              <a:rPr lang="pt-BR" dirty="0"/>
              <a:t>Respeitar o convívio social.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0870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à Bioética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49395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 smtClean="0"/>
              <a:t>Estudo </a:t>
            </a:r>
            <a:r>
              <a:rPr lang="pt-BR" dirty="0"/>
              <a:t>dos problemas e implicações morais despertados pelas pesquisas científicas em biologia e medicina [A bioética abrange questões como a utilização de seres vivos em experimentos, a legitimidade moral do aborto ou da eutanásia, as implicações profundas da pesquisa e da prática no campo da genética etc.].</a:t>
            </a:r>
          </a:p>
        </p:txBody>
      </p:sp>
    </p:spTree>
    <p:extLst>
      <p:ext uri="{BB962C8B-B14F-4D97-AF65-F5344CB8AC3E}">
        <p14:creationId xmlns:p14="http://schemas.microsoft.com/office/powerpoint/2010/main" val="2429129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Princípios da Bioética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058114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A bioética tem quatro princípios que devem ser analisados para resolver dilemas éticos sobre atendimentos ou tratamentos de saúde. Os princípios são autonomia, beneficência, não-maleficência e justiça.</a:t>
            </a:r>
          </a:p>
        </p:txBody>
      </p:sp>
    </p:spTree>
    <p:extLst>
      <p:ext uri="{BB962C8B-B14F-4D97-AF65-F5344CB8AC3E}">
        <p14:creationId xmlns:p14="http://schemas.microsoft.com/office/powerpoint/2010/main" val="3529812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 da Bioética na Medicina e Pesquisa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8040880" cy="4351338"/>
          </a:xfrm>
        </p:spPr>
        <p:txBody>
          <a:bodyPr/>
          <a:lstStyle/>
          <a:p>
            <a:pPr algn="just"/>
            <a:r>
              <a:rPr lang="pt-BR" dirty="0"/>
              <a:t>realização de </a:t>
            </a:r>
            <a:r>
              <a:rPr lang="pt-BR" b="1" dirty="0"/>
              <a:t>pesquisas</a:t>
            </a:r>
            <a:r>
              <a:rPr lang="pt-BR" dirty="0"/>
              <a:t> que envolvem o genoma humano;</a:t>
            </a:r>
          </a:p>
          <a:p>
            <a:pPr algn="just"/>
            <a:r>
              <a:rPr lang="pt-BR" dirty="0"/>
              <a:t>senso moral e limites éticos na </a:t>
            </a:r>
            <a:r>
              <a:rPr lang="pt-BR" b="1" dirty="0"/>
              <a:t>pesquisa</a:t>
            </a:r>
            <a:r>
              <a:rPr lang="pt-BR" dirty="0"/>
              <a:t> e nos testes de clonagem;</a:t>
            </a:r>
          </a:p>
          <a:p>
            <a:pPr algn="just"/>
            <a:r>
              <a:rPr lang="pt-BR" dirty="0"/>
              <a:t>questões éticas e morais sobre a realização de aborto;</a:t>
            </a:r>
          </a:p>
          <a:p>
            <a:pPr algn="just"/>
            <a:r>
              <a:rPr lang="pt-BR" dirty="0"/>
              <a:t>decisão sobre tratamento mais adequado;</a:t>
            </a:r>
          </a:p>
          <a:p>
            <a:pPr algn="just"/>
            <a:r>
              <a:rPr lang="pt-BR" dirty="0"/>
              <a:t>direito de escolha por procedimento de </a:t>
            </a:r>
            <a:r>
              <a:rPr lang="pt-BR" dirty="0" smtClean="0"/>
              <a:t>eutanásia.</a:t>
            </a:r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5826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 de Ética Profissional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81869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Ética profissional é a aplicação de valores humanos sobre o comportamento, resultando em uma postura transparente nas atividades produtivas. É também o respeito às regras, convenções e limites, sejam eles impostos por leis ou sugeridos pelas convenções sociais no trabalho</a:t>
            </a:r>
          </a:p>
        </p:txBody>
      </p:sp>
    </p:spTree>
    <p:extLst>
      <p:ext uri="{BB962C8B-B14F-4D97-AF65-F5344CB8AC3E}">
        <p14:creationId xmlns:p14="http://schemas.microsoft.com/office/powerpoint/2010/main" val="1101270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de Ética em Diversas Profissões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9117650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Seja </a:t>
            </a:r>
            <a:r>
              <a:rPr lang="pt-BR" dirty="0" smtClean="0"/>
              <a:t>respeitoso;</a:t>
            </a:r>
            <a:endParaRPr lang="pt-BR" dirty="0"/>
          </a:p>
          <a:p>
            <a:pPr algn="just"/>
            <a:r>
              <a:rPr lang="pt-BR" dirty="0"/>
              <a:t>Não roube ideias ou méritos de </a:t>
            </a:r>
            <a:r>
              <a:rPr lang="pt-BR" dirty="0" smtClean="0"/>
              <a:t>ninguém;</a:t>
            </a:r>
            <a:endParaRPr lang="pt-BR" dirty="0"/>
          </a:p>
          <a:p>
            <a:pPr algn="just"/>
            <a:r>
              <a:rPr lang="pt-BR" dirty="0"/>
              <a:t>Seja confiável e </a:t>
            </a:r>
            <a:r>
              <a:rPr lang="pt-BR" dirty="0" smtClean="0"/>
              <a:t>honesto;</a:t>
            </a:r>
            <a:endParaRPr lang="pt-BR" dirty="0"/>
          </a:p>
          <a:p>
            <a:pPr algn="just"/>
            <a:r>
              <a:rPr lang="pt-BR" dirty="0"/>
              <a:t>Ofereça e esteja aberto a </a:t>
            </a:r>
            <a:r>
              <a:rPr lang="pt-BR" dirty="0" smtClean="0"/>
              <a:t>feedbacks.</a:t>
            </a:r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378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São Valores Humanos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468312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Os valores humanos são os </a:t>
            </a:r>
            <a:r>
              <a:rPr lang="pt-BR" b="1" dirty="0"/>
              <a:t>princípios morais e éticos</a:t>
            </a:r>
            <a:r>
              <a:rPr lang="pt-BR" dirty="0"/>
              <a:t> que conduzem a vida de uma pessoa. Eles fazem parte da formação da consciência e da maneira de agir e se relacionar em uma sociedade.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216264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Importância da Ética no Ambiente de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825625"/>
            <a:ext cx="7399946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A ética profissional </a:t>
            </a:r>
            <a:r>
              <a:rPr lang="pt-BR" b="1" dirty="0"/>
              <a:t>influencia diretamente no ambiente</a:t>
            </a:r>
            <a:r>
              <a:rPr lang="pt-BR" dirty="0"/>
              <a:t> de trabalho.</a:t>
            </a:r>
          </a:p>
          <a:p>
            <a:pPr marL="0" indent="0" algn="just">
              <a:buNone/>
            </a:pPr>
            <a:r>
              <a:rPr lang="pt-BR" dirty="0"/>
              <a:t>Entre as vantagens de estabelecer um conjunto de normas éticas, está a forma positiva como funcionário ou empresa são vistos pela gestão ou no </a:t>
            </a:r>
            <a:r>
              <a:rPr lang="pt-BR" u="sng" dirty="0">
                <a:hlinkClick r:id="rId2"/>
              </a:rPr>
              <a:t>mercado de trabalho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r>
              <a:rPr lang="pt-BR" dirty="0"/>
              <a:t>Colaboradores com ética profissional se sobressaem aos olhos das lideranças.</a:t>
            </a:r>
          </a:p>
          <a:p>
            <a:pPr marL="0" indent="0" algn="just">
              <a:buNone/>
            </a:pPr>
            <a:r>
              <a:rPr lang="pt-BR" dirty="0"/>
              <a:t>Além disso, agir dessa forma facilita a construção de uma </a:t>
            </a:r>
            <a:r>
              <a:rPr lang="pt-BR" b="1" dirty="0"/>
              <a:t>boa reputação profissional</a:t>
            </a:r>
            <a:r>
              <a:rPr lang="pt-BR" dirty="0"/>
              <a:t> e de uma rede de contatos, o famoso networking.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0062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Consequências de Comportamento Antiético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681957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A falta de ética profissional pode gerar grandes prejuízos para colaboradores individuais e para a empresa da qual ele faz parte.</a:t>
            </a:r>
          </a:p>
          <a:p>
            <a:pPr marL="0" indent="0" algn="just">
              <a:buNone/>
            </a:pPr>
            <a:r>
              <a:rPr lang="pt-BR" dirty="0"/>
              <a:t>Para o colaborador que não age com ética, os riscos vão desde a </a:t>
            </a:r>
            <a:r>
              <a:rPr lang="pt-BR" b="1" dirty="0"/>
              <a:t>estagnação no mercado</a:t>
            </a:r>
            <a:r>
              <a:rPr lang="pt-BR" dirty="0"/>
              <a:t>, passando pela falta de confiança por parte de colegas e gestores, até a demissão e o banimento da profissão.</a:t>
            </a:r>
          </a:p>
          <a:p>
            <a:pPr marL="0" indent="0" algn="just">
              <a:buNone/>
            </a:pPr>
            <a:r>
              <a:rPr lang="pt-BR" dirty="0"/>
              <a:t>Agir de má fé, tirar vantagens ou maltratar colegas e clientes, mentir, fazer fofocas, divulgar informações falsas, cobrar valores extras, roubar objetos, dinheiro ou até ideias são alguns exemplos de situações prejudiciais.</a:t>
            </a:r>
          </a:p>
          <a:p>
            <a:pPr marL="0" indent="0" algn="just">
              <a:buNone/>
            </a:pPr>
            <a:r>
              <a:rPr lang="pt-BR" dirty="0"/>
              <a:t>Da mesma forma, uma empresa que normatiza ou aceita esses comportamentos também sai prejudicada e se torna mal vista no mercado.</a:t>
            </a:r>
          </a:p>
          <a:p>
            <a:pPr marL="0" indent="0" algn="just">
              <a:buNone/>
            </a:pPr>
            <a:r>
              <a:rPr lang="pt-BR" dirty="0"/>
              <a:t>É preciso que as companhias estejam </a:t>
            </a:r>
            <a:r>
              <a:rPr lang="pt-BR" b="1" dirty="0"/>
              <a:t>atentas a comportamentos antiéticos</a:t>
            </a:r>
            <a:r>
              <a:rPr lang="pt-BR" dirty="0"/>
              <a:t> que possam colocar em risco a organização.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1976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Benefícios de Práticas Éticas no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263213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Maior produtividade; </a:t>
            </a: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Aumento </a:t>
            </a:r>
            <a:r>
              <a:rPr lang="pt-BR" dirty="0"/>
              <a:t>do compromisso entre os </a:t>
            </a:r>
            <a:r>
              <a:rPr lang="pt-BR" dirty="0" smtClean="0"/>
              <a:t>colaboradores;</a:t>
            </a:r>
          </a:p>
          <a:p>
            <a:pPr marL="0" indent="0" algn="just">
              <a:buNone/>
            </a:pPr>
            <a:r>
              <a:rPr lang="pt-BR" dirty="0" smtClean="0"/>
              <a:t>Clima </a:t>
            </a:r>
            <a:r>
              <a:rPr lang="pt-BR" dirty="0"/>
              <a:t>organizacional respeitoso, impulsionador e de qualidade; </a:t>
            </a: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Oportunidades </a:t>
            </a:r>
            <a:r>
              <a:rPr lang="pt-BR" dirty="0"/>
              <a:t>maiores de um desenvolvimento qualificado da sua carreira.</a:t>
            </a:r>
          </a:p>
        </p:txBody>
      </p:sp>
    </p:spTree>
    <p:extLst>
      <p:ext uri="{BB962C8B-B14F-4D97-AF65-F5344CB8AC3E}">
        <p14:creationId xmlns:p14="http://schemas.microsoft.com/office/powerpoint/2010/main" val="3316520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Estudos de Caso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459766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Estudos de caso são um método de pesquisa ampla sobre um assunto específico, permitindo aprofundar o conhecimento sobre ele e, assim, oferecer subsídios para novas investigações sobre a mesma temática.</a:t>
            </a:r>
          </a:p>
        </p:txBody>
      </p:sp>
    </p:spTree>
    <p:extLst>
      <p:ext uri="{BB962C8B-B14F-4D97-AF65-F5344CB8AC3E}">
        <p14:creationId xmlns:p14="http://schemas.microsoft.com/office/powerpoint/2010/main" val="952604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Valores Humanos</a:t>
            </a:r>
            <a:endParaRPr lang="pt-BR" dirty="0"/>
          </a:p>
        </p:txBody>
      </p:sp>
      <p:pic>
        <p:nvPicPr>
          <p:cNvPr id="1026" name="Picture 2" descr="15 TIPOS de VALORES: definição, lista e exempl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110" y="1925173"/>
            <a:ext cx="6937435" cy="433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98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Bioética</a:t>
            </a:r>
            <a:endParaRPr lang="pt-BR" dirty="0"/>
          </a:p>
        </p:txBody>
      </p:sp>
      <p:pic>
        <p:nvPicPr>
          <p:cNvPr id="2050" name="Picture 2" descr="BIOÉTICA em 2023 | Bioética, Mapa mental, Map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89673" y="2065867"/>
            <a:ext cx="6361505" cy="383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69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Ética Profissional</a:t>
            </a:r>
            <a:endParaRPr lang="pt-BR" dirty="0"/>
          </a:p>
        </p:txBody>
      </p:sp>
      <p:pic>
        <p:nvPicPr>
          <p:cNvPr id="3074" name="Picture 2" descr="Aprenda tudo que você precisa saber sobre ÉTICA PROFISSIO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28" y="1947614"/>
            <a:ext cx="7125442" cy="407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866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Dilema Ético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Uma assistente administrativa descobre que seu chefe está lavando dinheiro e ela deve decidir se o entrega ou não. Um médico se recusa a dar morfina a um paciente terminal, mas a enfermeira pode ver que o paciente está em agonia</a:t>
            </a:r>
            <a:r>
              <a:rPr lang="pt-BR" dirty="0" smtClean="0"/>
              <a:t>. O que fazer?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6887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Perguntas e discussões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Até aqui Deus nos ajudou. É isso, alguma pergunta?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2756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Agradecimentos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Gostaria de agradecer a todos pela atenção e principalmente à Simone pelo excelente trabalho.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249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de Moral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825625"/>
            <a:ext cx="7963968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A palavra Moral tem origem no latim - </a:t>
            </a:r>
            <a:r>
              <a:rPr lang="pt-BR" dirty="0" err="1"/>
              <a:t>morus</a:t>
            </a:r>
            <a:r>
              <a:rPr lang="pt-BR" dirty="0"/>
              <a:t> - significando os usos e costumes. Moral é o conjunto das normas para o agir específico ou concreto. A Moral está contida nos códigos, que tendem a regulamentar o agir das pessoas.</a:t>
            </a:r>
          </a:p>
        </p:txBody>
      </p:sp>
    </p:spTree>
    <p:extLst>
      <p:ext uri="{BB962C8B-B14F-4D97-AF65-F5344CB8AC3E}">
        <p14:creationId xmlns:p14="http://schemas.microsoft.com/office/powerpoint/2010/main" val="1983174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>
                <a:hlinkClick r:id="rId2"/>
              </a:rPr>
              <a:t>https://www.storyboardthat.com/pt/articles/e/dilema#:~:text=Alguns%20exemplos%20de%20dilemas%20%C3%A9ticos,o%20paciente%20est%C3%A1%20em%20agonia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>
                <a:hlinkClick r:id="rId3"/>
              </a:rPr>
              <a:t>https://s2consultoria.com.br/dilemas-eticos/#:~:text=Podem%20ser%20considerados%20dilemas%20%C3%A9ticos,o%20melhor%20caminho%20a%20seguir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>
                <a:hlinkClick r:id="rId4"/>
              </a:rPr>
              <a:t>https://brasilescola.uol.com.br/filosofia/bioetica.htm#:~:text=o%20texto%20abaixo!-,A%20Bio%C3%A9tica%20%C3%A9%20uma%20%C3%A1rea%20de%20estudo%20interdisciplinar%20que%20envolve,pela%20Medicina%20ou%20pelas%20ci%C3%AAncias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>
                <a:hlinkClick r:id="rId5"/>
              </a:rPr>
              <a:t>https://fia.com.br/blog/estudos-de-caso/#:~:text=Estudos%20de%20caso%20s%C3%A3o%20um,o%20cientista%20social%20Robert%20K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>
                <a:hlinkClick r:id="rId6"/>
              </a:rPr>
              <a:t>https://www.serasaexperian.com.br/carreiras/blog-carreiras/etica-profissional/#:~:text=Maior%20produtividade%3B,desenvolvimento%20qualificado%20da%20sua%20carreira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>
                <a:hlinkClick r:id="rId7"/>
              </a:rPr>
              <a:t>https://www.poderdaescuta.com/etica-profissional</a:t>
            </a:r>
            <a:r>
              <a:rPr lang="pt-BR" dirty="0" smtClean="0">
                <a:hlinkClick r:id="rId7"/>
              </a:rPr>
              <a:t>/</a:t>
            </a:r>
            <a:endParaRPr lang="pt-BR" dirty="0" smtClean="0"/>
          </a:p>
          <a:p>
            <a:pPr marL="0" indent="0">
              <a:buNone/>
            </a:pPr>
            <a:r>
              <a:rPr lang="pt-BR" dirty="0">
                <a:hlinkClick r:id="rId8"/>
              </a:rPr>
              <a:t>https://fia.com.br/blog/etica-profissional/#:~:text=%C3%89tica%20profissional%20%C3%A9%20a%20aplica%C3%A7%C3%A3o,pelas%20conven%C3%A7%C3%B5es%20sociais%20no%20trabalho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>
                <a:hlinkClick r:id="rId9"/>
              </a:rPr>
              <a:t>https://www.significados.com.br/bioetica</a:t>
            </a:r>
            <a:r>
              <a:rPr lang="pt-BR" dirty="0" smtClean="0">
                <a:hlinkClick r:id="rId9"/>
              </a:rPr>
              <a:t>/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779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 de Ética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793052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A Ética é um ramo da filosofia que lida com o que é moralmente bom ou mau, certo ou errado. As palavras ética e moral têm a mesma base etimológica: a palavra grega </a:t>
            </a:r>
            <a:r>
              <a:rPr lang="pt-BR" dirty="0" err="1"/>
              <a:t>ethos</a:t>
            </a:r>
            <a:r>
              <a:rPr lang="pt-BR" dirty="0"/>
              <a:t> e a palavra latina moral, ambas significam hábitos e costumes</a:t>
            </a:r>
          </a:p>
        </p:txBody>
      </p:sp>
    </p:spTree>
    <p:extLst>
      <p:ext uri="{BB962C8B-B14F-4D97-AF65-F5344CB8AC3E}">
        <p14:creationId xmlns:p14="http://schemas.microsoft.com/office/powerpoint/2010/main" val="3874688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Importância da Ética na Sociedade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331579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A ética pode também contribuir para fundamentar ou justificar certa forma de comportamento moral. Assim, se a ética revela uma relação entre o comportamento moral e as necessidades e os interesses sociais, ela nos ajudará a situar no devido lugar a moral efetiva, real, do grupo social.</a:t>
            </a:r>
          </a:p>
        </p:txBody>
      </p:sp>
    </p:spTree>
    <p:extLst>
      <p:ext uri="{BB962C8B-B14F-4D97-AF65-F5344CB8AC3E}">
        <p14:creationId xmlns:p14="http://schemas.microsoft.com/office/powerpoint/2010/main" val="2016896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Breve Histórico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399946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A origem do conceito de ética remete aos primeiros grandes pensadores da humanidade: os filósofos gregos. A criação do termo e tudo o que ele engloba surgiu em meados do século 4 </a:t>
            </a:r>
            <a:r>
              <a:rPr lang="pt-BR" dirty="0" err="1"/>
              <a:t>a.C</a:t>
            </a:r>
            <a:r>
              <a:rPr lang="pt-BR" dirty="0"/>
              <a:t>, quando teve início a ascensão das </a:t>
            </a:r>
            <a:r>
              <a:rPr lang="pt-BR" dirty="0" err="1"/>
              <a:t>Cidades-Estado</a:t>
            </a:r>
            <a:r>
              <a:rPr lang="pt-BR" dirty="0"/>
              <a:t> gregas</a:t>
            </a:r>
          </a:p>
        </p:txBody>
      </p:sp>
    </p:spTree>
    <p:extLst>
      <p:ext uri="{BB962C8B-B14F-4D97-AF65-F5344CB8AC3E}">
        <p14:creationId xmlns:p14="http://schemas.microsoft.com/office/powerpoint/2010/main" val="1973600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Filósofos e teorias éticas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Aristóteles 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/>
              <a:t>Aristóteles foi um filósofo e polímata da Grécia Antiga. Ao lado de Platão, de quem foi discípulo na Academia, foi um dos pensadores mais influentes da história da civilização ocidental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Teorias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Ética e </a:t>
            </a:r>
            <a:r>
              <a:rPr lang="pt-BR" dirty="0" err="1" smtClean="0"/>
              <a:t>Nicômaco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r>
              <a:rPr lang="pt-BR" dirty="0" smtClean="0"/>
              <a:t>Metafísica;</a:t>
            </a:r>
          </a:p>
          <a:p>
            <a:pPr marL="0" indent="0">
              <a:buNone/>
            </a:pPr>
            <a:r>
              <a:rPr lang="pt-BR" dirty="0" err="1" smtClean="0"/>
              <a:t>Organon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5340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ao Longo do Tempo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246121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Entre os séculos XIV e XVIII, com o fim da Idade Média, os temas éticos da Antiguidade foram retomados. Agora, a ética teria base no pensamento humano e não em tradições religiosas. Mais uma vez, a ética voltaria a ser entendida como um meio de se alcançar a felicidade e o bom convívio social.</a:t>
            </a:r>
          </a:p>
        </p:txBody>
      </p:sp>
    </p:spTree>
    <p:extLst>
      <p:ext uri="{BB962C8B-B14F-4D97-AF65-F5344CB8AC3E}">
        <p14:creationId xmlns:p14="http://schemas.microsoft.com/office/powerpoint/2010/main" val="2507001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 da Ética Social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263213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Ética social é um conjunto de normas, princípios e valores que servem como guia para conduzir os indivíduos de uma sociedade, ao que é certo ou errado, uma espécie de código de conduta que resguarda o bem-estar da coletividade.</a:t>
            </a:r>
          </a:p>
        </p:txBody>
      </p:sp>
    </p:spTree>
    <p:extLst>
      <p:ext uri="{BB962C8B-B14F-4D97-AF65-F5344CB8AC3E}">
        <p14:creationId xmlns:p14="http://schemas.microsoft.com/office/powerpoint/2010/main" val="1312872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123</TotalTime>
  <Words>677</Words>
  <Application>Microsoft Office PowerPoint</Application>
  <PresentationFormat>Widescreen</PresentationFormat>
  <Paragraphs>95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Celestial</vt:lpstr>
      <vt:lpstr>Explorando a Ética e Valores Humanos</vt:lpstr>
      <vt:lpstr>O Que São Valores Humanos</vt:lpstr>
      <vt:lpstr>Conceito de Moral</vt:lpstr>
      <vt:lpstr>Conceito de Ética</vt:lpstr>
      <vt:lpstr>A Importância da Ética na Sociedade</vt:lpstr>
      <vt:lpstr>Breve Histórico</vt:lpstr>
      <vt:lpstr>Filósofos e teorias éticas</vt:lpstr>
      <vt:lpstr>Desenvolvimento ao Longo do Tempo</vt:lpstr>
      <vt:lpstr>Definição da Ética Social</vt:lpstr>
      <vt:lpstr>Responsabilidade Social</vt:lpstr>
      <vt:lpstr>Exemplos de Questões Éticas Sociais</vt:lpstr>
      <vt:lpstr>O Que É Ética Global</vt:lpstr>
      <vt:lpstr>Desafios Éticos Globais</vt:lpstr>
      <vt:lpstr>Exemplos de Questões Éticas Globais</vt:lpstr>
      <vt:lpstr>Introdução à Bioética</vt:lpstr>
      <vt:lpstr>Princípios da Bioética</vt:lpstr>
      <vt:lpstr>Aplicações da Bioética na Medicina e Pesquisa</vt:lpstr>
      <vt:lpstr>Definição de Ética Profissional</vt:lpstr>
      <vt:lpstr>Código de Ética em Diversas Profissões</vt:lpstr>
      <vt:lpstr>A Importância da Ética no Ambiente de Trabalho</vt:lpstr>
      <vt:lpstr>Consequências de Comportamento Antiético</vt:lpstr>
      <vt:lpstr>Benefícios de Práticas Éticas no Trabalho</vt:lpstr>
      <vt:lpstr>Estudos de Caso</vt:lpstr>
      <vt:lpstr>Valores Humanos</vt:lpstr>
      <vt:lpstr>Bioética</vt:lpstr>
      <vt:lpstr>Ética Profissional</vt:lpstr>
      <vt:lpstr>Dilema Ético</vt:lpstr>
      <vt:lpstr>Perguntas e discussões </vt:lpstr>
      <vt:lpstr>Agradecimentos</vt:lpstr>
      <vt:lpstr>Referências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Explorando a Ética e Valores Humanos</dc:title>
  <dc:creator>aluno</dc:creator>
  <cp:lastModifiedBy>aluno</cp:lastModifiedBy>
  <cp:revision>8</cp:revision>
  <dcterms:created xsi:type="dcterms:W3CDTF">2023-10-05T21:45:05Z</dcterms:created>
  <dcterms:modified xsi:type="dcterms:W3CDTF">2023-10-05T23:48:58Z</dcterms:modified>
</cp:coreProperties>
</file>