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1" r:id="rId5"/>
    <p:sldId id="268"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75" d="100"/>
          <a:sy n="75" d="100"/>
        </p:scale>
        <p:origin x="21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rgbClr val="FF6600"/>
                </a:solidFill>
              </a:rPr>
              <a:t>Data Science Persistency of a Drug Project</a:t>
            </a:r>
          </a:p>
          <a:p>
            <a:r>
              <a:rPr lang="en-US" sz="4000" dirty="0"/>
              <a:t>Data Force</a:t>
            </a:r>
          </a:p>
          <a:p>
            <a:r>
              <a:rPr lang="en-US" sz="2800" b="1" dirty="0"/>
              <a:t>9/26/22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Ethnicity</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096674"/>
            <a:ext cx="11286565" cy="923330"/>
          </a:xfrm>
          <a:prstGeom prst="rect">
            <a:avLst/>
          </a:prstGeom>
          <a:noFill/>
        </p:spPr>
        <p:txBody>
          <a:bodyPr wrap="square" rtlCol="0">
            <a:spAutoFit/>
          </a:bodyPr>
          <a:lstStyle/>
          <a:p>
            <a:r>
              <a:rPr lang="en-US" dirty="0"/>
              <a:t>Overall, on average the Hispanic community faces a greater number of risks and a greater chance of not being persistent to a drug. In the graph above, the Hispanic group who does not experience persistency is the greatest column, indicating that the Hispanic community may find it difficult to increase their persistency with drugs. </a:t>
            </a:r>
          </a:p>
        </p:txBody>
      </p:sp>
      <p:pic>
        <p:nvPicPr>
          <p:cNvPr id="5122" name="Picture 2">
            <a:extLst>
              <a:ext uri="{FF2B5EF4-FFF2-40B4-BE49-F238E27FC236}">
                <a16:creationId xmlns:a16="http://schemas.microsoft.com/office/drawing/2014/main" id="{4E37858C-22F0-4520-1F21-76A9C5DB6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4825"/>
            <a:ext cx="12192000" cy="330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09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Race</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096674"/>
            <a:ext cx="11286565" cy="1200329"/>
          </a:xfrm>
          <a:prstGeom prst="rect">
            <a:avLst/>
          </a:prstGeom>
          <a:noFill/>
        </p:spPr>
        <p:txBody>
          <a:bodyPr wrap="square" rtlCol="0">
            <a:spAutoFit/>
          </a:bodyPr>
          <a:lstStyle/>
          <a:p>
            <a:r>
              <a:rPr lang="en-US" dirty="0"/>
              <a:t>Overall, the Asian race seems to have a strong balance between people who have and have not experienced persistency. For the other races, however, people who don’t have persistency with drugs dominate. This is especially emphasized for the Other category and the African American category. On average, the African American community has a greater number of risks, which leads them to face a greater challenge in finding the persistency of a drug. </a:t>
            </a:r>
          </a:p>
        </p:txBody>
      </p:sp>
      <p:pic>
        <p:nvPicPr>
          <p:cNvPr id="6146" name="Picture 2">
            <a:extLst>
              <a:ext uri="{FF2B5EF4-FFF2-40B4-BE49-F238E27FC236}">
                <a16:creationId xmlns:a16="http://schemas.microsoft.com/office/drawing/2014/main" id="{3DFF3DF5-F2DD-33B1-EAA7-1AC3D8AB3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68475"/>
            <a:ext cx="12192000" cy="332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84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Race</a:t>
            </a:r>
          </a:p>
        </p:txBody>
      </p:sp>
      <p:sp>
        <p:nvSpPr>
          <p:cNvPr id="3" name="TextBox 2">
            <a:extLst>
              <a:ext uri="{FF2B5EF4-FFF2-40B4-BE49-F238E27FC236}">
                <a16:creationId xmlns:a16="http://schemas.microsoft.com/office/drawing/2014/main" id="{C6402ED7-8C7C-97EC-8C11-45505A5812E1}"/>
              </a:ext>
            </a:extLst>
          </p:cNvPr>
          <p:cNvSpPr txBox="1"/>
          <p:nvPr/>
        </p:nvSpPr>
        <p:spPr>
          <a:xfrm>
            <a:off x="6364941" y="2348753"/>
            <a:ext cx="5334000" cy="3139321"/>
          </a:xfrm>
          <a:prstGeom prst="rect">
            <a:avLst/>
          </a:prstGeom>
          <a:noFill/>
        </p:spPr>
        <p:txBody>
          <a:bodyPr wrap="square" rtlCol="0">
            <a:spAutoFit/>
          </a:bodyPr>
          <a:lstStyle/>
          <a:p>
            <a:r>
              <a:rPr lang="en-US" dirty="0"/>
              <a:t>This chart on the left is another graphical representation of the average count of risks and the race of a patient. </a:t>
            </a:r>
          </a:p>
          <a:p>
            <a:endParaRPr lang="en-US" dirty="0"/>
          </a:p>
          <a:p>
            <a:r>
              <a:rPr lang="en-US" dirty="0"/>
              <a:t>It is clear that on average, the Caucasian race faces more variability for persistency within their group. </a:t>
            </a:r>
          </a:p>
          <a:p>
            <a:endParaRPr lang="en-US" dirty="0"/>
          </a:p>
          <a:p>
            <a:r>
              <a:rPr lang="en-US" dirty="0"/>
              <a:t>For the African American group, as the risks increase, the non-persistent group grows slightly larger than the persistent group, suggesting that they face less persistency as a whole. </a:t>
            </a:r>
          </a:p>
        </p:txBody>
      </p:sp>
      <p:pic>
        <p:nvPicPr>
          <p:cNvPr id="7172" name="Picture 4">
            <a:extLst>
              <a:ext uri="{FF2B5EF4-FFF2-40B4-BE49-F238E27FC236}">
                <a16:creationId xmlns:a16="http://schemas.microsoft.com/office/drawing/2014/main" id="{1E04AE53-3E7F-29B5-0628-9EDEC7517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0442"/>
            <a:ext cx="555307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68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Age</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089525"/>
            <a:ext cx="11286565" cy="923330"/>
          </a:xfrm>
          <a:prstGeom prst="rect">
            <a:avLst/>
          </a:prstGeom>
          <a:noFill/>
        </p:spPr>
        <p:txBody>
          <a:bodyPr wrap="square" rtlCol="0">
            <a:spAutoFit/>
          </a:bodyPr>
          <a:lstStyle/>
          <a:p>
            <a:r>
              <a:rPr lang="en-US" dirty="0"/>
              <a:t>The groups of ages &lt;55 and 65-75  seem to have a greater disparity between persistent and non-persistent patients. Group 55-65 has a reduced distance between the two groups. Using this data, it is clear that younger patients may not have persistency towards a drug and older people as well. </a:t>
            </a:r>
          </a:p>
        </p:txBody>
      </p:sp>
      <p:pic>
        <p:nvPicPr>
          <p:cNvPr id="8194" name="Picture 2">
            <a:extLst>
              <a:ext uri="{FF2B5EF4-FFF2-40B4-BE49-F238E27FC236}">
                <a16:creationId xmlns:a16="http://schemas.microsoft.com/office/drawing/2014/main" id="{61665141-B3FF-0F4E-B974-8AF697F88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68475"/>
            <a:ext cx="12192000" cy="332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18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60290"/>
            <a:ext cx="3150236" cy="2010441"/>
          </a:xfrm>
          <a:solidFill>
            <a:srgbClr val="3B3B3B"/>
          </a:solidFill>
        </p:spPr>
        <p:txBody>
          <a:bodyPr vert="vert270" anchor="t" anchorCtr="0"/>
          <a:lstStyle/>
          <a:p>
            <a:r>
              <a:rPr lang="en-US" b="1" dirty="0">
                <a:solidFill>
                  <a:srgbClr val="3B3B3B"/>
                </a:solidFill>
              </a:rPr>
              <a:t>.</a:t>
            </a:r>
          </a:p>
        </p:txBody>
      </p:sp>
      <p:sp>
        <p:nvSpPr>
          <p:cNvPr id="5" name="TextBox 4">
            <a:extLst>
              <a:ext uri="{FF2B5EF4-FFF2-40B4-BE49-F238E27FC236}">
                <a16:creationId xmlns:a16="http://schemas.microsoft.com/office/drawing/2014/main" id="{FCE4806D-1A6D-0446-CBE8-F13373750803}"/>
              </a:ext>
            </a:extLst>
          </p:cNvPr>
          <p:cNvSpPr txBox="1"/>
          <p:nvPr/>
        </p:nvSpPr>
        <p:spPr>
          <a:xfrm>
            <a:off x="96688" y="-20096"/>
            <a:ext cx="3517797" cy="1938992"/>
          </a:xfrm>
          <a:prstGeom prst="rect">
            <a:avLst/>
          </a:prstGeom>
          <a:noFill/>
        </p:spPr>
        <p:txBody>
          <a:bodyPr wrap="square" rtlCol="0">
            <a:spAutoFit/>
          </a:bodyPr>
          <a:lstStyle/>
          <a:p>
            <a:r>
              <a:rPr lang="en-US" sz="6000" dirty="0">
                <a:solidFill>
                  <a:srgbClr val="FF6600"/>
                </a:solidFill>
              </a:rPr>
              <a:t>Specialty vs Count</a:t>
            </a:r>
          </a:p>
        </p:txBody>
      </p:sp>
      <p:pic>
        <p:nvPicPr>
          <p:cNvPr id="9218" name="Picture 2">
            <a:extLst>
              <a:ext uri="{FF2B5EF4-FFF2-40B4-BE49-F238E27FC236}">
                <a16:creationId xmlns:a16="http://schemas.microsoft.com/office/drawing/2014/main" id="{8FC9712C-AADF-EA14-1A43-3497634C5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236" y="0"/>
            <a:ext cx="90417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6E4AC38-4833-4B1F-99ED-55D8E096E6F1}"/>
              </a:ext>
            </a:extLst>
          </p:cNvPr>
          <p:cNvSpPr txBox="1"/>
          <p:nvPr/>
        </p:nvSpPr>
        <p:spPr>
          <a:xfrm>
            <a:off x="96688" y="1949040"/>
            <a:ext cx="3053547" cy="4801314"/>
          </a:xfrm>
          <a:prstGeom prst="rect">
            <a:avLst/>
          </a:prstGeom>
          <a:noFill/>
        </p:spPr>
        <p:txBody>
          <a:bodyPr wrap="square" rtlCol="0">
            <a:spAutoFit/>
          </a:bodyPr>
          <a:lstStyle/>
          <a:p>
            <a:r>
              <a:rPr lang="en-US" dirty="0"/>
              <a:t>The data from this graph represents the specialty of the HCP that prescribed the drug. </a:t>
            </a:r>
          </a:p>
          <a:p>
            <a:endParaRPr lang="en-US" dirty="0"/>
          </a:p>
          <a:p>
            <a:r>
              <a:rPr lang="en-US" dirty="0"/>
              <a:t>Clearly, the general practitioner prescribed the most medicines. </a:t>
            </a:r>
          </a:p>
          <a:p>
            <a:endParaRPr lang="en-US" dirty="0"/>
          </a:p>
          <a:p>
            <a:r>
              <a:rPr lang="en-US" dirty="0"/>
              <a:t>The endocrinologist has about 49% of their drugs not be persistent. </a:t>
            </a:r>
          </a:p>
          <a:p>
            <a:endParaRPr lang="en-US" dirty="0"/>
          </a:p>
          <a:p>
            <a:r>
              <a:rPr lang="en-US" dirty="0"/>
              <a:t>Oncology also has a minimal number of drugs being persistent. This could also be due to cancer not having a specific cure. </a:t>
            </a:r>
          </a:p>
        </p:txBody>
      </p:sp>
    </p:spTree>
    <p:extLst>
      <p:ext uri="{BB962C8B-B14F-4D97-AF65-F5344CB8AC3E}">
        <p14:creationId xmlns:p14="http://schemas.microsoft.com/office/powerpoint/2010/main" val="42734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E4AC38-4833-4B1F-99ED-55D8E096E6F1}"/>
              </a:ext>
            </a:extLst>
          </p:cNvPr>
          <p:cNvSpPr txBox="1"/>
          <p:nvPr/>
        </p:nvSpPr>
        <p:spPr>
          <a:xfrm>
            <a:off x="96688" y="1949040"/>
            <a:ext cx="3053547" cy="4801314"/>
          </a:xfrm>
          <a:prstGeom prst="rect">
            <a:avLst/>
          </a:prstGeom>
          <a:noFill/>
        </p:spPr>
        <p:txBody>
          <a:bodyPr wrap="square" rtlCol="0">
            <a:spAutoFit/>
          </a:bodyPr>
          <a:lstStyle/>
          <a:p>
            <a:r>
              <a:rPr lang="en-US" dirty="0"/>
              <a:t>The data from this graph represents the specialty of the HCP that prescribed the drug. </a:t>
            </a:r>
          </a:p>
          <a:p>
            <a:endParaRPr lang="en-US" dirty="0"/>
          </a:p>
          <a:p>
            <a:r>
              <a:rPr lang="en-US" dirty="0"/>
              <a:t>Clearly, the general practitioner prescribed the most medicines. </a:t>
            </a:r>
          </a:p>
          <a:p>
            <a:endParaRPr lang="en-US" dirty="0"/>
          </a:p>
          <a:p>
            <a:r>
              <a:rPr lang="en-US" dirty="0"/>
              <a:t>The endocrinologist has about 49% of their drugs not be persistent. </a:t>
            </a:r>
          </a:p>
          <a:p>
            <a:endParaRPr lang="en-US" dirty="0"/>
          </a:p>
          <a:p>
            <a:r>
              <a:rPr lang="en-US" dirty="0"/>
              <a:t>Oncology also has a minimal number of drugs being persistent. This could also be due to cancer not having a specific cure. </a:t>
            </a:r>
          </a:p>
        </p:txBody>
      </p:sp>
      <p:pic>
        <p:nvPicPr>
          <p:cNvPr id="10244" name="Picture 4">
            <a:extLst>
              <a:ext uri="{FF2B5EF4-FFF2-40B4-BE49-F238E27FC236}">
                <a16:creationId xmlns:a16="http://schemas.microsoft.com/office/drawing/2014/main" id="{AA05265C-DD3B-E542-BAF0-72BDA079B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66999" y="-2667003"/>
            <a:ext cx="6858001" cy="12192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218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Specialty vs Count</a:t>
            </a:r>
          </a:p>
        </p:txBody>
      </p:sp>
      <p:sp>
        <p:nvSpPr>
          <p:cNvPr id="7" name="TextBox 6">
            <a:extLst>
              <a:ext uri="{FF2B5EF4-FFF2-40B4-BE49-F238E27FC236}">
                <a16:creationId xmlns:a16="http://schemas.microsoft.com/office/drawing/2014/main" id="{837BBD17-5173-0E64-BB1C-37505FA31704}"/>
              </a:ext>
            </a:extLst>
          </p:cNvPr>
          <p:cNvSpPr txBox="1"/>
          <p:nvPr/>
        </p:nvSpPr>
        <p:spPr>
          <a:xfrm>
            <a:off x="452717" y="2199006"/>
            <a:ext cx="11286565" cy="1754326"/>
          </a:xfrm>
          <a:prstGeom prst="rect">
            <a:avLst/>
          </a:prstGeom>
          <a:noFill/>
        </p:spPr>
        <p:txBody>
          <a:bodyPr wrap="square" rtlCol="0">
            <a:spAutoFit/>
          </a:bodyPr>
          <a:lstStyle/>
          <a:p>
            <a:r>
              <a:rPr lang="en-US" dirty="0"/>
              <a:t>The previous slide uses another graphical representation of a HCP’s specialty and the average count of risks. </a:t>
            </a:r>
          </a:p>
          <a:p>
            <a:endParaRPr lang="en-US" dirty="0"/>
          </a:p>
          <a:p>
            <a:r>
              <a:rPr lang="en-US" dirty="0"/>
              <a:t>Some of these specialties are rare to identify, which may affect the data analysis. With more data on less popular specialties, we may be able to draw conclusions based on the HCP’s specialty. </a:t>
            </a:r>
          </a:p>
          <a:p>
            <a:endParaRPr lang="en-US" dirty="0"/>
          </a:p>
          <a:p>
            <a:endParaRPr lang="en-US" dirty="0"/>
          </a:p>
        </p:txBody>
      </p:sp>
    </p:spTree>
    <p:extLst>
      <p:ext uri="{BB962C8B-B14F-4D97-AF65-F5344CB8AC3E}">
        <p14:creationId xmlns:p14="http://schemas.microsoft.com/office/powerpoint/2010/main" val="493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Conclusion</a:t>
            </a:r>
          </a:p>
        </p:txBody>
      </p:sp>
      <p:sp>
        <p:nvSpPr>
          <p:cNvPr id="7" name="TextBox 6">
            <a:extLst>
              <a:ext uri="{FF2B5EF4-FFF2-40B4-BE49-F238E27FC236}">
                <a16:creationId xmlns:a16="http://schemas.microsoft.com/office/drawing/2014/main" id="{837BBD17-5173-0E64-BB1C-37505FA31704}"/>
              </a:ext>
            </a:extLst>
          </p:cNvPr>
          <p:cNvSpPr txBox="1"/>
          <p:nvPr/>
        </p:nvSpPr>
        <p:spPr>
          <a:xfrm>
            <a:off x="452717" y="2199006"/>
            <a:ext cx="11286565" cy="3693319"/>
          </a:xfrm>
          <a:prstGeom prst="rect">
            <a:avLst/>
          </a:prstGeom>
          <a:noFill/>
        </p:spPr>
        <p:txBody>
          <a:bodyPr wrap="square" rtlCol="0">
            <a:spAutoFit/>
          </a:bodyPr>
          <a:lstStyle/>
          <a:p>
            <a:r>
              <a:rPr lang="en-US" dirty="0"/>
              <a:t>Out of the many factors that may affect a patient’s persistency to a drug, having risks, being of a certain race, ethnicity, age group, and the specialty of the HCP have the strongest affect on a patient’s persistency towards a drug. </a:t>
            </a:r>
          </a:p>
          <a:p>
            <a:endParaRPr lang="en-US" dirty="0"/>
          </a:p>
          <a:p>
            <a:r>
              <a:rPr lang="en-US" dirty="0"/>
              <a:t>Now that the factors have been identified, we will be able to use a model to create an automated process of which can predict if a drug would be persistent on a patient or not. </a:t>
            </a:r>
          </a:p>
          <a:p>
            <a:endParaRPr lang="en-US" dirty="0"/>
          </a:p>
          <a:p>
            <a:r>
              <a:rPr lang="en-US" dirty="0"/>
              <a:t>For a technical user:</a:t>
            </a:r>
          </a:p>
          <a:p>
            <a:endParaRPr lang="en-US" dirty="0"/>
          </a:p>
          <a:p>
            <a:r>
              <a:rPr lang="en-US" dirty="0"/>
              <a:t>Out of the many models of machine learning algorithms, the random forest classifier model would be the best one to use in this scenario. With additional testing, the random forest classifier model was the most effective and accurate for predicting whether or not a patient would have persistency with a drug. </a:t>
            </a:r>
          </a:p>
          <a:p>
            <a:endParaRPr lang="en-US" dirty="0"/>
          </a:p>
          <a:p>
            <a:endParaRPr lang="en-US" dirty="0"/>
          </a:p>
        </p:txBody>
      </p:sp>
    </p:spTree>
    <p:extLst>
      <p:ext uri="{BB962C8B-B14F-4D97-AF65-F5344CB8AC3E}">
        <p14:creationId xmlns:p14="http://schemas.microsoft.com/office/powerpoint/2010/main" val="877722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71585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Background/Information</a:t>
            </a:r>
          </a:p>
        </p:txBody>
      </p:sp>
      <p:sp>
        <p:nvSpPr>
          <p:cNvPr id="7" name="TextBox 6">
            <a:extLst>
              <a:ext uri="{FF2B5EF4-FFF2-40B4-BE49-F238E27FC236}">
                <a16:creationId xmlns:a16="http://schemas.microsoft.com/office/drawing/2014/main" id="{837BBD17-5173-0E64-BB1C-37505FA31704}"/>
              </a:ext>
            </a:extLst>
          </p:cNvPr>
          <p:cNvSpPr txBox="1"/>
          <p:nvPr/>
        </p:nvSpPr>
        <p:spPr>
          <a:xfrm>
            <a:off x="475129" y="2366682"/>
            <a:ext cx="11286565" cy="2585323"/>
          </a:xfrm>
          <a:prstGeom prst="rect">
            <a:avLst/>
          </a:prstGeom>
          <a:noFill/>
        </p:spPr>
        <p:txBody>
          <a:bodyPr wrap="square" rtlCol="0">
            <a:spAutoFit/>
          </a:bodyPr>
          <a:lstStyle/>
          <a:p>
            <a:r>
              <a:rPr lang="en-US" dirty="0"/>
              <a:t>In medical terms, the persistency of a drug refers to the extent while the patient acts accordingly to the effects of a drug. Patients lose persistency when the drug no longer has an affect on them.</a:t>
            </a:r>
          </a:p>
          <a:p>
            <a:endParaRPr lang="en-US" dirty="0"/>
          </a:p>
          <a:p>
            <a:r>
              <a:rPr lang="en-US" dirty="0"/>
              <a:t>ABC Pharma is a pharmaceutical company who aims to automate identification of the persistency of a drug.</a:t>
            </a:r>
          </a:p>
          <a:p>
            <a:br>
              <a:rPr lang="en-US" dirty="0"/>
            </a:br>
            <a:r>
              <a:rPr lang="en-US" dirty="0"/>
              <a:t>In this data analysis, the various factors of a patient are evaluated to determine if they have an affect on the persistency. </a:t>
            </a:r>
          </a:p>
          <a:p>
            <a:endParaRPr lang="en-US" dirty="0"/>
          </a:p>
          <a:p>
            <a:r>
              <a:rPr lang="en-US" dirty="0"/>
              <a:t>At the end of this project, we will suggest a model to follow for deployment. </a:t>
            </a:r>
          </a:p>
        </p:txBody>
      </p:sp>
    </p:spTree>
    <p:extLst>
      <p:ext uri="{BB962C8B-B14F-4D97-AF65-F5344CB8AC3E}">
        <p14:creationId xmlns:p14="http://schemas.microsoft.com/office/powerpoint/2010/main" val="90917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Approach</a:t>
            </a:r>
          </a:p>
        </p:txBody>
      </p:sp>
      <p:sp>
        <p:nvSpPr>
          <p:cNvPr id="7" name="TextBox 6">
            <a:extLst>
              <a:ext uri="{FF2B5EF4-FFF2-40B4-BE49-F238E27FC236}">
                <a16:creationId xmlns:a16="http://schemas.microsoft.com/office/drawing/2014/main" id="{837BBD17-5173-0E64-BB1C-37505FA31704}"/>
              </a:ext>
            </a:extLst>
          </p:cNvPr>
          <p:cNvSpPr txBox="1"/>
          <p:nvPr/>
        </p:nvSpPr>
        <p:spPr>
          <a:xfrm>
            <a:off x="475129" y="2366682"/>
            <a:ext cx="11286565" cy="3139321"/>
          </a:xfrm>
          <a:prstGeom prst="rect">
            <a:avLst/>
          </a:prstGeom>
          <a:noFill/>
        </p:spPr>
        <p:txBody>
          <a:bodyPr wrap="square" rtlCol="0">
            <a:spAutoFit/>
          </a:bodyPr>
          <a:lstStyle/>
          <a:p>
            <a:r>
              <a:rPr lang="en-US" dirty="0"/>
              <a:t>Given: 1 dataset with information about each patient and whether they had persistency with a drug. </a:t>
            </a:r>
          </a:p>
          <a:p>
            <a:endParaRPr lang="en-US" dirty="0"/>
          </a:p>
          <a:p>
            <a:r>
              <a:rPr lang="en-US" dirty="0"/>
              <a:t>Method of Approach:</a:t>
            </a:r>
          </a:p>
          <a:p>
            <a:pPr marL="342900" indent="-342900">
              <a:buAutoNum type="arabicPeriod"/>
            </a:pPr>
            <a:r>
              <a:rPr lang="en-US" dirty="0"/>
              <a:t>Look for null or missing values. </a:t>
            </a:r>
          </a:p>
          <a:p>
            <a:pPr marL="342900" indent="-342900">
              <a:buAutoNum type="arabicPeriod"/>
            </a:pPr>
            <a:r>
              <a:rPr lang="en-US" dirty="0"/>
              <a:t>Identify values that are improbable. </a:t>
            </a:r>
          </a:p>
          <a:p>
            <a:pPr marL="342900" indent="-342900">
              <a:buAutoNum type="arabicPeriod"/>
            </a:pPr>
            <a:r>
              <a:rPr lang="en-US" dirty="0"/>
              <a:t>Create visualizations of the data.</a:t>
            </a:r>
          </a:p>
          <a:p>
            <a:pPr marL="342900" indent="-342900">
              <a:buAutoNum type="arabicPeriod"/>
            </a:pPr>
            <a:endParaRPr lang="en-US" dirty="0"/>
          </a:p>
          <a:p>
            <a:r>
              <a:rPr lang="en-US" dirty="0"/>
              <a:t>Assumptions:</a:t>
            </a:r>
          </a:p>
          <a:p>
            <a:pPr marL="342900" indent="-342900">
              <a:buAutoNum type="arabicPeriod"/>
            </a:pPr>
            <a:r>
              <a:rPr lang="en-US" dirty="0"/>
              <a:t>Each patient adheres to a specific ID and do not have multiple. </a:t>
            </a:r>
          </a:p>
          <a:p>
            <a:pPr marL="342900" indent="-342900">
              <a:buAutoNum type="arabicPeriod"/>
            </a:pPr>
            <a:r>
              <a:rPr lang="en-US" dirty="0"/>
              <a:t>Data was selected at random from a population and not targeted specifically based on a patient’s previous persistency. </a:t>
            </a:r>
          </a:p>
        </p:txBody>
      </p:sp>
    </p:spTree>
    <p:extLst>
      <p:ext uri="{BB962C8B-B14F-4D97-AF65-F5344CB8AC3E}">
        <p14:creationId xmlns:p14="http://schemas.microsoft.com/office/powerpoint/2010/main" val="156190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EDA</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Persistency Flag</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460663"/>
            <a:ext cx="11286565" cy="646331"/>
          </a:xfrm>
          <a:prstGeom prst="rect">
            <a:avLst/>
          </a:prstGeom>
          <a:noFill/>
        </p:spPr>
        <p:txBody>
          <a:bodyPr wrap="square" rtlCol="0">
            <a:spAutoFit/>
          </a:bodyPr>
          <a:lstStyle/>
          <a:p>
            <a:r>
              <a:rPr lang="en-US" dirty="0"/>
              <a:t>Using this graph, it is clear to see that more people were persistent when they had 0-1 risks. The greatest amount of non-persistent patients were at 1 risk, and as the risks increased, the gap between the two groups decreased. </a:t>
            </a:r>
          </a:p>
        </p:txBody>
      </p:sp>
      <p:pic>
        <p:nvPicPr>
          <p:cNvPr id="1028" name="Picture 4">
            <a:extLst>
              <a:ext uri="{FF2B5EF4-FFF2-40B4-BE49-F238E27FC236}">
                <a16:creationId xmlns:a16="http://schemas.microsoft.com/office/drawing/2014/main" id="{11C91EDE-3018-61DB-5144-E24D29D86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1650"/>
            <a:ext cx="12192000" cy="331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027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Persistency Flag</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213844"/>
            <a:ext cx="11286565" cy="923330"/>
          </a:xfrm>
          <a:prstGeom prst="rect">
            <a:avLst/>
          </a:prstGeom>
          <a:noFill/>
        </p:spPr>
        <p:txBody>
          <a:bodyPr wrap="square" rtlCol="0">
            <a:spAutoFit/>
          </a:bodyPr>
          <a:lstStyle/>
          <a:p>
            <a:r>
              <a:rPr lang="en-US" dirty="0"/>
              <a:t>With this data table, it is clear that the data collected has more information about the people that were persistent than the people that were not. Therefore, the data itself may seem to favor the persistent group of people but in reality that is due to the collection of data. </a:t>
            </a:r>
          </a:p>
        </p:txBody>
      </p:sp>
      <p:pic>
        <p:nvPicPr>
          <p:cNvPr id="2052" name="Picture 4">
            <a:extLst>
              <a:ext uri="{FF2B5EF4-FFF2-40B4-BE49-F238E27FC236}">
                <a16:creationId xmlns:a16="http://schemas.microsoft.com/office/drawing/2014/main" id="{462894A3-D55E-0C90-33C8-8BF7D1F7E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8000"/>
            <a:ext cx="12192000" cy="330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238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Persistency Flag</a:t>
            </a:r>
          </a:p>
        </p:txBody>
      </p:sp>
      <p:sp>
        <p:nvSpPr>
          <p:cNvPr id="7" name="TextBox 6">
            <a:extLst>
              <a:ext uri="{FF2B5EF4-FFF2-40B4-BE49-F238E27FC236}">
                <a16:creationId xmlns:a16="http://schemas.microsoft.com/office/drawing/2014/main" id="{837BBD17-5173-0E64-BB1C-37505FA31704}"/>
              </a:ext>
            </a:extLst>
          </p:cNvPr>
          <p:cNvSpPr txBox="1"/>
          <p:nvPr/>
        </p:nvSpPr>
        <p:spPr>
          <a:xfrm>
            <a:off x="349623" y="5096674"/>
            <a:ext cx="11286565" cy="1200329"/>
          </a:xfrm>
          <a:prstGeom prst="rect">
            <a:avLst/>
          </a:prstGeom>
          <a:noFill/>
        </p:spPr>
        <p:txBody>
          <a:bodyPr wrap="square" rtlCol="0">
            <a:spAutoFit/>
          </a:bodyPr>
          <a:lstStyle/>
          <a:p>
            <a:r>
              <a:rPr lang="en-US" dirty="0"/>
              <a:t>Overall, both the non-persistent and the persistent group of people follow a relatively similar distribution. Overall, in the non-persistent group side, more people have 2 risks than no risks, which indicates that risks of diseases may negatively impact the persistency of a drug. For the persistent group, both 0 and 1 risks dominate over the other counts of risks. </a:t>
            </a:r>
          </a:p>
        </p:txBody>
      </p:sp>
      <p:pic>
        <p:nvPicPr>
          <p:cNvPr id="3074" name="Picture 2">
            <a:extLst>
              <a:ext uri="{FF2B5EF4-FFF2-40B4-BE49-F238E27FC236}">
                <a16:creationId xmlns:a16="http://schemas.microsoft.com/office/drawing/2014/main" id="{2A9D0FE9-4162-0C47-E1B4-1D7CE8C2A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1650"/>
            <a:ext cx="12192000" cy="331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35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10800000">
            <a:off x="1" y="0"/>
            <a:ext cx="12191999" cy="2010441"/>
          </a:xfrm>
          <a:solidFill>
            <a:srgbClr val="3B3B3B"/>
          </a:solidFill>
        </p:spPr>
        <p:txBody>
          <a:bodyPr vert="vert270" anchor="t" anchorCtr="0"/>
          <a:lstStyle/>
          <a:p>
            <a:r>
              <a:rPr lang="en-US" b="1" dirty="0">
                <a:solidFill>
                  <a:srgbClr val="3B3B3B"/>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CE4806D-1A6D-0446-CBE8-F13373750803}"/>
              </a:ext>
            </a:extLst>
          </p:cNvPr>
          <p:cNvSpPr txBox="1"/>
          <p:nvPr/>
        </p:nvSpPr>
        <p:spPr>
          <a:xfrm>
            <a:off x="1093694" y="591671"/>
            <a:ext cx="8668871" cy="1015663"/>
          </a:xfrm>
          <a:prstGeom prst="rect">
            <a:avLst/>
          </a:prstGeom>
          <a:noFill/>
        </p:spPr>
        <p:txBody>
          <a:bodyPr wrap="square" rtlCol="0">
            <a:spAutoFit/>
          </a:bodyPr>
          <a:lstStyle/>
          <a:p>
            <a:r>
              <a:rPr lang="en-US" sz="6000" dirty="0">
                <a:solidFill>
                  <a:srgbClr val="FF6600"/>
                </a:solidFill>
              </a:rPr>
              <a:t>Risks vs. Persistency Flag</a:t>
            </a:r>
          </a:p>
        </p:txBody>
      </p:sp>
      <p:pic>
        <p:nvPicPr>
          <p:cNvPr id="4100" name="Picture 4">
            <a:extLst>
              <a:ext uri="{FF2B5EF4-FFF2-40B4-BE49-F238E27FC236}">
                <a16:creationId xmlns:a16="http://schemas.microsoft.com/office/drawing/2014/main" id="{6D5A7F69-BAC4-122E-4D98-7B2ECC41F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05" y="2011717"/>
            <a:ext cx="5867400" cy="4667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6402ED7-8C7C-97EC-8C11-45505A5812E1}"/>
              </a:ext>
            </a:extLst>
          </p:cNvPr>
          <p:cNvSpPr txBox="1"/>
          <p:nvPr/>
        </p:nvSpPr>
        <p:spPr>
          <a:xfrm>
            <a:off x="6364941" y="2348753"/>
            <a:ext cx="5334000" cy="2585323"/>
          </a:xfrm>
          <a:prstGeom prst="rect">
            <a:avLst/>
          </a:prstGeom>
          <a:noFill/>
        </p:spPr>
        <p:txBody>
          <a:bodyPr wrap="square" rtlCol="0">
            <a:spAutoFit/>
          </a:bodyPr>
          <a:lstStyle/>
          <a:p>
            <a:r>
              <a:rPr lang="en-US" dirty="0"/>
              <a:t>Using this data, it is clear to see that there is a greater amount of people with no risks who have experienced persistency compared to the amount who have not.</a:t>
            </a:r>
          </a:p>
          <a:p>
            <a:endParaRPr lang="en-US" dirty="0"/>
          </a:p>
          <a:p>
            <a:r>
              <a:rPr lang="en-US" dirty="0"/>
              <a:t>This suggests that in order for a drug to be persistent on a patient, the patient must have little to no risks. </a:t>
            </a:r>
          </a:p>
          <a:p>
            <a:endParaRPr lang="en-US" dirty="0"/>
          </a:p>
          <a:p>
            <a:r>
              <a:rPr lang="en-US" dirty="0"/>
              <a:t>Overall, risks pose a significant impact on the persistency of a drug on a patient.  </a:t>
            </a:r>
          </a:p>
        </p:txBody>
      </p:sp>
    </p:spTree>
    <p:extLst>
      <p:ext uri="{BB962C8B-B14F-4D97-AF65-F5344CB8AC3E}">
        <p14:creationId xmlns:p14="http://schemas.microsoft.com/office/powerpoint/2010/main" val="3275410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(3)</Template>
  <TotalTime>65</TotalTime>
  <Words>1100</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   Agenda</vt:lpstr>
      <vt:lpstr>.</vt:lpstr>
      <vt:lpstr>.</vt:lpstr>
      <vt:lpstr>.</vt:lpstr>
      <vt:lpstr>.</vt:lpstr>
      <vt:lpstr>.</vt:lpstr>
      <vt:lpstr>.</vt:lpstr>
      <vt:lpstr>.</vt:lpstr>
      <vt:lpstr>.</vt:lpstr>
      <vt:lpstr>.</vt:lpstr>
      <vt:lpstr>.</vt:lpstr>
      <vt:lpstr>.</vt:lpstr>
      <vt:lpstr>.</vt:lpstr>
      <vt:lpstr>PowerPoint Presentation</vt:lpstr>
      <vt:lpstr>.</vt:lpstr>
      <vt:lpst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Nitesh Dhondi</dc:creator>
  <cp:lastModifiedBy>Nitesh Dhondi</cp:lastModifiedBy>
  <cp:revision>1</cp:revision>
  <dcterms:created xsi:type="dcterms:W3CDTF">2022-09-27T04:06:47Z</dcterms:created>
  <dcterms:modified xsi:type="dcterms:W3CDTF">2022-09-27T05:12:45Z</dcterms:modified>
</cp:coreProperties>
</file>