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9"/>
  </p:notesMasterIdLst>
  <p:sldIdLst>
    <p:sldId id="275" r:id="rId2"/>
    <p:sldId id="287" r:id="rId3"/>
    <p:sldId id="313" r:id="rId4"/>
    <p:sldId id="303" r:id="rId5"/>
    <p:sldId id="305" r:id="rId6"/>
    <p:sldId id="294" r:id="rId7"/>
    <p:sldId id="295" r:id="rId8"/>
    <p:sldId id="289" r:id="rId9"/>
    <p:sldId id="304" r:id="rId10"/>
    <p:sldId id="290" r:id="rId11"/>
    <p:sldId id="306" r:id="rId12"/>
    <p:sldId id="309" r:id="rId13"/>
    <p:sldId id="288" r:id="rId14"/>
    <p:sldId id="307" r:id="rId15"/>
    <p:sldId id="308" r:id="rId16"/>
    <p:sldId id="311" r:id="rId17"/>
    <p:sldId id="312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庆凡" initials="孟" lastIdx="1" clrIdx="0">
    <p:extLst>
      <p:ext uri="{19B8F6BF-5375-455C-9EA6-DF929625EA0E}">
        <p15:presenceInfo xmlns:p15="http://schemas.microsoft.com/office/powerpoint/2012/main" userId="68e5f154cbfe6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4664" autoAdjust="0"/>
  </p:normalViewPr>
  <p:slideViewPr>
    <p:cSldViewPr>
      <p:cViewPr>
        <p:scale>
          <a:sx n="110" d="100"/>
          <a:sy n="110" d="100"/>
        </p:scale>
        <p:origin x="701" y="-1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2021/10/14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2021/10/14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4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40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3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我们知道任何软件或者产品在上线发布之前，都有开发的过程和测试的过程，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上你可以接触到这些产品的初始状态、中间状态和发布状态，你可以第一时间了解到产品的动向。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2021/10/14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9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81050"/>
            <a:ext cx="6858000" cy="1790700"/>
          </a:xfrm>
        </p:spPr>
        <p:txBody>
          <a:bodyPr anchor="b"/>
          <a:lstStyle>
            <a:lvl1pPr algn="ctr">
              <a:defRPr sz="405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5978"/>
            <a:ext cx="1971675" cy="4423172"/>
          </a:xfrm>
        </p:spPr>
        <p:txBody>
          <a:bodyPr vert="eaVert"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800725" cy="4423172"/>
          </a:xfrm>
        </p:spPr>
        <p:txBody>
          <a:bodyPr vert="eaVert"/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5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305176"/>
            <a:ext cx="7886700" cy="1021556"/>
          </a:xfrm>
        </p:spPr>
        <p:txBody>
          <a:bodyPr anchor="t"/>
          <a:lstStyle>
            <a:lvl1pPr>
              <a:defRPr sz="3000" b="1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80035"/>
            <a:ext cx="78867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5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5648"/>
            <a:ext cx="3886200" cy="32635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5648"/>
            <a:ext cx="3886200" cy="32635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979"/>
            <a:ext cx="78867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151335"/>
            <a:ext cx="386715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631157"/>
            <a:ext cx="3867150" cy="299799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151335"/>
            <a:ext cx="386834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631157"/>
            <a:ext cx="3868340" cy="299799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9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4351"/>
            <a:ext cx="3009900" cy="870347"/>
          </a:xfrm>
        </p:spPr>
        <p:txBody>
          <a:bodyPr anchor="b"/>
          <a:lstStyle>
            <a:lvl1pPr>
              <a:defRPr sz="1500" b="1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514350"/>
            <a:ext cx="472559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384698"/>
            <a:ext cx="3009900" cy="324445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3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3600450"/>
            <a:ext cx="5382816" cy="425054"/>
          </a:xfrm>
        </p:spPr>
        <p:txBody>
          <a:bodyPr anchor="b"/>
          <a:lstStyle>
            <a:lvl1pPr>
              <a:defRPr sz="1500" b="1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514351"/>
            <a:ext cx="5382816" cy="30313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4025503"/>
            <a:ext cx="5382816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2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5978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5648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3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-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611560" y="1059583"/>
            <a:ext cx="4896544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4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4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4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4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40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717FFAEC-BEC9-476D-A887-CA90A122F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46" y="1978591"/>
            <a:ext cx="4765554" cy="31649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015910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58157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90440" imgH="4561560" progId="">
                  <p:embed/>
                </p:oleObj>
              </mc:Choice>
              <mc:Fallback>
                <p:oleObj r:id="rId3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249195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3708E-25EA-4497-9973-B2757B50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03193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66635" rIns="0" bIns="99981" numCol="1" anchor="ctr" anchorCtr="0" compatLnSpc="1">
            <a:prstTxWarp prst="textNoShape">
              <a:avLst/>
            </a:prstTxWarp>
            <a:spAutoFit/>
          </a:bodyPr>
          <a:lstStyle>
            <a:lvl1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C5F8C2-3157-4D37-ADD5-12488ED2FBA6}"/>
              </a:ext>
            </a:extLst>
          </p:cNvPr>
          <p:cNvSpPr txBox="1"/>
          <p:nvPr/>
        </p:nvSpPr>
        <p:spPr>
          <a:xfrm>
            <a:off x="395666" y="1068617"/>
            <a:ext cx="8563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实际开发中，</a:t>
            </a:r>
            <a:r>
              <a:rPr lang="zh-CN" altLang="en-US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应该按照几个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基本原则进行管理：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首先，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分支是非常稳定的，仅用来发布新版本，平时不能在上面干活；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干活都在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分支上，</a:t>
            </a:r>
            <a:endParaRPr lang="en-US" altLang="zh-CN" sz="1400" dirty="0">
              <a:solidFill>
                <a:srgbClr val="666666"/>
              </a:solidFill>
              <a:ea typeface="Helvetica Neue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分支是不稳定的，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你和你的小伙伴们每个人都在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分支上干活，每个人都有自己的分支，</a:t>
            </a:r>
            <a:r>
              <a:rPr lang="zh-CN" altLang="en-US" sz="1400" dirty="0">
                <a:solidFill>
                  <a:srgbClr val="666666"/>
                </a:solidFill>
                <a:ea typeface="Helvetica Neue"/>
              </a:rPr>
              <a:t>都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往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分支上合并。比如1.0版本发布时，再把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分支合并到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上，在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分支发布1.0版本；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所以，团队合作的分支看起来就像这样：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A8CB6-2079-4213-8D39-4FF8345F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68" y="3349729"/>
            <a:ext cx="5541464" cy="16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648AD-FF8D-4B4C-BC90-99AC703D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987574"/>
            <a:ext cx="7619048" cy="331428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03922B-43DB-4799-A727-E8C0B5BDF47C}"/>
              </a:ext>
            </a:extLst>
          </p:cNvPr>
          <p:cNvSpPr/>
          <p:nvPr/>
        </p:nvSpPr>
        <p:spPr>
          <a:xfrm>
            <a:off x="3563888" y="2674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邀请合作者</a:t>
            </a:r>
            <a:endParaRPr lang="zh-CN" altLang="en-US" sz="24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5CF33A-D25B-44CD-8C6F-A758317A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19369"/>
            <a:ext cx="70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95536" y="1168217"/>
            <a:ext cx="8565279" cy="187743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406128" y="362397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505584"/>
            <a:ext cx="53285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对我们有哪些帮助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7973DC0-07E1-4CB9-BAC7-88FC40BA18DF}"/>
              </a:ext>
            </a:extLst>
          </p:cNvPr>
          <p:cNvSpPr>
            <a:spLocks/>
          </p:cNvSpPr>
          <p:nvPr/>
        </p:nvSpPr>
        <p:spPr>
          <a:xfrm>
            <a:off x="289360" y="1180515"/>
            <a:ext cx="8565279" cy="41115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上可以接触到最新的最前沿的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版本控制工具的的技术，包括编程语言、单元测试、设计思想、编码规范等等。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上有很多课程和学习笔记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很多技术大牛在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上写书，都可以完全免费的在线阅读。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https://hellogithub.com/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8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628071" y="339502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本地项目推送远程仓库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896184"/>
            <a:ext cx="8352928" cy="44012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init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（初始化本地仓库）</a:t>
            </a: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add .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（工作区提交暂存区）</a:t>
            </a: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mit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–m “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描述” （提交仓库）</a:t>
            </a: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（远程仓库地址）</a:t>
            </a: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（查看关联的远程仓库）</a:t>
            </a: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origin master  (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推送到远程仓库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注意：远程仓库和本地文件必须一致否则推送失败</a:t>
            </a: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275856" y="195486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远程仓库克隆到本地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30986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远程代码拉取到本地工作区（自动合并）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previewTemplat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PREVIEWTEMPLATE</Template>
  <TotalTime>372</TotalTime>
  <Words>379</Words>
  <Application>Microsoft Office PowerPoint</Application>
  <PresentationFormat>On-screen Show (16:9)</PresentationFormat>
  <Paragraphs>91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Consolas</vt:lpstr>
      <vt:lpstr>Wingdings</vt:lpstr>
      <vt:lpstr>previewTemplate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edgarliu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github简介及应用</dc:title>
  <dc:subject>github简介及应用</dc:subject>
  <dc:creator>edgarliu</dc:creator>
  <cp:keywords>github简介及应用</cp:keywords>
  <dc:description>github简介及应用</dc:description>
  <cp:lastModifiedBy>Jian Lu</cp:lastModifiedBy>
  <cp:revision>171</cp:revision>
  <dcterms:created xsi:type="dcterms:W3CDTF">2020-05-01T00:07:59Z</dcterms:created>
  <dcterms:modified xsi:type="dcterms:W3CDTF">2021-10-14T11:50:10Z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