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5"/>
  </p:notesMasterIdLst>
  <p:sldIdLst>
    <p:sldId id="256" r:id="rId2"/>
    <p:sldId id="286" r:id="rId3"/>
    <p:sldId id="287" r:id="rId4"/>
    <p:sldId id="257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311" r:id="rId13"/>
    <p:sldId id="312" r:id="rId14"/>
    <p:sldId id="313" r:id="rId15"/>
    <p:sldId id="314" r:id="rId16"/>
    <p:sldId id="315" r:id="rId17"/>
    <p:sldId id="316" r:id="rId18"/>
    <p:sldId id="318" r:id="rId19"/>
    <p:sldId id="317" r:id="rId20"/>
    <p:sldId id="275" r:id="rId21"/>
    <p:sldId id="276" r:id="rId22"/>
    <p:sldId id="277" r:id="rId23"/>
    <p:sldId id="299" r:id="rId24"/>
    <p:sldId id="305" r:id="rId25"/>
    <p:sldId id="306" r:id="rId26"/>
    <p:sldId id="307" r:id="rId27"/>
    <p:sldId id="308" r:id="rId28"/>
    <p:sldId id="309" r:id="rId29"/>
    <p:sldId id="310" r:id="rId30"/>
    <p:sldId id="288" r:id="rId31"/>
    <p:sldId id="290" r:id="rId32"/>
    <p:sldId id="289" r:id="rId33"/>
    <p:sldId id="291" r:id="rId34"/>
    <p:sldId id="294" r:id="rId35"/>
    <p:sldId id="292" r:id="rId36"/>
    <p:sldId id="293" r:id="rId37"/>
    <p:sldId id="295" r:id="rId38"/>
    <p:sldId id="296" r:id="rId39"/>
    <p:sldId id="297" r:id="rId40"/>
    <p:sldId id="300" r:id="rId41"/>
    <p:sldId id="301" r:id="rId42"/>
    <p:sldId id="302" r:id="rId43"/>
    <p:sldId id="303" r:id="rId44"/>
    <p:sldId id="298" r:id="rId45"/>
    <p:sldId id="304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88" autoAdjust="0"/>
    <p:restoredTop sz="90929"/>
  </p:normalViewPr>
  <p:slideViewPr>
    <p:cSldViewPr>
      <p:cViewPr>
        <p:scale>
          <a:sx n="30" d="100"/>
          <a:sy n="30" d="100"/>
        </p:scale>
        <p:origin x="-414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5FE61-310B-4F51-973C-CA9395438C6D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5514A-1F61-455D-8BF7-65BA0E40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00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5514A-1F61-455D-8BF7-65BA0E4080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7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71500" y="5944336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423333" y="5392680"/>
            <a:ext cx="9398000" cy="1358194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3333" y="4318000"/>
            <a:ext cx="9398000" cy="1016000"/>
          </a:xfrm>
        </p:spPr>
        <p:txBody>
          <a:bodyPr anchor="b"/>
          <a:lstStyle>
            <a:lvl1pPr marL="0" indent="0" algn="l">
              <a:buNone/>
              <a:defRPr sz="2700">
                <a:solidFill>
                  <a:schemeClr val="tx2">
                    <a:shade val="75000"/>
                  </a:schemeClr>
                </a:solidFill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9144000" y="7193280"/>
            <a:ext cx="843280" cy="274320"/>
          </a:xfrm>
        </p:spPr>
        <p:txBody>
          <a:bodyPr/>
          <a:lstStyle/>
          <a:p>
            <a:fld id="{EDD4DBA4-038B-4BA7-BBA0-22E94C2429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C08F-3D1C-4A0F-A69B-1824CE4D5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10307"/>
            <a:ext cx="2032000" cy="650169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610307"/>
            <a:ext cx="6942667" cy="650169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73AB-92F8-4D1D-B5BE-1BCA9F4F3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979334" y="84667"/>
            <a:ext cx="3217333" cy="321028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144000" y="7193280"/>
            <a:ext cx="843280" cy="274320"/>
          </a:xfrm>
        </p:spPr>
        <p:txBody>
          <a:bodyPr/>
          <a:lstStyle/>
          <a:p>
            <a:fld id="{0EEA3099-BE54-4D60-831F-E8D9B816B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71500" y="3827669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23333" y="1862667"/>
            <a:ext cx="9398000" cy="1354667"/>
          </a:xfrm>
        </p:spPr>
        <p:txBody>
          <a:bodyPr anchor="b"/>
          <a:lstStyle>
            <a:lvl1pPr marL="0" indent="0" algn="r">
              <a:buNone/>
              <a:defRPr sz="22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967B-33BD-4C66-A58D-E41B116C47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0528" y="3274540"/>
            <a:ext cx="9652000" cy="1316472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35280" y="508000"/>
            <a:ext cx="9652000" cy="93472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38667" y="1778000"/>
            <a:ext cx="4656667" cy="524933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164667" y="1778000"/>
            <a:ext cx="4826000" cy="524933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189-480A-471F-86A6-AD635693B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38667" y="6011333"/>
            <a:ext cx="9567333" cy="98072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12716" y="740833"/>
            <a:ext cx="4767284" cy="710847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5161139" y="740833"/>
            <a:ext cx="4769157" cy="710847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12716" y="1462264"/>
            <a:ext cx="4767284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5165256" y="1462264"/>
            <a:ext cx="4765040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7196667"/>
            <a:ext cx="846667" cy="274320"/>
          </a:xfrm>
        </p:spPr>
        <p:txBody>
          <a:bodyPr/>
          <a:lstStyle/>
          <a:p>
            <a:fld id="{9FB51503-1ABE-4AAF-9D88-BCEDBDCB8D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71500" y="6688667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35280" y="508000"/>
            <a:ext cx="9652000" cy="93472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701-E004-4D82-8FCC-EE05515C8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CD0F-4057-436E-BB75-315288692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71500" y="6499019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6096000"/>
            <a:ext cx="9398000" cy="578556"/>
          </a:xfrm>
        </p:spPr>
        <p:txBody>
          <a:bodyPr anchor="ctr"/>
          <a:lstStyle>
            <a:lvl1pPr algn="l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508001" y="677333"/>
            <a:ext cx="3342570" cy="53340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972278" y="677333"/>
            <a:ext cx="5933722" cy="5334000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0C4-73B9-4148-BF1D-66E33403D7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894667" y="685149"/>
            <a:ext cx="5588000" cy="40640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6F1E-0B7F-41B8-A0BF-01BB96E121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23334" y="5548622"/>
            <a:ext cx="6519333" cy="580320"/>
          </a:xfrm>
        </p:spPr>
        <p:txBody>
          <a:bodyPr anchor="ctr"/>
          <a:lstStyle>
            <a:lvl1pPr algn="l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423334" y="6148020"/>
            <a:ext cx="6519333" cy="853722"/>
          </a:xfrm>
        </p:spPr>
        <p:txBody>
          <a:bodyPr lIns="121919" tIns="0"/>
          <a:lstStyle>
            <a:lvl1pPr marL="0" indent="0">
              <a:buNone/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71500" y="1167665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38667" y="1726847"/>
            <a:ext cx="9652000" cy="5028848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7196667" y="84667"/>
            <a:ext cx="2794000" cy="321028"/>
          </a:xfrm>
          <a:prstGeom prst="rect">
            <a:avLst/>
          </a:prstGeom>
        </p:spPr>
        <p:txBody>
          <a:bodyPr vert="horz" lIns="101599" tIns="50799" rIns="101599" bIns="50799"/>
          <a:lstStyle>
            <a:lvl1pPr algn="l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471334" y="84667"/>
            <a:ext cx="3725333" cy="321028"/>
          </a:xfrm>
          <a:prstGeom prst="rect">
            <a:avLst/>
          </a:prstGeom>
        </p:spPr>
        <p:txBody>
          <a:bodyPr vert="horz" lIns="101599" tIns="50799" rIns="101599" bIns="50799"/>
          <a:lstStyle>
            <a:lvl1pPr algn="r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44000" y="7196667"/>
            <a:ext cx="846667" cy="271639"/>
          </a:xfrm>
          <a:prstGeom prst="rect">
            <a:avLst/>
          </a:prstGeom>
        </p:spPr>
        <p:txBody>
          <a:bodyPr vert="horz" lIns="101599" tIns="50799" rIns="101599" bIns="50799"/>
          <a:lstStyle>
            <a:lvl1pPr algn="r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0B691FF-3E4E-4D8D-859C-761AD7981A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38667" y="508000"/>
            <a:ext cx="9652000" cy="93133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71500" y="1167665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71500" y="1175540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80996" indent="-38099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825492" indent="-317497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3100" kern="1200">
          <a:solidFill>
            <a:schemeClr val="tx2"/>
          </a:solidFill>
          <a:latin typeface="+mn-lt"/>
          <a:ea typeface="+mn-ea"/>
          <a:cs typeface="+mn-cs"/>
        </a:defRPr>
      </a:lvl2pPr>
      <a:lvl3pPr marL="1269987" indent="-253997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700" kern="1200">
          <a:solidFill>
            <a:schemeClr val="tx2"/>
          </a:solidFill>
          <a:latin typeface="+mn-lt"/>
          <a:ea typeface="+mn-ea"/>
          <a:cs typeface="+mn-cs"/>
        </a:defRPr>
      </a:lvl3pPr>
      <a:lvl4pPr marL="1777982" indent="-253997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2285977" indent="-253997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793972" indent="-253997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3301967" indent="-253997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3809962" indent="-253997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8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317957" indent="-253997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3048000"/>
            <a:ext cx="8445500" cy="12192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800">
                <a:solidFill>
                  <a:srgbClr val="000000"/>
                </a:solidFill>
                <a:latin typeface="Arial" pitchFamily="34" charset="0"/>
              </a:rPr>
              <a:t>Astra-Enroller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60538" y="4568825"/>
            <a:ext cx="6608762" cy="3335338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Astrapi Technology Team.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Gabriel E. Nieves Rodríguez 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Emanuel Rivera Castro 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Joaquin Pockels Balaguer 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Francisco O. Ramos Bravo 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Luis Ayala Silva 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Software Interfaces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Every operation will use the internet in some way.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Need 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a web browser and 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an OS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Receives credentials and validate with 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the DBMS.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Communication Interfaces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Will be running on the PUPR server.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Easier and accurate update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Every user will communicate with the server.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TCP/IP for managing.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8600" y="1600200"/>
            <a:ext cx="7315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46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7200" y="2344464"/>
            <a:ext cx="6700838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0784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057" y="2456180"/>
            <a:ext cx="6397943" cy="363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929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200" y="2438400"/>
            <a:ext cx="70866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4937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200" y="2640330"/>
            <a:ext cx="6477000" cy="307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9131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200" y="2454592"/>
            <a:ext cx="6477000" cy="318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243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200" y="2541270"/>
            <a:ext cx="6629400" cy="309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9155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200" y="2575242"/>
            <a:ext cx="6553200" cy="306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95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761252"/>
            <a:ext cx="4114800" cy="5028848"/>
          </a:xfrm>
        </p:spPr>
        <p:txBody>
          <a:bodyPr>
            <a:normAutofit/>
          </a:bodyPr>
          <a:lstStyle/>
          <a:p>
            <a:r>
              <a:rPr lang="en-US" sz="1800" b="1" dirty="0"/>
              <a:t>STD</a:t>
            </a:r>
          </a:p>
          <a:p>
            <a:pPr lvl="1"/>
            <a:r>
              <a:rPr lang="en-US" sz="1800" b="1" dirty="0"/>
              <a:t>Introduction</a:t>
            </a:r>
          </a:p>
          <a:p>
            <a:pPr lvl="1"/>
            <a:r>
              <a:rPr lang="en-US" sz="1800" b="1" dirty="0" smtClean="0"/>
              <a:t>Methods for  test</a:t>
            </a:r>
            <a:endParaRPr lang="en-US" sz="1800" b="1" dirty="0"/>
          </a:p>
          <a:p>
            <a:pPr lvl="1"/>
            <a:r>
              <a:rPr lang="en-US" sz="1800" b="1" dirty="0" smtClean="0"/>
              <a:t>Equipment for  test</a:t>
            </a:r>
          </a:p>
          <a:p>
            <a:pPr lvl="1"/>
            <a:r>
              <a:rPr lang="en-US" sz="1800" b="1" dirty="0" smtClean="0"/>
              <a:t>Black box example</a:t>
            </a:r>
          </a:p>
          <a:p>
            <a:pPr lvl="1"/>
            <a:r>
              <a:rPr lang="en-US" sz="1800" b="1" dirty="0" smtClean="0"/>
              <a:t>White box example</a:t>
            </a:r>
          </a:p>
          <a:p>
            <a:pPr lvl="1"/>
            <a:r>
              <a:rPr lang="en-US" sz="1800" b="1" dirty="0" smtClean="0"/>
              <a:t>Integration example</a:t>
            </a:r>
          </a:p>
          <a:p>
            <a:pPr lvl="1"/>
            <a:endParaRPr lang="en-US" sz="1800" b="1" dirty="0" smtClean="0"/>
          </a:p>
          <a:p>
            <a:r>
              <a:rPr lang="en-US" sz="1800" b="1" dirty="0" smtClean="0"/>
              <a:t>SPMP</a:t>
            </a:r>
            <a:endParaRPr lang="en-US" sz="1800" b="1" dirty="0"/>
          </a:p>
          <a:p>
            <a:pPr lvl="1"/>
            <a:r>
              <a:rPr lang="en-US" sz="1800" b="1" dirty="0"/>
              <a:t>Introduction</a:t>
            </a:r>
          </a:p>
          <a:p>
            <a:pPr lvl="1"/>
            <a:r>
              <a:rPr lang="en-US" sz="1800" b="1" dirty="0"/>
              <a:t>Project </a:t>
            </a:r>
            <a:r>
              <a:rPr lang="en-US" sz="1800" b="1" dirty="0" smtClean="0"/>
              <a:t>Responsibilities</a:t>
            </a:r>
          </a:p>
          <a:p>
            <a:pPr lvl="1"/>
            <a:r>
              <a:rPr lang="en-US" sz="1800" b="1" dirty="0" smtClean="0"/>
              <a:t> Member Roles</a:t>
            </a:r>
          </a:p>
          <a:p>
            <a:pPr lvl="1"/>
            <a:r>
              <a:rPr lang="en-US" sz="1800" b="1" dirty="0" smtClean="0"/>
              <a:t>Budget</a:t>
            </a:r>
          </a:p>
          <a:p>
            <a:pPr lvl="1"/>
            <a:r>
              <a:rPr lang="en-US" sz="1800" b="1" dirty="0" smtClean="0"/>
              <a:t>Salary</a:t>
            </a:r>
            <a:endParaRPr lang="en-US" sz="1800" b="1" dirty="0"/>
          </a:p>
          <a:p>
            <a:pPr lvl="1"/>
            <a:endParaRPr lang="en-US" sz="1400" b="1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1067" y="1879247"/>
            <a:ext cx="4360333" cy="5028848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>
            <a:lvl1pPr marL="380996" indent="-380996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5492" indent="-3174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69987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77982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5977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93972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301967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09962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317957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Introduction 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SRS</a:t>
            </a:r>
          </a:p>
          <a:p>
            <a:pPr lvl="1"/>
            <a:r>
              <a:rPr lang="en-US" sz="1800" b="1" dirty="0" smtClean="0"/>
              <a:t>Introduction</a:t>
            </a:r>
          </a:p>
          <a:p>
            <a:pPr lvl="1"/>
            <a:r>
              <a:rPr lang="en-US" sz="1800" b="1" dirty="0" smtClean="0"/>
              <a:t>Interfaces</a:t>
            </a:r>
          </a:p>
          <a:p>
            <a:pPr lvl="1"/>
            <a:r>
              <a:rPr lang="en-US" sz="1800" b="1" dirty="0" smtClean="0"/>
              <a:t>Constraints And Dependencies</a:t>
            </a:r>
          </a:p>
          <a:p>
            <a:pPr lvl="1"/>
            <a:endParaRPr lang="en-US" sz="1800" b="1" dirty="0" smtClean="0"/>
          </a:p>
          <a:p>
            <a:pPr marL="507995" lvl="1" indent="0">
              <a:buNone/>
            </a:pPr>
            <a:r>
              <a:rPr lang="en-US" sz="1800" b="1" dirty="0" smtClean="0"/>
              <a:t>	</a:t>
            </a:r>
          </a:p>
          <a:p>
            <a:r>
              <a:rPr lang="en-US" sz="1800" b="1" dirty="0" smtClean="0"/>
              <a:t>SDD</a:t>
            </a:r>
          </a:p>
          <a:p>
            <a:pPr lvl="1"/>
            <a:r>
              <a:rPr lang="en-US" sz="1800" b="1" dirty="0" smtClean="0"/>
              <a:t>Introduction</a:t>
            </a:r>
          </a:p>
          <a:p>
            <a:pPr lvl="1"/>
            <a:endParaRPr lang="en-US" sz="1800" b="1" dirty="0" smtClean="0"/>
          </a:p>
          <a:p>
            <a:pPr lvl="1"/>
            <a:endParaRPr lang="en-US" sz="1500" b="1" dirty="0" smtClean="0"/>
          </a:p>
          <a:p>
            <a:pPr lvl="1"/>
            <a:endParaRPr lang="en-US" sz="14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177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User Characteristics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</a:rPr>
              <a:t>Skills for the user are </a:t>
            </a:r>
            <a:r>
              <a:rPr lang="en-US" sz="2900" dirty="0">
                <a:solidFill>
                  <a:srgbClr val="000000"/>
                </a:solidFill>
              </a:rPr>
              <a:t>not high.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900" dirty="0">
                <a:solidFill>
                  <a:srgbClr val="000000"/>
                </a:solidFill>
              </a:rPr>
              <a:t>Experience in navigating the web.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900" dirty="0">
                <a:solidFill>
                  <a:srgbClr val="000000"/>
                </a:solidFill>
              </a:rPr>
              <a:t>Detailed enough for inexperience users.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Constraints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244475" y="1216025"/>
            <a:ext cx="9659938" cy="6097588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100" b="1" i="1" dirty="0">
                <a:solidFill>
                  <a:srgbClr val="000000"/>
                </a:solidFill>
              </a:rPr>
              <a:t>Hardware and Software limitations</a:t>
            </a:r>
            <a:endParaRPr lang="en-US" b="1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100" dirty="0" smtClean="0">
                <a:solidFill>
                  <a:srgbClr val="000000"/>
                </a:solidFill>
              </a:rPr>
              <a:t>Processor: </a:t>
            </a:r>
            <a:r>
              <a:rPr lang="en-US" sz="2100" dirty="0">
                <a:solidFill>
                  <a:srgbClr val="000000"/>
                </a:solidFill>
              </a:rPr>
              <a:t>233 MHz</a:t>
            </a:r>
            <a:endParaRPr lang="en-US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100" dirty="0" smtClean="0">
                <a:solidFill>
                  <a:srgbClr val="000000"/>
                </a:solidFill>
              </a:rPr>
              <a:t>Memory: </a:t>
            </a:r>
            <a:r>
              <a:rPr lang="en-US" sz="2100" dirty="0">
                <a:solidFill>
                  <a:srgbClr val="000000"/>
                </a:solidFill>
              </a:rPr>
              <a:t>64 MB RAM</a:t>
            </a:r>
            <a:endParaRPr lang="en-US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100" i="1" dirty="0" smtClean="0">
                <a:solidFill>
                  <a:srgbClr val="000000"/>
                </a:solidFill>
              </a:rPr>
              <a:t>OS: </a:t>
            </a:r>
            <a:r>
              <a:rPr lang="en-US" sz="2100" i="1" dirty="0">
                <a:solidFill>
                  <a:srgbClr val="000000"/>
                </a:solidFill>
              </a:rPr>
              <a:t>None (user can use any OS that can support  Mozilla Firefox and/or Google Chrome)</a:t>
            </a:r>
            <a:endParaRPr lang="en-US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100" i="1" dirty="0">
                <a:solidFill>
                  <a:srgbClr val="000000"/>
                </a:solidFill>
              </a:rPr>
              <a:t>Web browser: Mozilla Firefox or Google Chrome</a:t>
            </a:r>
            <a:endParaRPr lang="en-US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</a:rPr>
              <a:t>Internet connection with at least a speed of </a:t>
            </a:r>
            <a:r>
              <a:rPr lang="en-US" sz="2100" dirty="0" smtClean="0">
                <a:solidFill>
                  <a:srgbClr val="000000"/>
                </a:solidFill>
              </a:rPr>
              <a:t>5.6 </a:t>
            </a:r>
            <a:r>
              <a:rPr lang="en-US" sz="2100" dirty="0">
                <a:solidFill>
                  <a:srgbClr val="000000"/>
                </a:solidFill>
              </a:rPr>
              <a:t>kbps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100" dirty="0">
              <a:solidFill>
                <a:srgbClr val="000000"/>
              </a:solidFill>
              <a:latin typeface="Arial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100" i="1" dirty="0">
                <a:solidFill>
                  <a:srgbClr val="000000"/>
                </a:solidFill>
                <a:latin typeface="Arial" pitchFamily="34" charset="0"/>
              </a:rPr>
              <a:t>Languages needed for implementation</a:t>
            </a:r>
            <a:endParaRPr lang="en-US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100" dirty="0" smtClean="0">
                <a:solidFill>
                  <a:srgbClr val="000000"/>
                </a:solidFill>
              </a:rPr>
              <a:t>PHP (version 4.0)</a:t>
            </a:r>
            <a:endParaRPr lang="en-US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</a:rPr>
              <a:t>MySQL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100" dirty="0">
              <a:solidFill>
                <a:srgbClr val="000000"/>
              </a:solidFill>
              <a:latin typeface="Arial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100" b="1" i="1" dirty="0">
                <a:solidFill>
                  <a:srgbClr val="000000"/>
                </a:solidFill>
              </a:rPr>
              <a:t>Security</a:t>
            </a:r>
            <a:endParaRPr lang="en-US" b="1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</a:rPr>
              <a:t>HTTPS with  Encrypted SSL and TSL connection features.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100" dirty="0">
              <a:solidFill>
                <a:srgbClr val="000000"/>
              </a:solidFill>
              <a:latin typeface="Arial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100" b="1" i="1" dirty="0">
                <a:solidFill>
                  <a:srgbClr val="000000"/>
                </a:solidFill>
              </a:rPr>
              <a:t>Others</a:t>
            </a:r>
            <a:endParaRPr lang="en-US" b="1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</a:rPr>
              <a:t>Depends on the database that the institution uses</a:t>
            </a:r>
            <a:r>
              <a:rPr lang="en-US" sz="2100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Assumptions and Dependencies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900" i="1" dirty="0">
                <a:solidFill>
                  <a:srgbClr val="000000"/>
                </a:solidFill>
              </a:rPr>
              <a:t>Users </a:t>
            </a:r>
            <a:r>
              <a:rPr lang="en-US" sz="2900" i="1" dirty="0" smtClean="0">
                <a:solidFill>
                  <a:srgbClr val="000000"/>
                </a:solidFill>
              </a:rPr>
              <a:t>belong </a:t>
            </a:r>
            <a:r>
              <a:rPr lang="en-US" sz="2900" i="1" dirty="0">
                <a:solidFill>
                  <a:srgbClr val="000000"/>
                </a:solidFill>
              </a:rPr>
              <a:t>to the PUPR and have an account already created on the CTE in the PUPR campus</a:t>
            </a:r>
            <a:r>
              <a:rPr lang="en-US" sz="2900" i="1" dirty="0" smtClean="0">
                <a:solidFill>
                  <a:srgbClr val="000000"/>
                </a:solidFill>
              </a:rPr>
              <a:t>, otherwise </a:t>
            </a:r>
            <a:r>
              <a:rPr lang="en-US" sz="2900" i="1" dirty="0">
                <a:solidFill>
                  <a:srgbClr val="000000"/>
                </a:solidFill>
              </a:rPr>
              <a:t>they will not be able to access AE.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900" i="1" dirty="0">
                <a:solidFill>
                  <a:srgbClr val="000000"/>
                </a:solidFill>
              </a:rPr>
              <a:t> The PUPR </a:t>
            </a:r>
            <a:r>
              <a:rPr lang="en-US" sz="2900" i="1" dirty="0" smtClean="0">
                <a:solidFill>
                  <a:srgbClr val="000000"/>
                </a:solidFill>
              </a:rPr>
              <a:t>DBMS use </a:t>
            </a:r>
            <a:r>
              <a:rPr lang="en-US" sz="2900" i="1" dirty="0">
                <a:solidFill>
                  <a:srgbClr val="000000"/>
                </a:solidFill>
              </a:rPr>
              <a:t>MySQL.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295400"/>
            <a:ext cx="9652000" cy="6324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SDD Means Software Design Description.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represents or model a system with a precise information for planning, analysis, and implementation.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can be divided in: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System overview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Architectural design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Detail system specifications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904461"/>
              </p:ext>
            </p:extLst>
          </p:nvPr>
        </p:nvGraphicFramePr>
        <p:xfrm>
          <a:off x="889000" y="2819400"/>
          <a:ext cx="8834204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3" imgW="8039077" imgH="2327028" progId="SmartDraw.2">
                  <p:embed/>
                </p:oleObj>
              </mc:Choice>
              <mc:Fallback>
                <p:oleObj r:id="rId3" imgW="8039077" imgH="2327028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819400"/>
                        <a:ext cx="8834204" cy="2590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467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Block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127362"/>
              </p:ext>
            </p:extLst>
          </p:nvPr>
        </p:nvGraphicFramePr>
        <p:xfrm>
          <a:off x="1727200" y="1447800"/>
          <a:ext cx="5934075" cy="583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3" imgW="7214752" imgH="7030172" progId="SmartDraw.2">
                  <p:embed/>
                </p:oleObj>
              </mc:Choice>
              <mc:Fallback>
                <p:oleObj r:id="rId3" imgW="7214752" imgH="7030172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447800"/>
                        <a:ext cx="5934075" cy="583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001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Activity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644176"/>
              </p:ext>
            </p:extLst>
          </p:nvPr>
        </p:nvGraphicFramePr>
        <p:xfrm>
          <a:off x="2412999" y="1360904"/>
          <a:ext cx="5610225" cy="5973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3" imgW="5940597" imgH="6281567" progId="SmartDraw.2">
                  <p:embed/>
                </p:oleObj>
              </mc:Choice>
              <mc:Fallback>
                <p:oleObj r:id="rId3" imgW="5940597" imgH="6281567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999" y="1360904"/>
                        <a:ext cx="5610225" cy="59733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3779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2400" y="1752600"/>
            <a:ext cx="7467600" cy="556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972866"/>
              </p:ext>
            </p:extLst>
          </p:nvPr>
        </p:nvGraphicFramePr>
        <p:xfrm>
          <a:off x="1879600" y="1904999"/>
          <a:ext cx="6705600" cy="5274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r:id="rId3" imgW="8673789" imgH="6778231" progId="SmartDraw.2">
                  <p:embed/>
                </p:oleObj>
              </mc:Choice>
              <mc:Fallback>
                <p:oleObj r:id="rId3" imgW="8673789" imgH="6778231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1904999"/>
                        <a:ext cx="6705600" cy="5274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902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 Activity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254890"/>
              </p:ext>
            </p:extLst>
          </p:nvPr>
        </p:nvGraphicFramePr>
        <p:xfrm>
          <a:off x="3617912" y="1600199"/>
          <a:ext cx="3290888" cy="5038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r:id="rId3" imgW="2950100" imgH="4496682" progId="SmartDraw.2">
                  <p:embed/>
                </p:oleObj>
              </mc:Choice>
              <mc:Fallback>
                <p:oleObj r:id="rId3" imgW="2950100" imgH="4496682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2" y="1600199"/>
                        <a:ext cx="3290888" cy="50381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78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Course sub-activity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116548"/>
              </p:ext>
            </p:extLst>
          </p:nvPr>
        </p:nvGraphicFramePr>
        <p:xfrm>
          <a:off x="2336800" y="1466481"/>
          <a:ext cx="4495800" cy="6145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r:id="rId3" imgW="5834327" imgH="7901138" progId="SmartDraw.2">
                  <p:embed/>
                </p:oleObj>
              </mc:Choice>
              <mc:Fallback>
                <p:oleObj r:id="rId3" imgW="5834327" imgH="7901138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466481"/>
                        <a:ext cx="4495800" cy="61454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291" name="AutoShape 3"/>
          <p:cNvCxnSpPr>
            <a:cxnSpLocks noChangeShapeType="1"/>
          </p:cNvCxnSpPr>
          <p:nvPr/>
        </p:nvCxnSpPr>
        <p:spPr bwMode="auto">
          <a:xfrm flipH="1">
            <a:off x="5003802" y="2209800"/>
            <a:ext cx="137159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8913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Problem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Current registration system have a lot of problems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Search engine.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Validation.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Specific course statement fees.  </a:t>
            </a:r>
            <a:endParaRPr lang="en-US" dirty="0"/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STD Means Software Test Document.</a:t>
            </a:r>
          </a:p>
          <a:p>
            <a:r>
              <a:rPr lang="en-US" dirty="0"/>
              <a:t>I</a:t>
            </a:r>
            <a:r>
              <a:rPr lang="en-US" dirty="0" smtClean="0"/>
              <a:t>s description of </a:t>
            </a:r>
            <a:r>
              <a:rPr lang="en-US" dirty="0"/>
              <a:t>the </a:t>
            </a:r>
            <a:r>
              <a:rPr lang="en-US" dirty="0" smtClean="0"/>
              <a:t>methodology to </a:t>
            </a:r>
            <a:r>
              <a:rPr lang="en-US" dirty="0"/>
              <a:t>be used </a:t>
            </a:r>
            <a:r>
              <a:rPr lang="en-US" dirty="0" smtClean="0"/>
              <a:t>for testing </a:t>
            </a:r>
            <a:r>
              <a:rPr lang="en-US" dirty="0"/>
              <a:t>each </a:t>
            </a:r>
            <a:r>
              <a:rPr lang="en-US" dirty="0" smtClean="0"/>
              <a:t>function.</a:t>
            </a:r>
          </a:p>
          <a:p>
            <a:r>
              <a:rPr lang="en-US" dirty="0" smtClean="0"/>
              <a:t>In can be divided in: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Test Plan </a:t>
            </a:r>
          </a:p>
          <a:p>
            <a:pPr lvl="1"/>
            <a:r>
              <a:rPr lang="en-US" dirty="0" smtClean="0"/>
              <a:t>Test Design Specification</a:t>
            </a:r>
          </a:p>
          <a:p>
            <a:pPr lvl="1"/>
            <a:r>
              <a:rPr lang="en-US" dirty="0" smtClean="0"/>
              <a:t>Test Description</a:t>
            </a:r>
          </a:p>
        </p:txBody>
      </p:sp>
    </p:spTree>
    <p:extLst>
      <p:ext uri="{BB962C8B-B14F-4D97-AF65-F5344CB8AC3E}">
        <p14:creationId xmlns:p14="http://schemas.microsoft.com/office/powerpoint/2010/main" val="255287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Unit Test</a:t>
            </a:r>
          </a:p>
          <a:p>
            <a:pPr lvl="1"/>
            <a:r>
              <a:rPr lang="en-US" sz="3200" dirty="0"/>
              <a:t>Black </a:t>
            </a:r>
            <a:r>
              <a:rPr lang="en-US" sz="3200" dirty="0" smtClean="0"/>
              <a:t>Box</a:t>
            </a:r>
            <a:endParaRPr lang="en-US" sz="3200" dirty="0"/>
          </a:p>
          <a:p>
            <a:pPr lvl="1"/>
            <a:r>
              <a:rPr lang="en-US" sz="3200" dirty="0"/>
              <a:t>White </a:t>
            </a:r>
            <a:r>
              <a:rPr lang="en-US" sz="3200" dirty="0" smtClean="0"/>
              <a:t>Box</a:t>
            </a:r>
            <a:endParaRPr lang="en-US" sz="3200" dirty="0"/>
          </a:p>
          <a:p>
            <a:pPr lvl="0"/>
            <a:r>
              <a:rPr lang="en-US" dirty="0"/>
              <a:t>Integration Test</a:t>
            </a:r>
          </a:p>
          <a:p>
            <a:pPr lvl="1"/>
            <a:r>
              <a:rPr lang="en-US" sz="3200" dirty="0"/>
              <a:t>Bottom-up</a:t>
            </a:r>
          </a:p>
          <a:p>
            <a:pPr lvl="1"/>
            <a:r>
              <a:rPr lang="en-US" sz="3200" dirty="0"/>
              <a:t>Top-down</a:t>
            </a:r>
          </a:p>
          <a:p>
            <a:pPr lvl="1"/>
            <a:r>
              <a:rPr lang="en-US" sz="3200" dirty="0" smtClean="0"/>
              <a:t>Sandwich</a:t>
            </a:r>
          </a:p>
          <a:p>
            <a:pPr lvl="1"/>
            <a:r>
              <a:rPr lang="en-US" sz="3200" dirty="0" smtClean="0"/>
              <a:t>Big Bang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1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Equipment for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Astra-Enroller web page (Internet)</a:t>
            </a:r>
          </a:p>
          <a:p>
            <a:pPr lvl="0"/>
            <a:r>
              <a:rPr lang="en-US" dirty="0"/>
              <a:t>PUPR Database</a:t>
            </a:r>
          </a:p>
          <a:p>
            <a:pPr lvl="0"/>
            <a:r>
              <a:rPr lang="en-US" dirty="0"/>
              <a:t>Astra-Enroller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6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371600"/>
            <a:ext cx="9652000" cy="6019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Test design specification identifier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Test </a:t>
            </a:r>
            <a:r>
              <a:rPr lang="en-US" dirty="0"/>
              <a:t>if the function displays the user’s curriculum when the user </a:t>
            </a:r>
            <a:r>
              <a:rPr lang="en-US" dirty="0" smtClean="0"/>
              <a:t>clicks </a:t>
            </a:r>
            <a:r>
              <a:rPr lang="en-US" dirty="0"/>
              <a:t>view curriculum button and loads the user’s transcript. 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Function </a:t>
            </a:r>
            <a:r>
              <a:rPr lang="en-US" b="1" dirty="0"/>
              <a:t>to be tested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	View </a:t>
            </a:r>
            <a:r>
              <a:rPr lang="en-US" dirty="0"/>
              <a:t>Curriculum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Method </a:t>
            </a:r>
            <a:r>
              <a:rPr lang="en-US" b="1" dirty="0"/>
              <a:t>to be use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Unit Testing: Black Box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Conditions </a:t>
            </a:r>
            <a:r>
              <a:rPr lang="en-US" b="1" dirty="0"/>
              <a:t>for the test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507995" lvl="1" indent="0">
              <a:buNone/>
            </a:pPr>
            <a:r>
              <a:rPr lang="en-US" sz="3200" dirty="0" smtClean="0"/>
              <a:t>	5000 </a:t>
            </a:r>
            <a:r>
              <a:rPr lang="en-US" sz="3200" dirty="0"/>
              <a:t>users will click on the View Curriculum button.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0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example</a:t>
            </a:r>
            <a:endParaRPr lang="en-US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362200"/>
            <a:ext cx="7666397" cy="33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0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371600"/>
            <a:ext cx="9652000" cy="60197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Test design specification identifier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Test if the function login the user to his account. (Validation of credential)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 smtClean="0"/>
              <a:t>Function </a:t>
            </a:r>
            <a:r>
              <a:rPr lang="en-US" b="1" dirty="0"/>
              <a:t>to be tested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Login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 smtClean="0"/>
              <a:t>Method </a:t>
            </a:r>
            <a:r>
              <a:rPr lang="en-US" b="1" dirty="0"/>
              <a:t>to be use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	White Box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 smtClean="0"/>
              <a:t>Conditions </a:t>
            </a:r>
            <a:r>
              <a:rPr lang="en-US" b="1" dirty="0"/>
              <a:t>for the 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507995" lvl="1" indent="0">
              <a:buNone/>
            </a:pPr>
            <a:r>
              <a:rPr lang="en-US" sz="3200" dirty="0"/>
              <a:t>User writes his valid credentials (username and password).</a:t>
            </a:r>
          </a:p>
          <a:p>
            <a:pPr marL="507995" lvl="1" indent="0">
              <a:buNone/>
            </a:pPr>
            <a:r>
              <a:rPr lang="en-US" sz="3200" dirty="0"/>
              <a:t>User writes his valid username but not the valid password.</a:t>
            </a:r>
          </a:p>
          <a:p>
            <a:pPr marL="507995" lvl="1" indent="0">
              <a:buNone/>
            </a:pPr>
            <a:r>
              <a:rPr lang="en-US" sz="3200" dirty="0"/>
              <a:t>User writes his valid password but not the valid username.</a:t>
            </a:r>
          </a:p>
          <a:p>
            <a:pPr marL="507995" lvl="1" indent="0">
              <a:buNone/>
            </a:pPr>
            <a:r>
              <a:rPr lang="en-US" sz="3200" dirty="0"/>
              <a:t>User writes not valid credentials (username and password).</a:t>
            </a:r>
          </a:p>
          <a:p>
            <a:pPr marL="507995" lvl="1" indent="0">
              <a:buNone/>
            </a:pPr>
            <a:r>
              <a:rPr lang="en-US" sz="3200" dirty="0"/>
              <a:t>User writes his valid credentials with Uppercase or lowercase (username and </a:t>
            </a:r>
          </a:p>
          <a:p>
            <a:pPr marL="0" indent="0">
              <a:buNone/>
            </a:pPr>
            <a:r>
              <a:rPr lang="en-US" dirty="0"/>
              <a:t> password)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0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example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54" y="1295400"/>
            <a:ext cx="5398746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85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447800"/>
            <a:ext cx="9652000" cy="60197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/>
              <a:t>Test design specification identifier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	</a:t>
            </a:r>
          </a:p>
          <a:p>
            <a:pPr marL="0" indent="0">
              <a:buNone/>
            </a:pPr>
            <a:r>
              <a:rPr lang="en-US" sz="7200" dirty="0"/>
              <a:t>Test if the function gets the Astra-Enroller webpage when the user write the </a:t>
            </a:r>
            <a:r>
              <a:rPr lang="en-US" sz="7200" dirty="0" err="1"/>
              <a:t>url</a:t>
            </a:r>
            <a:r>
              <a:rPr lang="en-US" sz="7200" dirty="0"/>
              <a:t>. </a:t>
            </a:r>
          </a:p>
          <a:p>
            <a:pPr marL="0" indent="0">
              <a:buNone/>
            </a:pPr>
            <a:r>
              <a:rPr lang="en-US" sz="7200" dirty="0"/>
              <a:t> </a:t>
            </a:r>
          </a:p>
          <a:p>
            <a:pPr marL="0" indent="0">
              <a:buNone/>
            </a:pPr>
            <a:r>
              <a:rPr lang="en-US" sz="7200" b="1" dirty="0" smtClean="0"/>
              <a:t>Function </a:t>
            </a:r>
            <a:r>
              <a:rPr lang="en-US" sz="7200" b="1" dirty="0"/>
              <a:t>to be tested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	</a:t>
            </a:r>
          </a:p>
          <a:p>
            <a:pPr marL="0" indent="0">
              <a:buNone/>
            </a:pPr>
            <a:r>
              <a:rPr lang="en-US" sz="7200" dirty="0"/>
              <a:t>	Homepage</a:t>
            </a:r>
          </a:p>
          <a:p>
            <a:pPr marL="0" indent="0">
              <a:buNone/>
            </a:pPr>
            <a:r>
              <a:rPr lang="en-US" sz="7200" dirty="0"/>
              <a:t> </a:t>
            </a:r>
          </a:p>
          <a:p>
            <a:pPr marL="0" indent="0">
              <a:buNone/>
            </a:pPr>
            <a:r>
              <a:rPr lang="en-US" sz="7200" b="1" dirty="0" smtClean="0"/>
              <a:t>Method </a:t>
            </a:r>
            <a:r>
              <a:rPr lang="en-US" sz="7200" b="1" dirty="0"/>
              <a:t>to be use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 </a:t>
            </a:r>
          </a:p>
          <a:p>
            <a:pPr marL="0" indent="0">
              <a:buNone/>
            </a:pPr>
            <a:r>
              <a:rPr lang="en-US" sz="7200" dirty="0"/>
              <a:t>	Integration: Sandwich</a:t>
            </a:r>
          </a:p>
          <a:p>
            <a:pPr marL="0" indent="0">
              <a:buNone/>
            </a:pPr>
            <a:r>
              <a:rPr lang="en-US" sz="7200" dirty="0"/>
              <a:t> </a:t>
            </a:r>
          </a:p>
          <a:p>
            <a:pPr marL="0" indent="0">
              <a:buNone/>
            </a:pPr>
            <a:r>
              <a:rPr lang="en-US" sz="7200" b="1" dirty="0" smtClean="0"/>
              <a:t>Conditions </a:t>
            </a:r>
            <a:r>
              <a:rPr lang="en-US" sz="7200" b="1" dirty="0"/>
              <a:t>for the test</a:t>
            </a:r>
            <a:endParaRPr lang="en-US" sz="7200" dirty="0"/>
          </a:p>
          <a:p>
            <a:pPr marL="0" indent="0">
              <a:buNone/>
            </a:pPr>
            <a:r>
              <a:rPr lang="en-US" sz="7200" b="1" dirty="0"/>
              <a:t> </a:t>
            </a:r>
            <a:endParaRPr lang="en-US" sz="7200" dirty="0"/>
          </a:p>
          <a:p>
            <a:pPr marL="507995" lvl="1" indent="0">
              <a:buNone/>
            </a:pPr>
            <a:r>
              <a:rPr lang="en-US" sz="7200" dirty="0"/>
              <a:t>Using different web browsers (Mozilla Firefox, Opera).</a:t>
            </a:r>
          </a:p>
          <a:p>
            <a:pPr marL="507995" lvl="1" indent="0">
              <a:buNone/>
            </a:pPr>
            <a:r>
              <a:rPr lang="en-US" sz="7200" dirty="0"/>
              <a:t>Using different OS (Windows XP, Mac OS X).</a:t>
            </a:r>
          </a:p>
          <a:p>
            <a:pPr marL="507995" lvl="1" indent="0">
              <a:buNone/>
            </a:pPr>
            <a:r>
              <a:rPr lang="en-US" sz="7200" dirty="0"/>
              <a:t>Using different devices. (PC, Laptop, tables, smartphones)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13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example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474192"/>
            <a:ext cx="9067799" cy="43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7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SPMP means Software Project Management Plan.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It establish in a clear form the details and specifications of how a system would be administrated.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Is divided in five sections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Introduction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Project Organization 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Managerial Process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Technical Process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Work Packages, Schedule and Budget</a:t>
            </a:r>
          </a:p>
        </p:txBody>
      </p:sp>
    </p:spTree>
    <p:extLst>
      <p:ext uri="{BB962C8B-B14F-4D97-AF65-F5344CB8AC3E}">
        <p14:creationId xmlns:p14="http://schemas.microsoft.com/office/powerpoint/2010/main" val="268653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The SRS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SRS means 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Software Requirements Specifications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Is a complete description of the behavior of a system to be developed. 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 Is divided in three fundamental parts:</a:t>
            </a:r>
            <a:endParaRPr lang="en-US" dirty="0"/>
          </a:p>
          <a:p>
            <a:pPr marL="857250" lvl="2" indent="-28575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Introduction</a:t>
            </a:r>
            <a:endParaRPr lang="en-US" dirty="0"/>
          </a:p>
          <a:p>
            <a:pPr marL="857250" lvl="2" indent="-28575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Overall Description(For the Client)</a:t>
            </a:r>
            <a:endParaRPr lang="en-US" dirty="0"/>
          </a:p>
          <a:p>
            <a:pPr marL="857250" lvl="2" indent="-28575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Specific Requirements(For the developers)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Responsibilities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11929"/>
              </p:ext>
            </p:extLst>
          </p:nvPr>
        </p:nvGraphicFramePr>
        <p:xfrm>
          <a:off x="1422401" y="2209800"/>
          <a:ext cx="7315199" cy="12192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202180"/>
                <a:gridCol w="1657350"/>
                <a:gridCol w="3455669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Document 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Manager (s)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Assigned Member(s)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Gabriel and Emanuel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R" sz="1200">
                          <a:effectLst/>
                        </a:rPr>
                        <a:t>Gabriel, Emanuel, Joaquín, Francisco and  Luis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SDD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Joaquin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Joaquin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Emanuel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Emanuel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79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SPMP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Francisco and Gabriel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Francisco, Gabriel and Luis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790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Responsibilities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07686"/>
              </p:ext>
            </p:extLst>
          </p:nvPr>
        </p:nvGraphicFramePr>
        <p:xfrm>
          <a:off x="1346200" y="1752598"/>
          <a:ext cx="7620000" cy="480060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3595150"/>
                <a:gridCol w="1433922"/>
                <a:gridCol w="2590928"/>
              </a:tblGrid>
              <a:tr h="266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Works 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Purpose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Luis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Scope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Francisco and Gabriel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Definitions, Acronyms and Abbreviations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References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Overview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Joaquin and Emanuel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 Perspective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Luis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 Functions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Joaquin and Gabriel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Classes Characteristics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Emanuel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Emanuel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Assumptions and dependencies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Francisco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External interface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Luis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 Functions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Joaquin and Gabriel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Performance Requirements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Emanuel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Logic Requirements of Database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Emanuel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Design restrictions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Emanuel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 System Requirements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Francisco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08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Responsibilities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954899"/>
              </p:ext>
            </p:extLst>
          </p:nvPr>
        </p:nvGraphicFramePr>
        <p:xfrm>
          <a:off x="1803400" y="1828800"/>
          <a:ext cx="6080760" cy="78740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83180"/>
                <a:gridCol w="1430020"/>
                <a:gridCol w="206756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SDD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Works 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Introduction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Emanuel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Everything else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2-6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Joaquin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37614"/>
              </p:ext>
            </p:extLst>
          </p:nvPr>
        </p:nvGraphicFramePr>
        <p:xfrm>
          <a:off x="1803400" y="2971800"/>
          <a:ext cx="6080760" cy="590550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583180"/>
                <a:gridCol w="1430020"/>
                <a:gridCol w="206756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Works 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Emanuel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63464"/>
              </p:ext>
            </p:extLst>
          </p:nvPr>
        </p:nvGraphicFramePr>
        <p:xfrm>
          <a:off x="1803400" y="4114800"/>
          <a:ext cx="6080760" cy="316306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583180"/>
                <a:gridCol w="1430020"/>
                <a:gridCol w="206756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SPMP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Works 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Introduction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Luis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Organization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Gabriel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Managerial Process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Francisco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Technical Process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Methods, Tools, and Techniques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Gabriel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 Documentation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Luis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Support Functions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Francisco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 Packages, Schedule, and Budget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 Packages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Gabriel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Dependencies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Flagged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Resource Requirements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Francisco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Budget and Resource Allocation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Luis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Schedule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Gabriel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6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 Roles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784257"/>
              </p:ext>
            </p:extLst>
          </p:nvPr>
        </p:nvGraphicFramePr>
        <p:xfrm>
          <a:off x="1193800" y="2133599"/>
          <a:ext cx="7543800" cy="3429000"/>
        </p:xfrm>
        <a:graphic>
          <a:graphicData uri="http://schemas.openxmlformats.org/drawingml/2006/table">
            <a:tbl>
              <a:tblPr firstRow="1" firstCol="1" bandRow="1" bandCol="1">
                <a:tableStyleId>{793D81CF-94F2-401A-BA57-92F5A7B2D0C5}</a:tableStyleId>
              </a:tblPr>
              <a:tblGrid>
                <a:gridCol w="3771900"/>
                <a:gridCol w="3771900"/>
              </a:tblGrid>
              <a:tr h="3308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Member Full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Title(s)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4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Gabriel E. Nieves Rodríguez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Co-Founder, Computer Engineer, Project Manager, Graphics Designer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4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Francisco O. Ramos Bravo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Co-Founder, Computer Engineer, Project Manager, Editor &amp; Chief  and Translator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4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R" sz="1200">
                          <a:effectLst/>
                        </a:rPr>
                        <a:t>Joaquín Pockels Balaguer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Co-Founder, Computer Engineer, Project Manager and Function Specialist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4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R" sz="1200">
                          <a:effectLst/>
                        </a:rPr>
                        <a:t>Emanuel Rivera Castro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Co-Founder, Computer Engineer, Project Manager, Editor and Translator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R" sz="1200">
                          <a:effectLst/>
                        </a:rPr>
                        <a:t>Luis Ayala Silva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Computer Engineer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353604"/>
              </p:ext>
            </p:extLst>
          </p:nvPr>
        </p:nvGraphicFramePr>
        <p:xfrm>
          <a:off x="889000" y="1905000"/>
          <a:ext cx="8686800" cy="48006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364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Items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Amount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Pens Package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$9.98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Record Note Book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$19.99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$19.99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Laptops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$900.00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$4,500.00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Gasoline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$500.00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$2,500.00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Paper Block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$23.95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$47.90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5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Adobe Photoshop CS5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$679.99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$679.99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5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Office 2010 Professional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$408.99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$408.99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5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Project 2010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$499.80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$499.80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Smart Draw 2010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$208.04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$208.04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$8,874.69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935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214146"/>
              </p:ext>
            </p:extLst>
          </p:nvPr>
        </p:nvGraphicFramePr>
        <p:xfrm>
          <a:off x="1270002" y="1828800"/>
          <a:ext cx="7772400" cy="42672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Personal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Months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Amount(Per Month)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Gabriel Nieves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$2,400.00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$7,200.00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Francisco Ramos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$1,920.00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$5,760.00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Emanuel Rivera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$1,920.00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$5,760.00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Joaquin Pockels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$1,920.00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$5,760.00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Luis Ayala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$1,920.00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$5,760.00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$30,240.00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392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Example</a:t>
            </a:r>
            <a:endParaRPr lang="en-US" dirty="0"/>
          </a:p>
        </p:txBody>
      </p:sp>
      <p:pic>
        <p:nvPicPr>
          <p:cNvPr id="4" name="Picture 2" descr="C:\Users\Gencast\Dropbox\CECS 4204 - Software Engi\Group Images\Astra-Enroll Web-page Prototype\Astra-Enrollor_login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0875" y="2055812"/>
            <a:ext cx="6486525" cy="4371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141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Example</a:t>
            </a:r>
          </a:p>
        </p:txBody>
      </p:sp>
      <p:pic>
        <p:nvPicPr>
          <p:cNvPr id="4" name="Picture 2" descr="C:\Users\Gencast\Dropbox\CECS 4204 - Software Engi\Group Images\Astra-Enroll Web-page Prototype\Astra-Enrollor_Homepage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9099" y="1727200"/>
            <a:ext cx="6810078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363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Gencast\Dropbox\CECS 4204 - Software Engi\Group Images\Astra-Enroll Web-page Prototype\Astra-Enrollor_Enroll_Display_course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8100" y="1676400"/>
            <a:ext cx="7543800" cy="5571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9853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Example</a:t>
            </a:r>
          </a:p>
        </p:txBody>
      </p:sp>
      <p:pic>
        <p:nvPicPr>
          <p:cNvPr id="4" name="Picture 2" descr="C:\Users\Gencast\Dropbox\CECS 4204 - Software Engi\Group Images\Astra-Enroll Web-page Prototype\Astra-Enrollor_Enroll_Display_sections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9099" y="1727200"/>
            <a:ext cx="6810078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8750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Scope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249238" y="1831975"/>
            <a:ext cx="9661525" cy="5500688"/>
          </a:xfrm>
        </p:spPr>
        <p:txBody>
          <a:bodyPr lIns="0" tIns="0" rIns="0" bIns="0"/>
          <a:lstStyle/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Faster and more organized enrollment options for the students  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Showing them the courses they may enroll into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Showing them the taken courses with low grades, from C to F including withdraws.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Showing them the course description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Showing them the special topic courses.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Example</a:t>
            </a:r>
          </a:p>
        </p:txBody>
      </p:sp>
      <p:pic>
        <p:nvPicPr>
          <p:cNvPr id="4" name="Picture 2" descr="C:\Users\Gencast\Dropbox\CECS 4204 - Software Engi\Group Images\Astra-Enroll Web-page Prototype\Astra-Enrollor_Enroll_Display_sections_Eaxmple 1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9099" y="1727200"/>
            <a:ext cx="6810078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710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Example</a:t>
            </a:r>
          </a:p>
        </p:txBody>
      </p:sp>
      <p:pic>
        <p:nvPicPr>
          <p:cNvPr id="4" name="Picture 2" descr="C:\Users\Gencast\Dropbox\CECS 4204 - Software Engi\Group Images\Astra-Enroll Web-page Prototype\Astra-Enrollor_Enroll_Display_sections_Example 2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9099" y="1727200"/>
            <a:ext cx="6810078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114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:\Users\Gencast\Dropbox\CECS 4204 - Software Engi\Group Images\Astra-Enroll Web-page Prototype\Astra-Enrollor_Enroll_Display_sections_Eaxmple 3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1784163"/>
            <a:ext cx="7296150" cy="5388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949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115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Thanks for your Attention</a:t>
            </a:r>
            <a:endParaRPr lang="en-US" sz="115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2968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Future Features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</a:rPr>
              <a:t>Grant professors access to Astra Enroller this includes:</a:t>
            </a:r>
            <a:endParaRPr lang="en-US" dirty="0"/>
          </a:p>
          <a:p>
            <a:pPr marL="857250" lvl="2" indent="-28575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</a:rPr>
              <a:t>The ability to add final grades online.</a:t>
            </a:r>
            <a:endParaRPr lang="en-US" dirty="0"/>
          </a:p>
          <a:p>
            <a:pPr marL="857250" lvl="2" indent="-28575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</a:rPr>
              <a:t>Generate a role book for each course and section.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</a:rPr>
              <a:t>Financial  Services Improvement:</a:t>
            </a:r>
            <a:endParaRPr lang="en-US" dirty="0"/>
          </a:p>
          <a:p>
            <a:pPr marL="857250" lvl="2" indent="-28575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</a:rPr>
              <a:t>The option to chose parking.</a:t>
            </a:r>
            <a:endParaRPr lang="en-US" dirty="0"/>
          </a:p>
          <a:p>
            <a:pPr marL="857250" lvl="2" indent="-28575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</a:rPr>
              <a:t>Facilitate the payment options.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</a:rPr>
              <a:t>Validate Health Care  plan online.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System Interface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Our software is 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a component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 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of 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a larger system.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The complete system consist of 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four 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components:</a:t>
            </a:r>
            <a:endParaRPr lang="en-US" dirty="0"/>
          </a:p>
          <a:p>
            <a:pPr marL="857250" lvl="2" indent="-28575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Internet (Main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) </a:t>
            </a:r>
            <a:endParaRPr lang="en-US" dirty="0"/>
          </a:p>
          <a:p>
            <a:pPr marL="857250" lvl="2" indent="-28575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Users (enroll)</a:t>
            </a:r>
            <a:endParaRPr lang="en-US" dirty="0"/>
          </a:p>
          <a:p>
            <a:pPr marL="857250" lvl="2" indent="-28575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Astra-Enroller </a:t>
            </a:r>
            <a:endParaRPr lang="en-US" dirty="0"/>
          </a:p>
          <a:p>
            <a:pPr marL="857250" lvl="2" indent="-28575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PUPR DBMS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User interfaces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Login credentials.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AE will show the following options:</a:t>
            </a:r>
            <a:endParaRPr lang="en-US" dirty="0"/>
          </a:p>
          <a:p>
            <a:pPr marL="857250" lvl="2" indent="-28575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V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iew 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transcript or curriculum.</a:t>
            </a:r>
            <a:endParaRPr lang="en-US" dirty="0"/>
          </a:p>
          <a:p>
            <a:pPr marL="857250" lvl="2" indent="-28575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S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how 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courses student can be enroll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marL="857250" lvl="2" indent="-28575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Show courses he enroll for the term.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Hardware interface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Computer with basic peripherals(monitor, mouse, keyboard).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Peripheral that allows internet connection. 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Any tablet or smart phone capable of web browsing with 233MHz processor.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1306</TotalTime>
  <Words>962</Words>
  <Application>Microsoft Office PowerPoint</Application>
  <PresentationFormat>Custom</PresentationFormat>
  <Paragraphs>466</Paragraphs>
  <Slides>53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Trek</vt:lpstr>
      <vt:lpstr>SmartDraw.2</vt:lpstr>
      <vt:lpstr>Astra-Enroller</vt:lpstr>
      <vt:lpstr>Presentation </vt:lpstr>
      <vt:lpstr>Problem</vt:lpstr>
      <vt:lpstr>The SRS</vt:lpstr>
      <vt:lpstr>Scope</vt:lpstr>
      <vt:lpstr>Future Features</vt:lpstr>
      <vt:lpstr>System Interface</vt:lpstr>
      <vt:lpstr>User interfaces</vt:lpstr>
      <vt:lpstr>Hardware interface</vt:lpstr>
      <vt:lpstr>Software Interfaces</vt:lpstr>
      <vt:lpstr>Communication Interfaces</vt:lpstr>
      <vt:lpstr>User cases</vt:lpstr>
      <vt:lpstr>User cases</vt:lpstr>
      <vt:lpstr>User cases</vt:lpstr>
      <vt:lpstr>User cases</vt:lpstr>
      <vt:lpstr>User cases</vt:lpstr>
      <vt:lpstr>User cases</vt:lpstr>
      <vt:lpstr>User cases</vt:lpstr>
      <vt:lpstr>User cases</vt:lpstr>
      <vt:lpstr>User Characteristics</vt:lpstr>
      <vt:lpstr>Constraints</vt:lpstr>
      <vt:lpstr>Assumptions and Dependencies</vt:lpstr>
      <vt:lpstr>The SDD</vt:lpstr>
      <vt:lpstr>Deployment Diagram</vt:lpstr>
      <vt:lpstr>Decomposition Block Diagram</vt:lpstr>
      <vt:lpstr>main Activity Diagram</vt:lpstr>
      <vt:lpstr>Class Diagram</vt:lpstr>
      <vt:lpstr>Enroll Activity Diagram</vt:lpstr>
      <vt:lpstr>Display Course sub-activity Diagram</vt:lpstr>
      <vt:lpstr>The STD</vt:lpstr>
      <vt:lpstr>Methods for Testing</vt:lpstr>
      <vt:lpstr>Equipment for tests</vt:lpstr>
      <vt:lpstr>Black box example</vt:lpstr>
      <vt:lpstr>Black box example</vt:lpstr>
      <vt:lpstr>White box example</vt:lpstr>
      <vt:lpstr>White box example</vt:lpstr>
      <vt:lpstr>Integration example</vt:lpstr>
      <vt:lpstr>Integration example</vt:lpstr>
      <vt:lpstr>The SPMP</vt:lpstr>
      <vt:lpstr>Project Responsibilities</vt:lpstr>
      <vt:lpstr>Project Responsibilities</vt:lpstr>
      <vt:lpstr>Project Responsibilities</vt:lpstr>
      <vt:lpstr>Members Roles</vt:lpstr>
      <vt:lpstr>Budget</vt:lpstr>
      <vt:lpstr>Salary</vt:lpstr>
      <vt:lpstr>User Interface Example</vt:lpstr>
      <vt:lpstr>User Interface Example</vt:lpstr>
      <vt:lpstr>User Interface Example</vt:lpstr>
      <vt:lpstr>User Interface Example</vt:lpstr>
      <vt:lpstr>User Interface Example</vt:lpstr>
      <vt:lpstr>User Interface Example</vt:lpstr>
      <vt:lpstr>User Interface 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Emanuel</cp:lastModifiedBy>
  <cp:revision>33</cp:revision>
  <dcterms:created xsi:type="dcterms:W3CDTF">2004-05-06T09:28:21Z</dcterms:created>
  <dcterms:modified xsi:type="dcterms:W3CDTF">2011-05-26T21:06:39Z</dcterms:modified>
</cp:coreProperties>
</file>