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1" r:id="rId6"/>
    <p:sldId id="262" r:id="rId7"/>
    <p:sldId id="274" r:id="rId8"/>
    <p:sldId id="275" r:id="rId9"/>
    <p:sldId id="283" r:id="rId10"/>
    <p:sldId id="285" r:id="rId11"/>
    <p:sldId id="263" r:id="rId12"/>
    <p:sldId id="264" r:id="rId13"/>
    <p:sldId id="265" r:id="rId14"/>
    <p:sldId id="266" r:id="rId15"/>
    <p:sldId id="270" r:id="rId16"/>
    <p:sldId id="271" r:id="rId17"/>
    <p:sldId id="281" r:id="rId18"/>
    <p:sldId id="267" r:id="rId19"/>
    <p:sldId id="276" r:id="rId20"/>
    <p:sldId id="278" r:id="rId21"/>
    <p:sldId id="282" r:id="rId22"/>
    <p:sldId id="268" r:id="rId23"/>
    <p:sldId id="273" r:id="rId24"/>
    <p:sldId id="269" r:id="rId25"/>
    <p:sldId id="286" r:id="rId26"/>
    <p:sldId id="287" r:id="rId27"/>
    <p:sldId id="288" r:id="rId28"/>
    <p:sldId id="289" r:id="rId29"/>
    <p:sldId id="290"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70" autoAdjust="0"/>
    <p:restoredTop sz="94660"/>
  </p:normalViewPr>
  <p:slideViewPr>
    <p:cSldViewPr>
      <p:cViewPr varScale="1">
        <p:scale>
          <a:sx n="87" d="100"/>
          <a:sy n="87" d="100"/>
        </p:scale>
        <p:origin x="-107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D8EEE633-DCAE-48B3-BF9B-1CF2270B09F4}" type="datetimeFigureOut">
              <a:rPr lang="en-US" smtClean="0"/>
              <a:t>11/3/2011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A615F-5083-4945-9C68-A62C1FB59ADF}" type="slidenum">
              <a:rPr lang="en-US" smtClean="0"/>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EEE633-DCAE-48B3-BF9B-1CF2270B09F4}" type="datetimeFigureOut">
              <a:rPr lang="en-US" smtClean="0"/>
              <a:t>11/3/2011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A615F-5083-4945-9C68-A62C1FB59A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EEE633-DCAE-48B3-BF9B-1CF2270B09F4}" type="datetimeFigureOut">
              <a:rPr lang="en-US" smtClean="0"/>
              <a:t>11/3/2011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A615F-5083-4945-9C68-A62C1FB59AD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EEE633-DCAE-48B3-BF9B-1CF2270B09F4}" type="datetimeFigureOut">
              <a:rPr lang="en-US" smtClean="0"/>
              <a:t>11/3/2011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EA615F-5083-4945-9C68-A62C1FB59AD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D8EEE633-DCAE-48B3-BF9B-1CF2270B09F4}" type="datetimeFigureOut">
              <a:rPr lang="en-US" smtClean="0"/>
              <a:t>11/3/2011</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82EA615F-5083-4945-9C68-A62C1FB59AD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EEE633-DCAE-48B3-BF9B-1CF2270B09F4}" type="datetimeFigureOut">
              <a:rPr lang="en-US" smtClean="0"/>
              <a:t>11/3/2011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EA615F-5083-4945-9C68-A62C1FB59AD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EEE633-DCAE-48B3-BF9B-1CF2270B09F4}" type="datetimeFigureOut">
              <a:rPr lang="en-US" smtClean="0"/>
              <a:t>11/3/2011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EA615F-5083-4945-9C68-A62C1FB59AD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EEE633-DCAE-48B3-BF9B-1CF2270B09F4}" type="datetimeFigureOut">
              <a:rPr lang="en-US" smtClean="0"/>
              <a:t>11/3/2011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EA615F-5083-4945-9C68-A62C1FB59AD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EEE633-DCAE-48B3-BF9B-1CF2270B09F4}" type="datetimeFigureOut">
              <a:rPr lang="en-US" smtClean="0"/>
              <a:t>11/3/2011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EA615F-5083-4945-9C68-A62C1FB59A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8EEE633-DCAE-48B3-BF9B-1CF2270B09F4}" type="datetimeFigureOut">
              <a:rPr lang="en-US" smtClean="0"/>
              <a:t>11/3/2011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EA615F-5083-4945-9C68-A62C1FB59ADF}" type="slidenum">
              <a:rPr lang="en-US" smtClean="0"/>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D8EEE633-DCAE-48B3-BF9B-1CF2270B09F4}" type="datetimeFigureOut">
              <a:rPr lang="en-US" smtClean="0"/>
              <a:t>11/3/2011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EA615F-5083-4945-9C68-A62C1FB59ADF}" type="slidenum">
              <a:rPr lang="en-US" smtClean="0"/>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D8EEE633-DCAE-48B3-BF9B-1CF2270B09F4}" type="datetimeFigureOut">
              <a:rPr lang="en-US" smtClean="0"/>
              <a:t>11/3/2011</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82EA615F-5083-4945-9C68-A62C1FB59AD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133600"/>
            <a:ext cx="6400800" cy="2667000"/>
          </a:xfrm>
        </p:spPr>
        <p:txBody>
          <a:bodyPr>
            <a:normAutofit lnSpcReduction="10000"/>
          </a:bodyPr>
          <a:lstStyle/>
          <a:p>
            <a:endParaRPr lang="en-US" dirty="0" smtClean="0">
              <a:solidFill>
                <a:schemeClr val="bg1"/>
              </a:solidFill>
              <a:latin typeface="Baskerville Old Face" pitchFamily="18" charset="0"/>
            </a:endParaRPr>
          </a:p>
          <a:p>
            <a:r>
              <a:rPr lang="en-US" b="1" dirty="0" smtClean="0">
                <a:solidFill>
                  <a:schemeClr val="bg1"/>
                </a:solidFill>
                <a:latin typeface="Baskerville Old Face" pitchFamily="18" charset="0"/>
              </a:rPr>
              <a:t>Enable System Team:</a:t>
            </a:r>
          </a:p>
          <a:p>
            <a:r>
              <a:rPr lang="es-PR" b="1" dirty="0" smtClean="0">
                <a:solidFill>
                  <a:schemeClr val="bg1"/>
                </a:solidFill>
                <a:latin typeface="Baskerville Old Face" pitchFamily="18" charset="0"/>
              </a:rPr>
              <a:t>	Tania </a:t>
            </a:r>
            <a:r>
              <a:rPr lang="es-PR" b="1" dirty="0">
                <a:solidFill>
                  <a:schemeClr val="bg1"/>
                </a:solidFill>
                <a:latin typeface="Baskerville Old Face" pitchFamily="18" charset="0"/>
              </a:rPr>
              <a:t>Peña Santana</a:t>
            </a:r>
            <a:endParaRPr lang="en-US" b="1" dirty="0">
              <a:solidFill>
                <a:schemeClr val="bg1"/>
              </a:solidFill>
              <a:latin typeface="Baskerville Old Face" pitchFamily="18" charset="0"/>
            </a:endParaRPr>
          </a:p>
          <a:p>
            <a:r>
              <a:rPr lang="es-PR" b="1" dirty="0" smtClean="0">
                <a:solidFill>
                  <a:schemeClr val="bg1"/>
                </a:solidFill>
                <a:latin typeface="Baskerville Old Face" pitchFamily="18" charset="0"/>
              </a:rPr>
              <a:t>	</a:t>
            </a:r>
            <a:r>
              <a:rPr lang="es-PR" b="1" dirty="0" err="1" smtClean="0">
                <a:solidFill>
                  <a:schemeClr val="bg1"/>
                </a:solidFill>
                <a:latin typeface="Baskerville Old Face" pitchFamily="18" charset="0"/>
              </a:rPr>
              <a:t>Yanilette</a:t>
            </a:r>
            <a:r>
              <a:rPr lang="es-PR" b="1" dirty="0" smtClean="0">
                <a:solidFill>
                  <a:schemeClr val="bg1"/>
                </a:solidFill>
                <a:latin typeface="Baskerville Old Face" pitchFamily="18" charset="0"/>
              </a:rPr>
              <a:t> </a:t>
            </a:r>
            <a:r>
              <a:rPr lang="es-PR" b="1" dirty="0">
                <a:solidFill>
                  <a:schemeClr val="bg1"/>
                </a:solidFill>
                <a:latin typeface="Baskerville Old Face" pitchFamily="18" charset="0"/>
              </a:rPr>
              <a:t>López </a:t>
            </a:r>
            <a:r>
              <a:rPr lang="es-PR" b="1" dirty="0" err="1">
                <a:solidFill>
                  <a:schemeClr val="bg1"/>
                </a:solidFill>
                <a:latin typeface="Baskerville Old Face" pitchFamily="18" charset="0"/>
              </a:rPr>
              <a:t>Duprey</a:t>
            </a:r>
            <a:endParaRPr lang="en-US" b="1" dirty="0">
              <a:solidFill>
                <a:schemeClr val="bg1"/>
              </a:solidFill>
              <a:latin typeface="Baskerville Old Face" pitchFamily="18" charset="0"/>
            </a:endParaRPr>
          </a:p>
          <a:p>
            <a:r>
              <a:rPr lang="es-PR" b="1" dirty="0" smtClean="0">
                <a:solidFill>
                  <a:schemeClr val="bg1"/>
                </a:solidFill>
                <a:latin typeface="Baskerville Old Face" pitchFamily="18" charset="0"/>
              </a:rPr>
              <a:t>	</a:t>
            </a:r>
            <a:r>
              <a:rPr lang="es-PR" b="1" dirty="0" err="1" smtClean="0">
                <a:solidFill>
                  <a:schemeClr val="bg1"/>
                </a:solidFill>
                <a:latin typeface="Baskerville Old Face" pitchFamily="18" charset="0"/>
              </a:rPr>
              <a:t>Victor</a:t>
            </a:r>
            <a:r>
              <a:rPr lang="es-PR" b="1" dirty="0" smtClean="0">
                <a:solidFill>
                  <a:schemeClr val="bg1"/>
                </a:solidFill>
                <a:latin typeface="Baskerville Old Face" pitchFamily="18" charset="0"/>
              </a:rPr>
              <a:t> </a:t>
            </a:r>
            <a:r>
              <a:rPr lang="es-PR" b="1">
                <a:solidFill>
                  <a:schemeClr val="bg1"/>
                </a:solidFill>
                <a:latin typeface="Baskerville Old Face" pitchFamily="18" charset="0"/>
              </a:rPr>
              <a:t>Rivera </a:t>
            </a:r>
            <a:r>
              <a:rPr lang="es-PR" b="1" smtClean="0">
                <a:solidFill>
                  <a:schemeClr val="bg1"/>
                </a:solidFill>
                <a:latin typeface="Baskerville Old Face" pitchFamily="18" charset="0"/>
              </a:rPr>
              <a:t>Díaz</a:t>
            </a:r>
            <a:endParaRPr lang="en-US" b="1" dirty="0">
              <a:solidFill>
                <a:schemeClr val="bg1"/>
              </a:solidFill>
              <a:latin typeface="Baskerville Old Face" pitchFamily="18" charset="0"/>
            </a:endParaRPr>
          </a:p>
          <a:p>
            <a:r>
              <a:rPr lang="es-PR" b="1" dirty="0" smtClean="0">
                <a:solidFill>
                  <a:schemeClr val="bg1"/>
                </a:solidFill>
                <a:latin typeface="Baskerville Old Face" pitchFamily="18" charset="0"/>
              </a:rPr>
              <a:t>	</a:t>
            </a:r>
            <a:r>
              <a:rPr lang="es-PR" b="1" dirty="0" err="1" smtClean="0">
                <a:solidFill>
                  <a:schemeClr val="bg1"/>
                </a:solidFill>
                <a:latin typeface="Baskerville Old Face" pitchFamily="18" charset="0"/>
              </a:rPr>
              <a:t>Nilka</a:t>
            </a:r>
            <a:r>
              <a:rPr lang="es-PR" b="1" dirty="0" smtClean="0">
                <a:solidFill>
                  <a:schemeClr val="bg1"/>
                </a:solidFill>
                <a:latin typeface="Baskerville Old Face" pitchFamily="18" charset="0"/>
              </a:rPr>
              <a:t> </a:t>
            </a:r>
            <a:r>
              <a:rPr lang="es-PR" b="1" dirty="0">
                <a:solidFill>
                  <a:schemeClr val="bg1"/>
                </a:solidFill>
                <a:latin typeface="Baskerville Old Face" pitchFamily="18" charset="0"/>
              </a:rPr>
              <a:t>Quiles González</a:t>
            </a:r>
            <a:endParaRPr lang="en-US" b="1" dirty="0">
              <a:solidFill>
                <a:schemeClr val="bg1"/>
              </a:solidFill>
              <a:latin typeface="Baskerville Old Face" pitchFamily="18" charset="0"/>
            </a:endParaRPr>
          </a:p>
          <a:p>
            <a:r>
              <a:rPr lang="es-PR" b="1" dirty="0" smtClean="0">
                <a:solidFill>
                  <a:schemeClr val="bg1"/>
                </a:solidFill>
                <a:latin typeface="Baskerville Old Face" pitchFamily="18" charset="0"/>
              </a:rPr>
              <a:t>	Jonathan </a:t>
            </a:r>
            <a:r>
              <a:rPr lang="es-PR" b="1" dirty="0">
                <a:solidFill>
                  <a:schemeClr val="bg1"/>
                </a:solidFill>
                <a:latin typeface="Baskerville Old Face" pitchFamily="18" charset="0"/>
              </a:rPr>
              <a:t>Meléndez Brady</a:t>
            </a:r>
            <a:endParaRPr lang="en-US" b="1" dirty="0">
              <a:solidFill>
                <a:schemeClr val="bg1"/>
              </a:solidFill>
              <a:latin typeface="Baskerville Old Face"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442527" y="76200"/>
            <a:ext cx="4724400" cy="1447800"/>
          </a:xfrm>
          <a:prstGeom prst="rect">
            <a:avLst/>
          </a:prstGeom>
        </p:spPr>
      </p:pic>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5486400" y="5181600"/>
            <a:ext cx="3361055" cy="1181100"/>
          </a:xfrm>
          <a:prstGeom prst="rect">
            <a:avLst/>
          </a:prstGeom>
        </p:spPr>
      </p:pic>
    </p:spTree>
    <p:extLst>
      <p:ext uri="{BB962C8B-B14F-4D97-AF65-F5344CB8AC3E}">
        <p14:creationId xmlns:p14="http://schemas.microsoft.com/office/powerpoint/2010/main" val="394730502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p:cNvCxnSpPr>
            <a:stCxn id="11" idx="3"/>
            <a:endCxn id="14" idx="2"/>
          </p:cNvCxnSpPr>
          <p:nvPr/>
        </p:nvCxnSpPr>
        <p:spPr>
          <a:xfrm flipV="1">
            <a:off x="4969485" y="4480300"/>
            <a:ext cx="918223" cy="13548"/>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416617" y="717989"/>
            <a:ext cx="6203384" cy="5233035"/>
            <a:chOff x="0" y="0"/>
            <a:chExt cx="7373055" cy="6503670"/>
          </a:xfrm>
        </p:grpSpPr>
        <p:sp>
          <p:nvSpPr>
            <p:cNvPr id="21" name="Oval 20"/>
            <p:cNvSpPr/>
            <p:nvPr/>
          </p:nvSpPr>
          <p:spPr>
            <a:xfrm>
              <a:off x="0" y="4917440"/>
              <a:ext cx="1341755" cy="723900"/>
            </a:xfrm>
            <a:prstGeom prst="ellipse">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dirty="0">
                  <a:solidFill>
                    <a:srgbClr val="000000"/>
                  </a:solidFill>
                  <a:effectLst/>
                  <a:latin typeface="Arial"/>
                  <a:ea typeface="Calibri"/>
                  <a:cs typeface="Times New Roman"/>
                </a:rPr>
                <a:t>Local Search</a:t>
              </a:r>
              <a:endParaRPr lang="en-US" sz="1100" dirty="0">
                <a:effectLst/>
                <a:ea typeface="Calibri"/>
                <a:cs typeface="Times New Roman"/>
              </a:endParaRPr>
            </a:p>
          </p:txBody>
        </p:sp>
        <p:grpSp>
          <p:nvGrpSpPr>
            <p:cNvPr id="22" name="Group 21"/>
            <p:cNvGrpSpPr/>
            <p:nvPr/>
          </p:nvGrpSpPr>
          <p:grpSpPr>
            <a:xfrm>
              <a:off x="82232" y="0"/>
              <a:ext cx="7290823" cy="6081395"/>
              <a:chOff x="-344488" y="0"/>
              <a:chExt cx="7290823" cy="6081395"/>
            </a:xfrm>
          </p:grpSpPr>
          <p:sp>
            <p:nvSpPr>
              <p:cNvPr id="26" name="Rectangle 25"/>
              <p:cNvSpPr/>
              <p:nvPr/>
            </p:nvSpPr>
            <p:spPr>
              <a:xfrm>
                <a:off x="2418080" y="1513840"/>
                <a:ext cx="1769110" cy="723900"/>
              </a:xfrm>
              <a:prstGeom prst="rect">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1" dirty="0">
                    <a:solidFill>
                      <a:srgbClr val="000000"/>
                    </a:solidFill>
                    <a:effectLst/>
                    <a:latin typeface="Arial"/>
                    <a:ea typeface="Calibri"/>
                    <a:cs typeface="Times New Roman"/>
                  </a:rPr>
                  <a:t>Employee</a:t>
                </a:r>
                <a:endParaRPr lang="en-US" sz="1100" dirty="0">
                  <a:effectLst/>
                  <a:ea typeface="Calibri"/>
                  <a:cs typeface="Times New Roman"/>
                </a:endParaRPr>
              </a:p>
            </p:txBody>
          </p:sp>
          <p:sp>
            <p:nvSpPr>
              <p:cNvPr id="27" name="Oval 26"/>
              <p:cNvSpPr/>
              <p:nvPr/>
            </p:nvSpPr>
            <p:spPr>
              <a:xfrm>
                <a:off x="1006476" y="0"/>
                <a:ext cx="1676400" cy="593725"/>
              </a:xfrm>
              <a:prstGeom prst="ellipse">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dirty="0">
                    <a:solidFill>
                      <a:srgbClr val="000000"/>
                    </a:solidFill>
                    <a:effectLst/>
                    <a:latin typeface="Arial"/>
                    <a:ea typeface="Calibri"/>
                    <a:cs typeface="Times New Roman"/>
                  </a:rPr>
                  <a:t>Username</a:t>
                </a:r>
                <a:endParaRPr lang="en-US" sz="1100" dirty="0">
                  <a:effectLst/>
                  <a:ea typeface="Calibri"/>
                  <a:cs typeface="Times New Roman"/>
                </a:endParaRPr>
              </a:p>
            </p:txBody>
          </p:sp>
          <p:sp>
            <p:nvSpPr>
              <p:cNvPr id="28" name="Oval 27"/>
              <p:cNvSpPr/>
              <p:nvPr/>
            </p:nvSpPr>
            <p:spPr>
              <a:xfrm>
                <a:off x="3302000" y="0"/>
                <a:ext cx="1585412" cy="593725"/>
              </a:xfrm>
              <a:prstGeom prst="ellipse">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dirty="0">
                    <a:solidFill>
                      <a:srgbClr val="000000"/>
                    </a:solidFill>
                    <a:effectLst/>
                    <a:latin typeface="Arial"/>
                    <a:ea typeface="Calibri"/>
                    <a:cs typeface="Times New Roman"/>
                  </a:rPr>
                  <a:t>Password</a:t>
                </a:r>
                <a:endParaRPr lang="en-US" sz="1100" dirty="0">
                  <a:effectLst/>
                  <a:ea typeface="Calibri"/>
                  <a:cs typeface="Times New Roman"/>
                </a:endParaRPr>
              </a:p>
            </p:txBody>
          </p:sp>
          <p:cxnSp>
            <p:nvCxnSpPr>
              <p:cNvPr id="29" name="Straight Connector 28"/>
              <p:cNvCxnSpPr/>
              <p:nvPr/>
            </p:nvCxnSpPr>
            <p:spPr>
              <a:xfrm flipH="1" flipV="1">
                <a:off x="2092960" y="609600"/>
                <a:ext cx="924560" cy="904239"/>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flipV="1">
                <a:off x="3535680" y="599440"/>
                <a:ext cx="398780" cy="913765"/>
              </a:xfrm>
              <a:prstGeom prst="line">
                <a:avLst/>
              </a:prstGeom>
            </p:spPr>
            <p:style>
              <a:lnRef idx="1">
                <a:schemeClr val="dk1"/>
              </a:lnRef>
              <a:fillRef idx="0">
                <a:schemeClr val="dk1"/>
              </a:fillRef>
              <a:effectRef idx="0">
                <a:schemeClr val="dk1"/>
              </a:effectRef>
              <a:fontRef idx="minor">
                <a:schemeClr val="tx1"/>
              </a:fontRef>
            </p:style>
          </p:cxnSp>
          <p:sp>
            <p:nvSpPr>
              <p:cNvPr id="31" name="Diamond 30"/>
              <p:cNvSpPr/>
              <p:nvPr/>
            </p:nvSpPr>
            <p:spPr>
              <a:xfrm>
                <a:off x="-344488" y="907017"/>
                <a:ext cx="2385695" cy="1884121"/>
              </a:xfrm>
              <a:prstGeom prst="diamond">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endParaRPr lang="en-US" sz="1200" dirty="0" smtClean="0">
                  <a:solidFill>
                    <a:srgbClr val="000000"/>
                  </a:solidFill>
                  <a:effectLst/>
                  <a:latin typeface="Arial"/>
                  <a:ea typeface="Calibri"/>
                  <a:cs typeface="Times New Roman"/>
                </a:endParaRPr>
              </a:p>
              <a:p>
                <a:pPr marL="0" marR="0" algn="ctr">
                  <a:lnSpc>
                    <a:spcPct val="115000"/>
                  </a:lnSpc>
                  <a:spcBef>
                    <a:spcPts val="0"/>
                  </a:spcBef>
                  <a:spcAft>
                    <a:spcPts val="1000"/>
                  </a:spcAft>
                </a:pPr>
                <a:r>
                  <a:rPr lang="en-US" sz="1200" dirty="0" smtClean="0">
                    <a:solidFill>
                      <a:srgbClr val="000000"/>
                    </a:solidFill>
                    <a:effectLst/>
                    <a:latin typeface="Arial"/>
                    <a:ea typeface="Calibri"/>
                    <a:cs typeface="Times New Roman"/>
                  </a:rPr>
                  <a:t>Obtain </a:t>
                </a:r>
                <a:r>
                  <a:rPr lang="en-US" sz="1200" dirty="0">
                    <a:solidFill>
                      <a:srgbClr val="000000"/>
                    </a:solidFill>
                    <a:effectLst/>
                    <a:latin typeface="Arial"/>
                    <a:ea typeface="Calibri"/>
                    <a:cs typeface="Times New Roman"/>
                  </a:rPr>
                  <a:t>Information </a:t>
                </a:r>
                <a:r>
                  <a:rPr lang="en-US" sz="1200" dirty="0" smtClean="0">
                    <a:solidFill>
                      <a:srgbClr val="000000"/>
                    </a:solidFill>
                    <a:effectLst/>
                    <a:latin typeface="Arial"/>
                    <a:ea typeface="Calibri"/>
                    <a:cs typeface="Times New Roman"/>
                  </a:rPr>
                  <a:t>of</a:t>
                </a:r>
                <a:endParaRPr lang="en-US" sz="1100" dirty="0">
                  <a:effectLst/>
                  <a:ea typeface="Calibri"/>
                  <a:cs typeface="Times New Roman"/>
                </a:endParaRPr>
              </a:p>
              <a:p>
                <a:pPr marL="0" marR="0">
                  <a:lnSpc>
                    <a:spcPct val="115000"/>
                  </a:lnSpc>
                  <a:spcBef>
                    <a:spcPts val="0"/>
                  </a:spcBef>
                  <a:spcAft>
                    <a:spcPts val="1000"/>
                  </a:spcAft>
                </a:pPr>
                <a:r>
                  <a:rPr lang="en-US" sz="1200" dirty="0">
                    <a:solidFill>
                      <a:srgbClr val="000000"/>
                    </a:solidFill>
                    <a:effectLst/>
                    <a:latin typeface="Arial"/>
                    <a:ea typeface="Calibri"/>
                    <a:cs typeface="Times New Roman"/>
                  </a:rPr>
                  <a:t> </a:t>
                </a:r>
                <a:endParaRPr lang="en-US" sz="1100" dirty="0">
                  <a:effectLst/>
                  <a:ea typeface="Calibri"/>
                  <a:cs typeface="Times New Roman"/>
                </a:endParaRPr>
              </a:p>
            </p:txBody>
          </p:sp>
          <p:sp>
            <p:nvSpPr>
              <p:cNvPr id="32" name="Rectangle 31"/>
              <p:cNvSpPr/>
              <p:nvPr/>
            </p:nvSpPr>
            <p:spPr>
              <a:xfrm>
                <a:off x="121920" y="3322320"/>
                <a:ext cx="1769110" cy="723900"/>
              </a:xfrm>
              <a:prstGeom prst="rect">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1">
                    <a:solidFill>
                      <a:srgbClr val="000000"/>
                    </a:solidFill>
                    <a:effectLst/>
                    <a:latin typeface="Arial"/>
                    <a:ea typeface="Calibri"/>
                    <a:cs typeface="Times New Roman"/>
                  </a:rPr>
                  <a:t>GSSDBMS</a:t>
                </a:r>
                <a:endParaRPr lang="en-US" sz="1100">
                  <a:effectLst/>
                  <a:ea typeface="Calibri"/>
                  <a:cs typeface="Times New Roman"/>
                </a:endParaRPr>
              </a:p>
            </p:txBody>
          </p:sp>
          <p:cxnSp>
            <p:nvCxnSpPr>
              <p:cNvPr id="33" name="Straight Connector 32"/>
              <p:cNvCxnSpPr/>
              <p:nvPr/>
            </p:nvCxnSpPr>
            <p:spPr>
              <a:xfrm flipH="1">
                <a:off x="1783080" y="2143759"/>
                <a:ext cx="643256" cy="0"/>
              </a:xfrm>
              <a:prstGeom prst="line">
                <a:avLst/>
              </a:prstGeom>
            </p:spPr>
            <p:style>
              <a:lnRef idx="1">
                <a:schemeClr val="accent5"/>
              </a:lnRef>
              <a:fillRef idx="2">
                <a:schemeClr val="accent5"/>
              </a:fillRef>
              <a:effectRef idx="1">
                <a:schemeClr val="accent5"/>
              </a:effectRef>
              <a:fontRef idx="minor">
                <a:schemeClr val="dk1"/>
              </a:fontRef>
            </p:style>
          </p:cxnSp>
          <p:cxnSp>
            <p:nvCxnSpPr>
              <p:cNvPr id="34" name="Straight Connector 33"/>
              <p:cNvCxnSpPr/>
              <p:nvPr/>
            </p:nvCxnSpPr>
            <p:spPr>
              <a:xfrm>
                <a:off x="995680" y="2791138"/>
                <a:ext cx="0" cy="541342"/>
              </a:xfrm>
              <a:prstGeom prst="line">
                <a:avLst/>
              </a:prstGeom>
            </p:spPr>
            <p:style>
              <a:lnRef idx="1">
                <a:schemeClr val="accent5"/>
              </a:lnRef>
              <a:fillRef idx="2">
                <a:schemeClr val="accent5"/>
              </a:fillRef>
              <a:effectRef idx="1">
                <a:schemeClr val="accent5"/>
              </a:effectRef>
              <a:fontRef idx="minor">
                <a:schemeClr val="dk1"/>
              </a:fontRef>
            </p:style>
          </p:cxnSp>
          <p:cxnSp>
            <p:nvCxnSpPr>
              <p:cNvPr id="35" name="Straight Connector 34"/>
              <p:cNvCxnSpPr/>
              <p:nvPr/>
            </p:nvCxnSpPr>
            <p:spPr>
              <a:xfrm flipH="1">
                <a:off x="1026160" y="5394960"/>
                <a:ext cx="1513839" cy="10160"/>
              </a:xfrm>
              <a:prstGeom prst="line">
                <a:avLst/>
              </a:prstGeom>
            </p:spPr>
            <p:style>
              <a:lnRef idx="1">
                <a:schemeClr val="accent5"/>
              </a:lnRef>
              <a:fillRef idx="2">
                <a:schemeClr val="accent5"/>
              </a:fillRef>
              <a:effectRef idx="1">
                <a:schemeClr val="accent5"/>
              </a:effectRef>
              <a:fontRef idx="minor">
                <a:schemeClr val="dk1"/>
              </a:fontRef>
            </p:style>
          </p:cxnSp>
          <p:cxnSp>
            <p:nvCxnSpPr>
              <p:cNvPr id="36" name="Straight Connector 35"/>
              <p:cNvCxnSpPr/>
              <p:nvPr/>
            </p:nvCxnSpPr>
            <p:spPr>
              <a:xfrm>
                <a:off x="5638800" y="2560320"/>
                <a:ext cx="0" cy="731520"/>
              </a:xfrm>
              <a:prstGeom prst="line">
                <a:avLst/>
              </a:prstGeom>
            </p:spPr>
            <p:style>
              <a:lnRef idx="1">
                <a:schemeClr val="accent5"/>
              </a:lnRef>
              <a:fillRef idx="2">
                <a:schemeClr val="accent5"/>
              </a:fillRef>
              <a:effectRef idx="1">
                <a:schemeClr val="accent5"/>
              </a:effectRef>
              <a:fontRef idx="minor">
                <a:schemeClr val="dk1"/>
              </a:fontRef>
            </p:style>
          </p:cxnSp>
          <p:sp>
            <p:nvSpPr>
              <p:cNvPr id="37" name="Rectangle 36"/>
              <p:cNvSpPr/>
              <p:nvPr/>
            </p:nvSpPr>
            <p:spPr>
              <a:xfrm>
                <a:off x="4602480" y="3322320"/>
                <a:ext cx="1769110" cy="723900"/>
              </a:xfrm>
              <a:prstGeom prst="rect">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b="1">
                    <a:solidFill>
                      <a:srgbClr val="000000"/>
                    </a:solidFill>
                    <a:effectLst/>
                    <a:latin typeface="Arial"/>
                    <a:ea typeface="Calibri"/>
                    <a:cs typeface="Times New Roman"/>
                  </a:rPr>
                  <a:t>GSGDBM</a:t>
                </a:r>
                <a:endParaRPr lang="en-US" sz="1100">
                  <a:effectLst/>
                  <a:ea typeface="Calibri"/>
                  <a:cs typeface="Times New Roman"/>
                </a:endParaRPr>
              </a:p>
            </p:txBody>
          </p:sp>
          <p:sp>
            <p:nvSpPr>
              <p:cNvPr id="38" name="Diamond 37"/>
              <p:cNvSpPr/>
              <p:nvPr/>
            </p:nvSpPr>
            <p:spPr>
              <a:xfrm>
                <a:off x="4607559" y="609600"/>
                <a:ext cx="2338776" cy="2197385"/>
              </a:xfrm>
              <a:prstGeom prst="diamond">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endParaRPr lang="en-US" sz="1200" dirty="0" smtClean="0">
                  <a:solidFill>
                    <a:srgbClr val="000000"/>
                  </a:solidFill>
                  <a:effectLst/>
                  <a:latin typeface="Arial"/>
                  <a:ea typeface="Calibri"/>
                  <a:cs typeface="Times New Roman"/>
                </a:endParaRPr>
              </a:p>
              <a:p>
                <a:pPr marL="0" marR="0" algn="ctr">
                  <a:lnSpc>
                    <a:spcPct val="115000"/>
                  </a:lnSpc>
                  <a:spcBef>
                    <a:spcPts val="0"/>
                  </a:spcBef>
                  <a:spcAft>
                    <a:spcPts val="1000"/>
                  </a:spcAft>
                </a:pPr>
                <a:r>
                  <a:rPr lang="en-US" sz="1200" dirty="0" smtClean="0">
                    <a:solidFill>
                      <a:srgbClr val="000000"/>
                    </a:solidFill>
                    <a:effectLst/>
                    <a:latin typeface="Arial"/>
                    <a:ea typeface="Calibri"/>
                    <a:cs typeface="Times New Roman"/>
                  </a:rPr>
                  <a:t>Obtain Information </a:t>
                </a:r>
                <a:r>
                  <a:rPr lang="en-US" sz="1200" dirty="0">
                    <a:solidFill>
                      <a:srgbClr val="000000"/>
                    </a:solidFill>
                    <a:effectLst/>
                    <a:latin typeface="Arial"/>
                    <a:ea typeface="Calibri"/>
                    <a:cs typeface="Times New Roman"/>
                  </a:rPr>
                  <a:t>of</a:t>
                </a:r>
                <a:endParaRPr lang="en-US" sz="1100" dirty="0">
                  <a:effectLst/>
                  <a:ea typeface="Calibri"/>
                  <a:cs typeface="Times New Roman"/>
                </a:endParaRPr>
              </a:p>
              <a:p>
                <a:pPr marL="0" marR="0">
                  <a:lnSpc>
                    <a:spcPct val="115000"/>
                  </a:lnSpc>
                  <a:spcBef>
                    <a:spcPts val="0"/>
                  </a:spcBef>
                  <a:spcAft>
                    <a:spcPts val="1000"/>
                  </a:spcAft>
                </a:pPr>
                <a:r>
                  <a:rPr lang="en-US" sz="1200" dirty="0">
                    <a:solidFill>
                      <a:srgbClr val="000000"/>
                    </a:solidFill>
                    <a:effectLst/>
                    <a:latin typeface="Arial"/>
                    <a:ea typeface="Calibri"/>
                    <a:cs typeface="Times New Roman"/>
                  </a:rPr>
                  <a:t> </a:t>
                </a:r>
                <a:endParaRPr lang="en-US" sz="1100" dirty="0">
                  <a:effectLst/>
                  <a:ea typeface="Calibri"/>
                  <a:cs typeface="Times New Roman"/>
                </a:endParaRPr>
              </a:p>
            </p:txBody>
          </p:sp>
          <p:cxnSp>
            <p:nvCxnSpPr>
              <p:cNvPr id="39" name="Straight Connector 38"/>
              <p:cNvCxnSpPr/>
              <p:nvPr/>
            </p:nvCxnSpPr>
            <p:spPr>
              <a:xfrm flipH="1">
                <a:off x="4196080" y="2143760"/>
                <a:ext cx="822960" cy="0"/>
              </a:xfrm>
              <a:prstGeom prst="line">
                <a:avLst/>
              </a:prstGeom>
            </p:spPr>
            <p:style>
              <a:lnRef idx="1">
                <a:schemeClr val="accent5"/>
              </a:lnRef>
              <a:fillRef idx="2">
                <a:schemeClr val="accent5"/>
              </a:fillRef>
              <a:effectRef idx="1">
                <a:schemeClr val="accent5"/>
              </a:effectRef>
              <a:fontRef idx="minor">
                <a:schemeClr val="dk1"/>
              </a:fontRef>
            </p:style>
          </p:cxnSp>
          <p:cxnSp>
            <p:nvCxnSpPr>
              <p:cNvPr id="40" name="Straight Connector 39"/>
              <p:cNvCxnSpPr/>
              <p:nvPr/>
            </p:nvCxnSpPr>
            <p:spPr>
              <a:xfrm flipV="1">
                <a:off x="4511040" y="5394960"/>
                <a:ext cx="1066800" cy="10160"/>
              </a:xfrm>
              <a:prstGeom prst="line">
                <a:avLst/>
              </a:prstGeom>
            </p:spPr>
            <p:style>
              <a:lnRef idx="1">
                <a:schemeClr val="accent1"/>
              </a:lnRef>
              <a:fillRef idx="0">
                <a:schemeClr val="accent1"/>
              </a:fillRef>
              <a:effectRef idx="0">
                <a:schemeClr val="accent1"/>
              </a:effectRef>
              <a:fontRef idx="minor">
                <a:schemeClr val="tx1"/>
              </a:fontRef>
            </p:style>
          </p:cxnSp>
          <p:sp>
            <p:nvSpPr>
              <p:cNvPr id="41" name="Diamond 40"/>
              <p:cNvSpPr/>
              <p:nvPr/>
            </p:nvSpPr>
            <p:spPr>
              <a:xfrm>
                <a:off x="2540000" y="4356299"/>
                <a:ext cx="1958975" cy="1725096"/>
              </a:xfrm>
              <a:prstGeom prst="diamond">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endParaRPr lang="en-US" sz="1200" dirty="0" smtClean="0">
                  <a:solidFill>
                    <a:srgbClr val="000000"/>
                  </a:solidFill>
                  <a:effectLst/>
                  <a:latin typeface="Arial"/>
                  <a:ea typeface="Calibri"/>
                  <a:cs typeface="Times New Roman"/>
                </a:endParaRPr>
              </a:p>
              <a:p>
                <a:pPr marL="0" marR="0" algn="ctr">
                  <a:lnSpc>
                    <a:spcPct val="115000"/>
                  </a:lnSpc>
                  <a:spcBef>
                    <a:spcPts val="0"/>
                  </a:spcBef>
                  <a:spcAft>
                    <a:spcPts val="1000"/>
                  </a:spcAft>
                </a:pPr>
                <a:r>
                  <a:rPr lang="en-US" sz="1200" dirty="0" smtClean="0">
                    <a:solidFill>
                      <a:srgbClr val="000000"/>
                    </a:solidFill>
                    <a:effectLst/>
                    <a:latin typeface="Arial"/>
                    <a:ea typeface="Calibri"/>
                    <a:cs typeface="Times New Roman"/>
                  </a:rPr>
                  <a:t>Access </a:t>
                </a:r>
                <a:endParaRPr lang="en-US" sz="1100" dirty="0">
                  <a:effectLst/>
                  <a:ea typeface="Calibri"/>
                  <a:cs typeface="Times New Roman"/>
                </a:endParaRPr>
              </a:p>
              <a:p>
                <a:pPr marL="0" marR="0" algn="ctr">
                  <a:lnSpc>
                    <a:spcPct val="115000"/>
                  </a:lnSpc>
                  <a:spcBef>
                    <a:spcPts val="0"/>
                  </a:spcBef>
                  <a:spcAft>
                    <a:spcPts val="1000"/>
                  </a:spcAft>
                </a:pPr>
                <a:r>
                  <a:rPr lang="en-US" sz="1200" dirty="0">
                    <a:solidFill>
                      <a:srgbClr val="000000"/>
                    </a:solidFill>
                    <a:effectLst/>
                    <a:latin typeface="Arial"/>
                    <a:ea typeface="Calibri"/>
                    <a:cs typeface="Times New Roman"/>
                  </a:rPr>
                  <a:t>Information </a:t>
                </a:r>
                <a:endParaRPr lang="en-US" sz="1100" dirty="0">
                  <a:effectLst/>
                  <a:ea typeface="Calibri"/>
                  <a:cs typeface="Times New Roman"/>
                </a:endParaRPr>
              </a:p>
              <a:p>
                <a:pPr marL="0" marR="0">
                  <a:lnSpc>
                    <a:spcPct val="115000"/>
                  </a:lnSpc>
                  <a:spcBef>
                    <a:spcPts val="0"/>
                  </a:spcBef>
                  <a:spcAft>
                    <a:spcPts val="1000"/>
                  </a:spcAft>
                </a:pPr>
                <a:r>
                  <a:rPr lang="en-US" sz="1200" dirty="0">
                    <a:solidFill>
                      <a:srgbClr val="000000"/>
                    </a:solidFill>
                    <a:effectLst/>
                    <a:latin typeface="Arial"/>
                    <a:ea typeface="Calibri"/>
                    <a:cs typeface="Times New Roman"/>
                  </a:rPr>
                  <a:t> </a:t>
                </a:r>
                <a:endParaRPr lang="en-US" sz="1100" dirty="0">
                  <a:effectLst/>
                  <a:ea typeface="Calibri"/>
                  <a:cs typeface="Times New Roman"/>
                </a:endParaRPr>
              </a:p>
            </p:txBody>
          </p:sp>
          <p:cxnSp>
            <p:nvCxnSpPr>
              <p:cNvPr id="42" name="Straight Connector 41"/>
              <p:cNvCxnSpPr/>
              <p:nvPr/>
            </p:nvCxnSpPr>
            <p:spPr>
              <a:xfrm flipV="1">
                <a:off x="1026160" y="4043680"/>
                <a:ext cx="0" cy="1351280"/>
              </a:xfrm>
              <a:prstGeom prst="line">
                <a:avLst/>
              </a:prstGeom>
            </p:spPr>
            <p:style>
              <a:lnRef idx="1">
                <a:schemeClr val="accent5"/>
              </a:lnRef>
              <a:fillRef idx="2">
                <a:schemeClr val="accent5"/>
              </a:fillRef>
              <a:effectRef idx="1">
                <a:schemeClr val="accent5"/>
              </a:effectRef>
              <a:fontRef idx="minor">
                <a:schemeClr val="dk1"/>
              </a:fontRef>
            </p:style>
          </p:cxnSp>
          <p:cxnSp>
            <p:nvCxnSpPr>
              <p:cNvPr id="43" name="Straight Connector 42"/>
              <p:cNvCxnSpPr/>
              <p:nvPr/>
            </p:nvCxnSpPr>
            <p:spPr>
              <a:xfrm>
                <a:off x="5577840" y="4043680"/>
                <a:ext cx="0" cy="1391920"/>
              </a:xfrm>
              <a:prstGeom prst="line">
                <a:avLst/>
              </a:prstGeom>
            </p:spPr>
            <p:style>
              <a:lnRef idx="1">
                <a:schemeClr val="accent5"/>
              </a:lnRef>
              <a:fillRef idx="2">
                <a:schemeClr val="accent5"/>
              </a:fillRef>
              <a:effectRef idx="1">
                <a:schemeClr val="accent5"/>
              </a:effectRef>
              <a:fontRef idx="minor">
                <a:schemeClr val="dk1"/>
              </a:fontRef>
            </p:style>
          </p:cxnSp>
        </p:grpSp>
        <p:sp>
          <p:nvSpPr>
            <p:cNvPr id="23" name="Oval 22"/>
            <p:cNvSpPr/>
            <p:nvPr/>
          </p:nvSpPr>
          <p:spPr>
            <a:xfrm>
              <a:off x="5476240" y="5760720"/>
              <a:ext cx="1533525" cy="742950"/>
            </a:xfrm>
            <a:prstGeom prst="ellipse">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200">
                  <a:solidFill>
                    <a:srgbClr val="000000"/>
                  </a:solidFill>
                  <a:effectLst/>
                  <a:latin typeface="Arial"/>
                  <a:ea typeface="Calibri"/>
                  <a:cs typeface="Times New Roman"/>
                </a:rPr>
                <a:t>External Search </a:t>
              </a:r>
              <a:endParaRPr lang="en-US" sz="1100">
                <a:effectLst/>
                <a:ea typeface="Calibri"/>
                <a:cs typeface="Times New Roman"/>
              </a:endParaRPr>
            </a:p>
          </p:txBody>
        </p:sp>
        <p:cxnSp>
          <p:nvCxnSpPr>
            <p:cNvPr id="24" name="Straight Connector 23"/>
            <p:cNvCxnSpPr/>
            <p:nvPr/>
          </p:nvCxnSpPr>
          <p:spPr>
            <a:xfrm flipH="1">
              <a:off x="833120" y="4053840"/>
              <a:ext cx="50800" cy="871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329680" y="4053840"/>
              <a:ext cx="0" cy="170434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7162800" y="6261370"/>
            <a:ext cx="1746903" cy="369332"/>
          </a:xfrm>
          <a:prstGeom prst="rect">
            <a:avLst/>
          </a:prstGeom>
          <a:noFill/>
        </p:spPr>
        <p:txBody>
          <a:bodyPr wrap="square" rtlCol="0">
            <a:spAutoFit/>
          </a:bodyPr>
          <a:lstStyle/>
          <a:p>
            <a:r>
              <a:rPr lang="en-US" dirty="0" err="1" smtClean="0"/>
              <a:t>Yanilette</a:t>
            </a:r>
            <a:endParaRPr lang="en-US" dirty="0"/>
          </a:p>
        </p:txBody>
      </p:sp>
    </p:spTree>
    <p:extLst>
      <p:ext uri="{BB962C8B-B14F-4D97-AF65-F5344CB8AC3E}">
        <p14:creationId xmlns:p14="http://schemas.microsoft.com/office/powerpoint/2010/main" val="2422029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Lucida Calligraphy" pitchFamily="66" charset="0"/>
              </a:rPr>
              <a:t>Hardware Interfaces </a:t>
            </a:r>
            <a:endParaRPr lang="en-US" sz="4000" dirty="0">
              <a:latin typeface="Lucida Calligraphy" pitchFamily="66" charset="0"/>
            </a:endParaRPr>
          </a:p>
        </p:txBody>
      </p:sp>
      <p:sp>
        <p:nvSpPr>
          <p:cNvPr id="4" name="Rectangle 3"/>
          <p:cNvSpPr/>
          <p:nvPr/>
        </p:nvSpPr>
        <p:spPr>
          <a:xfrm>
            <a:off x="304800" y="1752600"/>
            <a:ext cx="4572000" cy="2954655"/>
          </a:xfrm>
          <a:prstGeom prst="rect">
            <a:avLst/>
          </a:prstGeom>
        </p:spPr>
        <p:txBody>
          <a:bodyPr>
            <a:spAutoFit/>
          </a:bodyPr>
          <a:lstStyle/>
          <a:p>
            <a:r>
              <a:rPr lang="en-US" sz="2400" dirty="0" smtClean="0">
                <a:latin typeface="Baskerville Old Face" pitchFamily="18" charset="0"/>
              </a:rPr>
              <a:t>Standard Workstation:</a:t>
            </a:r>
          </a:p>
          <a:p>
            <a:endParaRPr lang="en-US" sz="2400" dirty="0" smtClean="0">
              <a:latin typeface="Baskerville Old Face" pitchFamily="18" charset="0"/>
            </a:endParaRPr>
          </a:p>
          <a:p>
            <a:r>
              <a:rPr lang="en-US" sz="2400" dirty="0" smtClean="0">
                <a:latin typeface="Baskerville Old Face" pitchFamily="18" charset="0"/>
              </a:rPr>
              <a:t>Monitor, CPU, Mouse, Keyboard</a:t>
            </a:r>
          </a:p>
          <a:p>
            <a:pPr>
              <a:buNone/>
            </a:pPr>
            <a:endParaRPr lang="en-US" sz="2400" dirty="0" smtClean="0">
              <a:latin typeface="Baskerville Old Face" pitchFamily="18" charset="0"/>
            </a:endParaRPr>
          </a:p>
          <a:p>
            <a:r>
              <a:rPr lang="en-US" sz="2400" dirty="0" smtClean="0">
                <a:latin typeface="Baskerville Old Face" pitchFamily="18" charset="0"/>
              </a:rPr>
              <a:t>DSL/Cable Router</a:t>
            </a:r>
          </a:p>
          <a:p>
            <a:endParaRPr lang="en-US" sz="2400" dirty="0" smtClean="0">
              <a:latin typeface="Baskerville Old Face" pitchFamily="18" charset="0"/>
            </a:endParaRPr>
          </a:p>
          <a:p>
            <a:r>
              <a:rPr lang="en-US" sz="2400" dirty="0" smtClean="0">
                <a:latin typeface="Baskerville Old Face" pitchFamily="18" charset="0"/>
              </a:rPr>
              <a:t>Printer &amp; Scanner</a:t>
            </a:r>
          </a:p>
          <a:p>
            <a:endParaRPr lang="en-US" dirty="0" smtClean="0"/>
          </a:p>
        </p:txBody>
      </p:sp>
      <p:pic>
        <p:nvPicPr>
          <p:cNvPr id="5" name="Picture 3"/>
          <p:cNvPicPr>
            <a:picLocks noChangeAspect="1" noChangeArrowheads="1"/>
          </p:cNvPicPr>
          <p:nvPr/>
        </p:nvPicPr>
        <p:blipFill>
          <a:blip r:embed="rId2"/>
          <a:srcRect/>
          <a:stretch>
            <a:fillRect/>
          </a:stretch>
        </p:blipFill>
        <p:spPr bwMode="auto">
          <a:xfrm>
            <a:off x="6248400" y="1752600"/>
            <a:ext cx="1731367" cy="1905000"/>
          </a:xfrm>
          <a:prstGeom prst="rect">
            <a:avLst/>
          </a:prstGeom>
          <a:noFill/>
          <a:ln w="9525">
            <a:noFill/>
            <a:miter lim="800000"/>
            <a:headEnd/>
            <a:tailEnd/>
          </a:ln>
          <a:effectLst/>
        </p:spPr>
      </p:pic>
      <p:pic>
        <p:nvPicPr>
          <p:cNvPr id="6" name="Picture 5"/>
          <p:cNvPicPr>
            <a:picLocks noChangeAspect="1" noChangeArrowheads="1"/>
          </p:cNvPicPr>
          <p:nvPr/>
        </p:nvPicPr>
        <p:blipFill>
          <a:blip r:embed="rId3" cstate="print"/>
          <a:srcRect/>
          <a:stretch>
            <a:fillRect/>
          </a:stretch>
        </p:blipFill>
        <p:spPr bwMode="auto">
          <a:xfrm>
            <a:off x="4572000" y="4267200"/>
            <a:ext cx="1676400" cy="1701546"/>
          </a:xfrm>
          <a:prstGeom prst="rect">
            <a:avLst/>
          </a:prstGeom>
          <a:noFill/>
          <a:ln w="9525">
            <a:noFill/>
            <a:miter lim="800000"/>
            <a:headEnd/>
            <a:tailEnd/>
          </a:ln>
          <a:effectLst/>
        </p:spPr>
      </p:pic>
      <p:sp>
        <p:nvSpPr>
          <p:cNvPr id="7" name="TextBox 6"/>
          <p:cNvSpPr txBox="1"/>
          <p:nvPr/>
        </p:nvSpPr>
        <p:spPr>
          <a:xfrm>
            <a:off x="7162800" y="6261370"/>
            <a:ext cx="1746903" cy="369332"/>
          </a:xfrm>
          <a:prstGeom prst="rect">
            <a:avLst/>
          </a:prstGeom>
          <a:noFill/>
        </p:spPr>
        <p:txBody>
          <a:bodyPr wrap="square" rtlCol="0">
            <a:spAutoFit/>
          </a:bodyPr>
          <a:lstStyle/>
          <a:p>
            <a:r>
              <a:rPr lang="en-US" dirty="0" smtClean="0"/>
              <a:t>Tania</a:t>
            </a:r>
            <a:endParaRPr lang="en-US" dirty="0"/>
          </a:p>
        </p:txBody>
      </p:sp>
    </p:spTree>
    <p:extLst>
      <p:ext uri="{BB962C8B-B14F-4D97-AF65-F5344CB8AC3E}">
        <p14:creationId xmlns:p14="http://schemas.microsoft.com/office/powerpoint/2010/main" val="11139203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Lucida Calligraphy" pitchFamily="66" charset="0"/>
              </a:rPr>
              <a:t>Software Interfaces</a:t>
            </a:r>
            <a:endParaRPr lang="en-US" sz="4000" dirty="0">
              <a:latin typeface="Lucida Calligraphy" pitchFamily="66" charset="0"/>
            </a:endParaRPr>
          </a:p>
        </p:txBody>
      </p:sp>
      <p:sp>
        <p:nvSpPr>
          <p:cNvPr id="4" name="Rectangle 3"/>
          <p:cNvSpPr/>
          <p:nvPr/>
        </p:nvSpPr>
        <p:spPr>
          <a:xfrm>
            <a:off x="304800" y="1447800"/>
            <a:ext cx="4572000" cy="3416320"/>
          </a:xfrm>
          <a:prstGeom prst="rect">
            <a:avLst/>
          </a:prstGeom>
        </p:spPr>
        <p:txBody>
          <a:bodyPr>
            <a:spAutoFit/>
          </a:bodyPr>
          <a:lstStyle/>
          <a:p>
            <a:endParaRPr lang="en-US" sz="2400" dirty="0" smtClean="0"/>
          </a:p>
          <a:p>
            <a:r>
              <a:rPr lang="en-US" sz="2400" dirty="0" smtClean="0">
                <a:latin typeface="Baskerville Old Face" pitchFamily="18" charset="0"/>
              </a:rPr>
              <a:t>ES DBMS is an extension of the GameStop POS</a:t>
            </a:r>
          </a:p>
          <a:p>
            <a:endParaRPr lang="en-US" sz="2400" dirty="0" smtClean="0">
              <a:latin typeface="Baskerville Old Face" pitchFamily="18" charset="0"/>
            </a:endParaRPr>
          </a:p>
          <a:p>
            <a:r>
              <a:rPr lang="en-US" sz="2400" dirty="0" smtClean="0">
                <a:latin typeface="Baskerville Old Face" pitchFamily="18" charset="0"/>
              </a:rPr>
              <a:t>GameStop POS is a customized version of Windows XP</a:t>
            </a:r>
          </a:p>
          <a:p>
            <a:endParaRPr lang="en-US" sz="2400" dirty="0" smtClean="0">
              <a:latin typeface="Baskerville Old Face" pitchFamily="18" charset="0"/>
            </a:endParaRPr>
          </a:p>
          <a:p>
            <a:r>
              <a:rPr lang="en-US" sz="2400" dirty="0" smtClean="0">
                <a:latin typeface="Baskerville Old Face" pitchFamily="18" charset="0"/>
              </a:rPr>
              <a:t>Operating System includes integrated browser</a:t>
            </a:r>
            <a:endParaRPr lang="en-US" sz="2400" dirty="0">
              <a:latin typeface="Baskerville Old Face" pitchFamily="18" charset="0"/>
            </a:endParaRPr>
          </a:p>
        </p:txBody>
      </p:sp>
      <p:pic>
        <p:nvPicPr>
          <p:cNvPr id="5" name="Picture 4"/>
          <p:cNvPicPr>
            <a:picLocks noChangeAspect="1" noChangeArrowheads="1"/>
          </p:cNvPicPr>
          <p:nvPr/>
        </p:nvPicPr>
        <p:blipFill>
          <a:blip r:embed="rId2"/>
          <a:srcRect/>
          <a:stretch>
            <a:fillRect/>
          </a:stretch>
        </p:blipFill>
        <p:spPr bwMode="auto">
          <a:xfrm>
            <a:off x="5321300" y="2273320"/>
            <a:ext cx="3454400" cy="2590800"/>
          </a:xfrm>
          <a:prstGeom prst="rect">
            <a:avLst/>
          </a:prstGeom>
          <a:noFill/>
          <a:ln w="9525">
            <a:noFill/>
            <a:miter lim="800000"/>
            <a:headEnd/>
            <a:tailEnd/>
          </a:ln>
          <a:effectLst/>
        </p:spPr>
      </p:pic>
      <p:pic>
        <p:nvPicPr>
          <p:cNvPr id="6" name="Picture 3"/>
          <p:cNvPicPr>
            <a:picLocks noChangeAspect="1" noChangeArrowheads="1"/>
          </p:cNvPicPr>
          <p:nvPr/>
        </p:nvPicPr>
        <p:blipFill>
          <a:blip r:embed="rId3"/>
          <a:srcRect/>
          <a:stretch>
            <a:fillRect/>
          </a:stretch>
        </p:blipFill>
        <p:spPr bwMode="auto">
          <a:xfrm>
            <a:off x="6228945" y="3962400"/>
            <a:ext cx="1905000" cy="541020"/>
          </a:xfrm>
          <a:prstGeom prst="rect">
            <a:avLst/>
          </a:prstGeom>
          <a:noFill/>
          <a:ln w="9525">
            <a:noFill/>
            <a:miter lim="800000"/>
            <a:headEnd/>
            <a:tailEnd/>
          </a:ln>
          <a:effectLst/>
        </p:spPr>
      </p:pic>
      <p:sp>
        <p:nvSpPr>
          <p:cNvPr id="7" name="TextBox 6"/>
          <p:cNvSpPr txBox="1"/>
          <p:nvPr/>
        </p:nvSpPr>
        <p:spPr>
          <a:xfrm>
            <a:off x="7050816" y="6261370"/>
            <a:ext cx="1746903" cy="369332"/>
          </a:xfrm>
          <a:prstGeom prst="rect">
            <a:avLst/>
          </a:prstGeom>
          <a:noFill/>
        </p:spPr>
        <p:txBody>
          <a:bodyPr wrap="square" rtlCol="0">
            <a:spAutoFit/>
          </a:bodyPr>
          <a:lstStyle/>
          <a:p>
            <a:r>
              <a:rPr lang="en-US" dirty="0" smtClean="0"/>
              <a:t>Tania</a:t>
            </a:r>
            <a:endParaRPr lang="en-US" dirty="0"/>
          </a:p>
        </p:txBody>
      </p:sp>
    </p:spTree>
    <p:extLst>
      <p:ext uri="{BB962C8B-B14F-4D97-AF65-F5344CB8AC3E}">
        <p14:creationId xmlns:p14="http://schemas.microsoft.com/office/powerpoint/2010/main" val="22654359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Lucida Calligraphy" pitchFamily="66" charset="0"/>
              </a:rPr>
              <a:t>Communication Interfaces </a:t>
            </a:r>
            <a:endParaRPr lang="en-US" sz="4000" dirty="0">
              <a:latin typeface="Lucida Calligraphy" pitchFamily="66" charset="0"/>
            </a:endParaRPr>
          </a:p>
        </p:txBody>
      </p:sp>
      <p:sp>
        <p:nvSpPr>
          <p:cNvPr id="4" name="Rectangle 3"/>
          <p:cNvSpPr/>
          <p:nvPr/>
        </p:nvSpPr>
        <p:spPr>
          <a:xfrm>
            <a:off x="381000" y="1371600"/>
            <a:ext cx="4572000" cy="2677656"/>
          </a:xfrm>
          <a:prstGeom prst="rect">
            <a:avLst/>
          </a:prstGeom>
        </p:spPr>
        <p:txBody>
          <a:bodyPr>
            <a:spAutoFit/>
          </a:bodyPr>
          <a:lstStyle/>
          <a:p>
            <a:endParaRPr lang="en-US" sz="2400" dirty="0" smtClean="0"/>
          </a:p>
          <a:p>
            <a:r>
              <a:rPr lang="en-US" sz="2400" dirty="0" smtClean="0">
                <a:latin typeface="Baskerville Old Face" pitchFamily="18" charset="0"/>
              </a:rPr>
              <a:t>TCP/ IP Protocols (Internet Protocol Suite)</a:t>
            </a:r>
          </a:p>
          <a:p>
            <a:endParaRPr lang="en-US" sz="2400" dirty="0" smtClean="0">
              <a:latin typeface="Baskerville Old Face" pitchFamily="18" charset="0"/>
            </a:endParaRPr>
          </a:p>
          <a:p>
            <a:r>
              <a:rPr lang="en-US" sz="2400" dirty="0" smtClean="0">
                <a:latin typeface="Baskerville Old Face" pitchFamily="18" charset="0"/>
              </a:rPr>
              <a:t>Hypertext Transfer Protocol</a:t>
            </a:r>
          </a:p>
          <a:p>
            <a:endParaRPr lang="en-US" sz="2400" dirty="0" smtClean="0">
              <a:latin typeface="Baskerville Old Face" pitchFamily="18" charset="0"/>
            </a:endParaRPr>
          </a:p>
          <a:p>
            <a:r>
              <a:rPr lang="en-US" sz="2400" dirty="0" smtClean="0">
                <a:latin typeface="Baskerville Old Face" pitchFamily="18" charset="0"/>
              </a:rPr>
              <a:t>Server communications</a:t>
            </a:r>
            <a:endParaRPr lang="en-US" sz="2400" dirty="0">
              <a:latin typeface="Baskerville Old Face" pitchFamily="18" charset="0"/>
            </a:endParaRPr>
          </a:p>
        </p:txBody>
      </p:sp>
      <p:pic>
        <p:nvPicPr>
          <p:cNvPr id="5" name="Picture 2"/>
          <p:cNvPicPr>
            <a:picLocks noChangeAspect="1" noChangeArrowheads="1"/>
          </p:cNvPicPr>
          <p:nvPr/>
        </p:nvPicPr>
        <p:blipFill>
          <a:blip r:embed="rId2"/>
          <a:srcRect/>
          <a:stretch>
            <a:fillRect/>
          </a:stretch>
        </p:blipFill>
        <p:spPr bwMode="auto">
          <a:xfrm>
            <a:off x="4267200" y="2819400"/>
            <a:ext cx="4463804" cy="3352800"/>
          </a:xfrm>
          <a:prstGeom prst="rect">
            <a:avLst/>
          </a:prstGeom>
          <a:noFill/>
          <a:ln w="9525">
            <a:noFill/>
            <a:miter lim="800000"/>
            <a:headEnd/>
            <a:tailEnd/>
          </a:ln>
          <a:effectLst/>
        </p:spPr>
      </p:pic>
      <p:sp>
        <p:nvSpPr>
          <p:cNvPr id="6" name="TextBox 5"/>
          <p:cNvSpPr txBox="1"/>
          <p:nvPr/>
        </p:nvSpPr>
        <p:spPr>
          <a:xfrm>
            <a:off x="6934200" y="6295720"/>
            <a:ext cx="1746903" cy="369332"/>
          </a:xfrm>
          <a:prstGeom prst="rect">
            <a:avLst/>
          </a:prstGeom>
          <a:noFill/>
        </p:spPr>
        <p:txBody>
          <a:bodyPr wrap="square" rtlCol="0">
            <a:spAutoFit/>
          </a:bodyPr>
          <a:lstStyle/>
          <a:p>
            <a:r>
              <a:rPr lang="en-US" dirty="0" smtClean="0"/>
              <a:t>Tania</a:t>
            </a:r>
            <a:endParaRPr lang="en-US" dirty="0"/>
          </a:p>
        </p:txBody>
      </p:sp>
    </p:spTree>
    <p:extLst>
      <p:ext uri="{BB962C8B-B14F-4D97-AF65-F5344CB8AC3E}">
        <p14:creationId xmlns:p14="http://schemas.microsoft.com/office/powerpoint/2010/main" val="32814936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Lucida Calligraphy" pitchFamily="66" charset="0"/>
              </a:rPr>
              <a:t>User Cases</a:t>
            </a:r>
            <a:endParaRPr lang="en-US" sz="4000" dirty="0">
              <a:latin typeface="Lucida Calligraphy" pitchFamily="66" charset="0"/>
            </a:endParaRPr>
          </a:p>
        </p:txBody>
      </p:sp>
      <p:pic>
        <p:nvPicPr>
          <p:cNvPr id="6" name="Content Placeholder 5"/>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553345"/>
            <a:ext cx="7421663" cy="4304655"/>
          </a:xfrm>
          <a:prstGeom prst="rect">
            <a:avLst/>
          </a:prstGeom>
          <a:noFill/>
          <a:ln>
            <a:noFill/>
          </a:ln>
        </p:spPr>
      </p:pic>
      <p:sp>
        <p:nvSpPr>
          <p:cNvPr id="7" name="Rectangle 6"/>
          <p:cNvSpPr/>
          <p:nvPr/>
        </p:nvSpPr>
        <p:spPr>
          <a:xfrm>
            <a:off x="1371600" y="1371600"/>
            <a:ext cx="4572000" cy="1477328"/>
          </a:xfrm>
          <a:prstGeom prst="rect">
            <a:avLst/>
          </a:prstGeom>
        </p:spPr>
        <p:txBody>
          <a:bodyPr>
            <a:spAutoFit/>
          </a:bodyPr>
          <a:lstStyle/>
          <a:p>
            <a:r>
              <a:rPr lang="en-US" dirty="0"/>
              <a:t>The employee needs to enter the credentials ( username and password) to Access the ESILGS like is shown in Figure 2.2.1. If the user or password or both are invalid the employee can login to ESILGS.</a:t>
            </a:r>
          </a:p>
        </p:txBody>
      </p:sp>
      <p:sp>
        <p:nvSpPr>
          <p:cNvPr id="8" name="TextBox 7"/>
          <p:cNvSpPr txBox="1"/>
          <p:nvPr/>
        </p:nvSpPr>
        <p:spPr>
          <a:xfrm>
            <a:off x="7162800" y="6261370"/>
            <a:ext cx="1746903" cy="369332"/>
          </a:xfrm>
          <a:prstGeom prst="rect">
            <a:avLst/>
          </a:prstGeom>
          <a:noFill/>
        </p:spPr>
        <p:txBody>
          <a:bodyPr wrap="square" rtlCol="0">
            <a:spAutoFit/>
          </a:bodyPr>
          <a:lstStyle/>
          <a:p>
            <a:r>
              <a:rPr lang="en-US" dirty="0" err="1" smtClean="0"/>
              <a:t>Yanilette</a:t>
            </a:r>
            <a:endParaRPr lang="en-US" dirty="0"/>
          </a:p>
        </p:txBody>
      </p:sp>
    </p:spTree>
    <p:extLst>
      <p:ext uri="{BB962C8B-B14F-4D97-AF65-F5344CB8AC3E}">
        <p14:creationId xmlns:p14="http://schemas.microsoft.com/office/powerpoint/2010/main" val="248314000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Lucida Calligraphy" pitchFamily="66" charset="0"/>
              </a:rPr>
              <a:t>User Cases</a:t>
            </a:r>
            <a:endParaRPr lang="en-US" sz="4000" dirty="0">
              <a:latin typeface="Lucida Calligraphy" pitchFamily="66"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2267129"/>
            <a:ext cx="5940425" cy="3728720"/>
          </a:xfrm>
          <a:prstGeom prst="rect">
            <a:avLst/>
          </a:prstGeom>
          <a:noFill/>
          <a:ln>
            <a:noFill/>
          </a:ln>
        </p:spPr>
      </p:pic>
      <p:sp>
        <p:nvSpPr>
          <p:cNvPr id="6" name="Rectangle 5"/>
          <p:cNvSpPr/>
          <p:nvPr/>
        </p:nvSpPr>
        <p:spPr>
          <a:xfrm>
            <a:off x="685800" y="1066800"/>
            <a:ext cx="4572000" cy="1200329"/>
          </a:xfrm>
          <a:prstGeom prst="rect">
            <a:avLst/>
          </a:prstGeom>
        </p:spPr>
        <p:txBody>
          <a:bodyPr>
            <a:spAutoFit/>
          </a:bodyPr>
          <a:lstStyle/>
          <a:p>
            <a:r>
              <a:rPr lang="en-US" dirty="0"/>
              <a:t> </a:t>
            </a:r>
          </a:p>
          <a:p>
            <a:r>
              <a:rPr lang="en-US" dirty="0"/>
              <a:t>In Figure 2.2.2 For a Local Search the employee enter the Item information then look for the List of games to see if is available</a:t>
            </a:r>
          </a:p>
        </p:txBody>
      </p:sp>
      <p:sp>
        <p:nvSpPr>
          <p:cNvPr id="7" name="TextBox 6"/>
          <p:cNvSpPr txBox="1"/>
          <p:nvPr/>
        </p:nvSpPr>
        <p:spPr>
          <a:xfrm>
            <a:off x="7162800" y="6261370"/>
            <a:ext cx="1746903" cy="369332"/>
          </a:xfrm>
          <a:prstGeom prst="rect">
            <a:avLst/>
          </a:prstGeom>
          <a:noFill/>
        </p:spPr>
        <p:txBody>
          <a:bodyPr wrap="square" rtlCol="0">
            <a:spAutoFit/>
          </a:bodyPr>
          <a:lstStyle/>
          <a:p>
            <a:r>
              <a:rPr lang="en-US" dirty="0" err="1" smtClean="0"/>
              <a:t>Yanilette</a:t>
            </a:r>
            <a:endParaRPr lang="en-US" dirty="0"/>
          </a:p>
        </p:txBody>
      </p:sp>
    </p:spTree>
    <p:extLst>
      <p:ext uri="{BB962C8B-B14F-4D97-AF65-F5344CB8AC3E}">
        <p14:creationId xmlns:p14="http://schemas.microsoft.com/office/powerpoint/2010/main" val="121916543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Lucida Calligraphy" pitchFamily="66" charset="0"/>
              </a:rPr>
              <a:t>User Cases</a:t>
            </a:r>
            <a:endParaRPr lang="en-US" sz="4000" dirty="0">
              <a:latin typeface="Lucida Calligraphy" pitchFamily="66"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5486" y="2667000"/>
            <a:ext cx="6527800" cy="3322320"/>
          </a:xfrm>
          <a:prstGeom prst="rect">
            <a:avLst/>
          </a:prstGeom>
          <a:noFill/>
          <a:ln>
            <a:noFill/>
          </a:ln>
        </p:spPr>
      </p:pic>
      <p:sp>
        <p:nvSpPr>
          <p:cNvPr id="6" name="Rectangle 5"/>
          <p:cNvSpPr/>
          <p:nvPr/>
        </p:nvSpPr>
        <p:spPr>
          <a:xfrm>
            <a:off x="1143000" y="1219200"/>
            <a:ext cx="6640286" cy="1200329"/>
          </a:xfrm>
          <a:prstGeom prst="rect">
            <a:avLst/>
          </a:prstGeom>
        </p:spPr>
        <p:txBody>
          <a:bodyPr wrap="square">
            <a:spAutoFit/>
          </a:bodyPr>
          <a:lstStyle/>
          <a:p>
            <a:r>
              <a:rPr lang="en-US" dirty="0"/>
              <a:t>In figure 2.2.3 the Employee Select the Item then Enter the Zip Code and the Stores will be Display depending of the Zip Code entered. Then the employee select the store and select Processing and </a:t>
            </a:r>
            <a:r>
              <a:rPr lang="en-US" dirty="0" smtClean="0"/>
              <a:t>automatically </a:t>
            </a:r>
            <a:r>
              <a:rPr lang="en-US" dirty="0"/>
              <a:t>the system send a confirmation to the Other store </a:t>
            </a:r>
          </a:p>
        </p:txBody>
      </p:sp>
      <p:sp>
        <p:nvSpPr>
          <p:cNvPr id="7" name="TextBox 6"/>
          <p:cNvSpPr txBox="1"/>
          <p:nvPr/>
        </p:nvSpPr>
        <p:spPr>
          <a:xfrm>
            <a:off x="7162800" y="6261370"/>
            <a:ext cx="1746903" cy="369332"/>
          </a:xfrm>
          <a:prstGeom prst="rect">
            <a:avLst/>
          </a:prstGeom>
          <a:noFill/>
        </p:spPr>
        <p:txBody>
          <a:bodyPr wrap="square" rtlCol="0">
            <a:spAutoFit/>
          </a:bodyPr>
          <a:lstStyle/>
          <a:p>
            <a:r>
              <a:rPr lang="en-US" dirty="0" err="1" smtClean="0"/>
              <a:t>Yanilette</a:t>
            </a:r>
            <a:endParaRPr lang="en-US" dirty="0"/>
          </a:p>
        </p:txBody>
      </p:sp>
    </p:spTree>
    <p:extLst>
      <p:ext uri="{BB962C8B-B14F-4D97-AF65-F5344CB8AC3E}">
        <p14:creationId xmlns:p14="http://schemas.microsoft.com/office/powerpoint/2010/main" val="396517907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Lucida Calligraphy" pitchFamily="66" charset="0"/>
              </a:rPr>
              <a:t>User Characteristic </a:t>
            </a:r>
            <a:endParaRPr lang="en-US" sz="4000" dirty="0">
              <a:latin typeface="Lucida Calligraphy" pitchFamily="66" charset="0"/>
            </a:endParaRPr>
          </a:p>
        </p:txBody>
      </p:sp>
      <p:sp>
        <p:nvSpPr>
          <p:cNvPr id="3" name="Content Placeholder 2"/>
          <p:cNvSpPr>
            <a:spLocks noGrp="1"/>
          </p:cNvSpPr>
          <p:nvPr>
            <p:ph idx="1"/>
          </p:nvPr>
        </p:nvSpPr>
        <p:spPr/>
        <p:txBody>
          <a:bodyPr/>
          <a:lstStyle/>
          <a:p>
            <a:pPr>
              <a:buFont typeface="Wingdings" pitchFamily="2" charset="2"/>
              <a:buChar char="§"/>
            </a:pPr>
            <a:r>
              <a:rPr lang="en-US" dirty="0">
                <a:solidFill>
                  <a:schemeClr val="accent1">
                    <a:lumMod val="95000"/>
                    <a:lumOff val="5000"/>
                  </a:schemeClr>
                </a:solidFill>
                <a:latin typeface="Baskerville Old Face" pitchFamily="18" charset="0"/>
                <a:cs typeface="Times New Roman" pitchFamily="18" charset="0"/>
              </a:rPr>
              <a:t>Basic Computer Skills</a:t>
            </a:r>
          </a:p>
          <a:p>
            <a:pPr>
              <a:buFont typeface="Wingdings" pitchFamily="2" charset="2"/>
              <a:buChar char="§"/>
            </a:pPr>
            <a:endParaRPr lang="en-US" dirty="0">
              <a:solidFill>
                <a:schemeClr val="accent1">
                  <a:lumMod val="95000"/>
                  <a:lumOff val="5000"/>
                </a:schemeClr>
              </a:solidFill>
              <a:latin typeface="Baskerville Old Face" pitchFamily="18" charset="0"/>
              <a:cs typeface="Times New Roman" pitchFamily="18" charset="0"/>
            </a:endParaRPr>
          </a:p>
          <a:p>
            <a:pPr>
              <a:buFont typeface="Wingdings" pitchFamily="2" charset="2"/>
              <a:buChar char="§"/>
            </a:pPr>
            <a:r>
              <a:rPr lang="en-US" dirty="0">
                <a:solidFill>
                  <a:schemeClr val="accent1">
                    <a:lumMod val="95000"/>
                    <a:lumOff val="5000"/>
                  </a:schemeClr>
                </a:solidFill>
                <a:latin typeface="Baskerville Old Face" pitchFamily="18" charset="0"/>
                <a:cs typeface="Times New Roman" pitchFamily="18" charset="0"/>
              </a:rPr>
              <a:t>Bilingual</a:t>
            </a:r>
          </a:p>
          <a:p>
            <a:pPr>
              <a:buFont typeface="Wingdings" pitchFamily="2" charset="2"/>
              <a:buChar char="§"/>
            </a:pPr>
            <a:endParaRPr lang="en-US" dirty="0">
              <a:solidFill>
                <a:schemeClr val="accent1">
                  <a:lumMod val="95000"/>
                  <a:lumOff val="5000"/>
                </a:schemeClr>
              </a:solidFill>
              <a:latin typeface="Baskerville Old Face" pitchFamily="18" charset="0"/>
              <a:cs typeface="Times New Roman" pitchFamily="18" charset="0"/>
            </a:endParaRPr>
          </a:p>
          <a:p>
            <a:pPr>
              <a:buFont typeface="Wingdings" pitchFamily="2" charset="2"/>
              <a:buChar char="§"/>
            </a:pPr>
            <a:r>
              <a:rPr lang="en-US" dirty="0">
                <a:solidFill>
                  <a:schemeClr val="accent1">
                    <a:lumMod val="95000"/>
                    <a:lumOff val="5000"/>
                  </a:schemeClr>
                </a:solidFill>
                <a:latin typeface="Baskerville Old Face" pitchFamily="18" charset="0"/>
                <a:cs typeface="Times New Roman" pitchFamily="18" charset="0"/>
              </a:rPr>
              <a:t>Consoles, games rating and accessories</a:t>
            </a:r>
          </a:p>
          <a:p>
            <a:pPr>
              <a:buFont typeface="Wingdings" pitchFamily="2" charset="2"/>
              <a:buChar char="§"/>
            </a:pPr>
            <a:endParaRPr lang="en-US" dirty="0">
              <a:solidFill>
                <a:schemeClr val="accent1">
                  <a:lumMod val="95000"/>
                  <a:lumOff val="5000"/>
                </a:schemeClr>
              </a:solidFill>
              <a:latin typeface="Baskerville Old Face" pitchFamily="18" charset="0"/>
              <a:cs typeface="Times New Roman" pitchFamily="18" charset="0"/>
            </a:endParaRPr>
          </a:p>
          <a:p>
            <a:pPr>
              <a:buFont typeface="Wingdings" pitchFamily="2" charset="2"/>
              <a:buChar char="§"/>
            </a:pPr>
            <a:r>
              <a:rPr lang="en-US" dirty="0">
                <a:solidFill>
                  <a:schemeClr val="accent1">
                    <a:lumMod val="95000"/>
                    <a:lumOff val="5000"/>
                  </a:schemeClr>
                </a:solidFill>
                <a:latin typeface="Baskerville Old Face" pitchFamily="18" charset="0"/>
                <a:cs typeface="Times New Roman" pitchFamily="18" charset="0"/>
              </a:rPr>
              <a:t>Other requirements</a:t>
            </a:r>
          </a:p>
          <a:p>
            <a:endParaRPr lang="en-US" dirty="0"/>
          </a:p>
        </p:txBody>
      </p:sp>
      <p:sp>
        <p:nvSpPr>
          <p:cNvPr id="4" name="TextBox 3"/>
          <p:cNvSpPr txBox="1"/>
          <p:nvPr/>
        </p:nvSpPr>
        <p:spPr>
          <a:xfrm>
            <a:off x="6629400" y="6263063"/>
            <a:ext cx="1746903" cy="369332"/>
          </a:xfrm>
          <a:prstGeom prst="rect">
            <a:avLst/>
          </a:prstGeom>
          <a:noFill/>
        </p:spPr>
        <p:txBody>
          <a:bodyPr wrap="square" rtlCol="0">
            <a:spAutoFit/>
          </a:bodyPr>
          <a:lstStyle/>
          <a:p>
            <a:r>
              <a:rPr lang="en-US" dirty="0" smtClean="0"/>
              <a:t>Tania</a:t>
            </a:r>
            <a:endParaRPr lang="en-US" dirty="0"/>
          </a:p>
        </p:txBody>
      </p:sp>
    </p:spTree>
    <p:extLst>
      <p:ext uri="{BB962C8B-B14F-4D97-AF65-F5344CB8AC3E}">
        <p14:creationId xmlns:p14="http://schemas.microsoft.com/office/powerpoint/2010/main" val="1608268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Lucida Calligraphy" pitchFamily="66" charset="0"/>
              </a:rPr>
              <a:t>Constraints </a:t>
            </a:r>
            <a:endParaRPr lang="en-US" sz="4000" dirty="0">
              <a:latin typeface="Lucida Calligraphy" pitchFamily="66" charset="0"/>
            </a:endParaRPr>
          </a:p>
        </p:txBody>
      </p:sp>
      <p:sp>
        <p:nvSpPr>
          <p:cNvPr id="3" name="Content Placeholder 2"/>
          <p:cNvSpPr>
            <a:spLocks noGrp="1"/>
          </p:cNvSpPr>
          <p:nvPr>
            <p:ph idx="1"/>
          </p:nvPr>
        </p:nvSpPr>
        <p:spPr/>
        <p:txBody>
          <a:bodyPr>
            <a:noAutofit/>
          </a:bodyPr>
          <a:lstStyle/>
          <a:p>
            <a:r>
              <a:rPr lang="en-US" dirty="0"/>
              <a:t>3.5.4 Software Restrictions:</a:t>
            </a:r>
          </a:p>
          <a:p>
            <a:pPr lvl="1"/>
            <a:r>
              <a:rPr lang="en-US" dirty="0"/>
              <a:t>OS: GS Authorized Customized Windows XP with Integrated Point of Sale Software.</a:t>
            </a:r>
          </a:p>
          <a:p>
            <a:pPr lvl="1"/>
            <a:r>
              <a:rPr lang="en-US" dirty="0"/>
              <a:t>Web browser: Customized Internet Explorer Browser embedded inside the proprietary OS.</a:t>
            </a:r>
          </a:p>
          <a:p>
            <a:r>
              <a:rPr lang="en-US" dirty="0"/>
              <a:t>3.5.5 Programming languages:</a:t>
            </a:r>
          </a:p>
          <a:p>
            <a:pPr lvl="1"/>
            <a:r>
              <a:rPr lang="en-US" dirty="0"/>
              <a:t> PHP (ver. 4.3 or higher)</a:t>
            </a:r>
          </a:p>
          <a:p>
            <a:pPr lvl="1"/>
            <a:r>
              <a:rPr lang="en-US" dirty="0"/>
              <a:t>JavaScript Library (to work with </a:t>
            </a:r>
            <a:r>
              <a:rPr lang="en-US" dirty="0" err="1"/>
              <a:t>jQuery</a:t>
            </a:r>
            <a:r>
              <a:rPr lang="en-US" dirty="0"/>
              <a:t>)</a:t>
            </a:r>
          </a:p>
          <a:p>
            <a:pPr lvl="0"/>
            <a:r>
              <a:rPr lang="en-US" dirty="0"/>
              <a:t> </a:t>
            </a:r>
            <a:r>
              <a:rPr lang="en-US" dirty="0" smtClean="0"/>
              <a:t>	</a:t>
            </a:r>
            <a:r>
              <a:rPr lang="en-US" dirty="0" err="1" smtClean="0"/>
              <a:t>jQuery</a:t>
            </a:r>
            <a:endParaRPr lang="en-US" dirty="0"/>
          </a:p>
          <a:p>
            <a:pPr lvl="1"/>
            <a:r>
              <a:rPr lang="en-US" dirty="0"/>
              <a:t>Document Information: Cascading Style Sheets </a:t>
            </a:r>
          </a:p>
          <a:p>
            <a:pPr lvl="1"/>
            <a:r>
              <a:rPr lang="en-US" dirty="0"/>
              <a:t>Encoding: utf-8 </a:t>
            </a:r>
          </a:p>
          <a:p>
            <a:pPr lvl="1"/>
            <a:r>
              <a:rPr lang="en-US" dirty="0"/>
              <a:t>Server: Header: Microsoft-IIS/6.0</a:t>
            </a:r>
          </a:p>
          <a:p>
            <a:endParaRPr lang="en-US" dirty="0" smtClean="0">
              <a:latin typeface="Baskerville Old Face" pitchFamily="18" charset="0"/>
            </a:endParaRPr>
          </a:p>
        </p:txBody>
      </p:sp>
      <p:sp>
        <p:nvSpPr>
          <p:cNvPr id="5" name="TextBox 4"/>
          <p:cNvSpPr txBox="1"/>
          <p:nvPr/>
        </p:nvSpPr>
        <p:spPr>
          <a:xfrm>
            <a:off x="7162800" y="6261370"/>
            <a:ext cx="1746903" cy="369332"/>
          </a:xfrm>
          <a:prstGeom prst="rect">
            <a:avLst/>
          </a:prstGeom>
          <a:noFill/>
        </p:spPr>
        <p:txBody>
          <a:bodyPr wrap="square" rtlCol="0">
            <a:spAutoFit/>
          </a:bodyPr>
          <a:lstStyle/>
          <a:p>
            <a:r>
              <a:rPr lang="en-US" dirty="0" smtClean="0"/>
              <a:t>Jonathan</a:t>
            </a:r>
            <a:endParaRPr lang="en-US" dirty="0"/>
          </a:p>
        </p:txBody>
      </p:sp>
    </p:spTree>
    <p:extLst>
      <p:ext uri="{BB962C8B-B14F-4D97-AF65-F5344CB8AC3E}">
        <p14:creationId xmlns:p14="http://schemas.microsoft.com/office/powerpoint/2010/main" val="185898161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Lucida Calligraphy" pitchFamily="66" charset="0"/>
              </a:rPr>
              <a:t>Constraints</a:t>
            </a:r>
            <a:endParaRPr lang="en-US" sz="4000" dirty="0">
              <a:latin typeface="Lucida Calligraphy" pitchFamily="66" charset="0"/>
            </a:endParaRPr>
          </a:p>
        </p:txBody>
      </p:sp>
      <p:sp>
        <p:nvSpPr>
          <p:cNvPr id="3" name="Content Placeholder 2"/>
          <p:cNvSpPr>
            <a:spLocks noGrp="1"/>
          </p:cNvSpPr>
          <p:nvPr>
            <p:ph idx="1"/>
          </p:nvPr>
        </p:nvSpPr>
        <p:spPr/>
        <p:txBody>
          <a:bodyPr>
            <a:normAutofit/>
          </a:bodyPr>
          <a:lstStyle/>
          <a:p>
            <a:r>
              <a:rPr lang="en-US" sz="2000" dirty="0"/>
              <a:t>3.5.1 Hardware restrictions:</a:t>
            </a:r>
          </a:p>
          <a:p>
            <a:pPr lvl="1"/>
            <a:r>
              <a:rPr lang="en-US" sz="1600" dirty="0"/>
              <a:t>The computers provided by the company are compatible with the program since ESDBMS is an optimization of the currently established Item Lookup.</a:t>
            </a:r>
          </a:p>
          <a:p>
            <a:r>
              <a:rPr lang="en-US" sz="2000" dirty="0"/>
              <a:t>3.5.2 User system requirements:</a:t>
            </a:r>
          </a:p>
          <a:p>
            <a:pPr lvl="1"/>
            <a:r>
              <a:rPr lang="en-US" sz="1600" dirty="0"/>
              <a:t>Processor: 233 GHz</a:t>
            </a:r>
          </a:p>
          <a:p>
            <a:pPr lvl="1"/>
            <a:r>
              <a:rPr lang="en-US" sz="1600" dirty="0"/>
              <a:t>Memory:  4 GB RAM</a:t>
            </a:r>
          </a:p>
          <a:p>
            <a:r>
              <a:rPr lang="en-US" sz="2000" dirty="0"/>
              <a:t>3.5.3 Server requirements:</a:t>
            </a:r>
          </a:p>
          <a:p>
            <a:pPr lvl="1"/>
            <a:r>
              <a:rPr lang="en-US" sz="1600" dirty="0"/>
              <a:t>Microsoft-IIS/6.0 </a:t>
            </a:r>
          </a:p>
          <a:p>
            <a:pPr lvl="1"/>
            <a:r>
              <a:rPr lang="en-US" sz="1600" dirty="0"/>
              <a:t>Processor: 8 core processor (3.6 GHz)/Server</a:t>
            </a:r>
          </a:p>
          <a:p>
            <a:pPr lvl="1"/>
            <a:r>
              <a:rPr lang="en-US" sz="1600" dirty="0"/>
              <a:t>Memory minimum: 16 GB of RAM/Server</a:t>
            </a:r>
          </a:p>
          <a:p>
            <a:pPr lvl="1"/>
            <a:r>
              <a:rPr lang="en-US" sz="1600" dirty="0"/>
              <a:t>Most-Cost Efficient amount of memory:  32 GB of RAM/Server</a:t>
            </a:r>
          </a:p>
          <a:p>
            <a:pPr lvl="1"/>
            <a:r>
              <a:rPr lang="en-US" sz="1600" dirty="0"/>
              <a:t>Memory max: 64 GB of RAM/Server</a:t>
            </a:r>
          </a:p>
          <a:p>
            <a:endParaRPr lang="en-US" sz="2000" dirty="0" smtClean="0">
              <a:latin typeface="Baskerville Old Face" pitchFamily="18" charset="0"/>
            </a:endParaRPr>
          </a:p>
          <a:p>
            <a:endParaRPr lang="en-US" dirty="0" smtClean="0"/>
          </a:p>
          <a:p>
            <a:endParaRPr lang="en-US" dirty="0"/>
          </a:p>
        </p:txBody>
      </p:sp>
      <p:sp>
        <p:nvSpPr>
          <p:cNvPr id="4" name="TextBox 3"/>
          <p:cNvSpPr txBox="1"/>
          <p:nvPr/>
        </p:nvSpPr>
        <p:spPr>
          <a:xfrm>
            <a:off x="7162800" y="6261370"/>
            <a:ext cx="1746903" cy="369332"/>
          </a:xfrm>
          <a:prstGeom prst="rect">
            <a:avLst/>
          </a:prstGeom>
          <a:noFill/>
        </p:spPr>
        <p:txBody>
          <a:bodyPr wrap="square" rtlCol="0">
            <a:spAutoFit/>
          </a:bodyPr>
          <a:lstStyle/>
          <a:p>
            <a:r>
              <a:rPr lang="en-US" dirty="0" smtClean="0"/>
              <a:t>Jonathan</a:t>
            </a:r>
            <a:endParaRPr lang="en-US" dirty="0"/>
          </a:p>
        </p:txBody>
      </p:sp>
    </p:spTree>
    <p:extLst>
      <p:ext uri="{BB962C8B-B14F-4D97-AF65-F5344CB8AC3E}">
        <p14:creationId xmlns:p14="http://schemas.microsoft.com/office/powerpoint/2010/main" val="216384861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Lucida Calligraphy" pitchFamily="66" charset="0"/>
              </a:rPr>
              <a:t>SRS</a:t>
            </a:r>
            <a:endParaRPr lang="en-US" sz="4000" dirty="0">
              <a:latin typeface="Lucida Calligraphy" pitchFamily="66" charset="0"/>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US" dirty="0" smtClean="0">
                <a:latin typeface="Baskerville Old Face" pitchFamily="18" charset="0"/>
              </a:rPr>
              <a:t>Problem 					</a:t>
            </a:r>
          </a:p>
          <a:p>
            <a:pPr>
              <a:buFont typeface="Wingdings" pitchFamily="2" charset="2"/>
              <a:buChar char="Ø"/>
            </a:pPr>
            <a:r>
              <a:rPr lang="en-US" dirty="0" smtClean="0">
                <a:latin typeface="Baskerville Old Face" pitchFamily="18" charset="0"/>
              </a:rPr>
              <a:t>Scope </a:t>
            </a:r>
          </a:p>
          <a:p>
            <a:pPr>
              <a:buFont typeface="Wingdings" pitchFamily="2" charset="2"/>
              <a:buChar char="Ø"/>
            </a:pPr>
            <a:r>
              <a:rPr lang="en-US" dirty="0" smtClean="0">
                <a:latin typeface="Baskerville Old Face" pitchFamily="18" charset="0"/>
              </a:rPr>
              <a:t>Future Features </a:t>
            </a:r>
          </a:p>
          <a:p>
            <a:pPr>
              <a:buFont typeface="Wingdings" pitchFamily="2" charset="2"/>
              <a:buChar char="Ø"/>
            </a:pPr>
            <a:r>
              <a:rPr lang="en-US" dirty="0" smtClean="0">
                <a:latin typeface="Baskerville Old Face" pitchFamily="18" charset="0"/>
              </a:rPr>
              <a:t>Interfaces</a:t>
            </a:r>
          </a:p>
          <a:p>
            <a:pPr>
              <a:buFont typeface="Wingdings" pitchFamily="2" charset="2"/>
              <a:buChar char="Ø"/>
            </a:pPr>
            <a:r>
              <a:rPr lang="en-US" dirty="0" smtClean="0">
                <a:latin typeface="Baskerville Old Face" pitchFamily="18" charset="0"/>
              </a:rPr>
              <a:t>Logical Database Requirements </a:t>
            </a:r>
          </a:p>
          <a:p>
            <a:pPr>
              <a:buFont typeface="Wingdings" pitchFamily="2" charset="2"/>
              <a:buChar char="Ø"/>
            </a:pPr>
            <a:r>
              <a:rPr lang="en-US" dirty="0" smtClean="0">
                <a:latin typeface="Baskerville Old Face" pitchFamily="18" charset="0"/>
              </a:rPr>
              <a:t>User Cases</a:t>
            </a:r>
          </a:p>
          <a:p>
            <a:pPr>
              <a:buFont typeface="Wingdings" pitchFamily="2" charset="2"/>
              <a:buChar char="Ø"/>
            </a:pPr>
            <a:r>
              <a:rPr lang="en-US" dirty="0" smtClean="0">
                <a:latin typeface="Baskerville Old Face" pitchFamily="18" charset="0"/>
              </a:rPr>
              <a:t>User Characteristics </a:t>
            </a:r>
          </a:p>
          <a:p>
            <a:pPr>
              <a:buFont typeface="Wingdings" pitchFamily="2" charset="2"/>
              <a:buChar char="Ø"/>
            </a:pPr>
            <a:r>
              <a:rPr lang="en-US" dirty="0" smtClean="0">
                <a:latin typeface="Baskerville Old Face" pitchFamily="18" charset="0"/>
              </a:rPr>
              <a:t>Constraints </a:t>
            </a:r>
          </a:p>
          <a:p>
            <a:pPr>
              <a:buFont typeface="Wingdings" pitchFamily="2" charset="2"/>
              <a:buChar char="Ø"/>
            </a:pPr>
            <a:r>
              <a:rPr lang="en-US" dirty="0" smtClean="0">
                <a:latin typeface="Baskerville Old Face" pitchFamily="18" charset="0"/>
              </a:rPr>
              <a:t>Software Systems Attribute</a:t>
            </a:r>
          </a:p>
          <a:p>
            <a:pPr>
              <a:buFont typeface="Wingdings" pitchFamily="2" charset="2"/>
              <a:buChar char="Ø"/>
            </a:pPr>
            <a:r>
              <a:rPr lang="en-US" dirty="0" smtClean="0">
                <a:latin typeface="Baskerville Old Face" pitchFamily="18" charset="0"/>
              </a:rPr>
              <a:t>Assumptions and Dependencies</a:t>
            </a:r>
          </a:p>
          <a:p>
            <a:pPr>
              <a:buFont typeface="Wingdings" pitchFamily="2" charset="2"/>
              <a:buChar char="Ø"/>
            </a:pPr>
            <a:endParaRPr lang="en-US" dirty="0">
              <a:latin typeface="Baskerville Old Face" pitchFamily="18" charset="0"/>
            </a:endParaRPr>
          </a:p>
        </p:txBody>
      </p:sp>
    </p:spTree>
    <p:extLst>
      <p:ext uri="{BB962C8B-B14F-4D97-AF65-F5344CB8AC3E}">
        <p14:creationId xmlns:p14="http://schemas.microsoft.com/office/powerpoint/2010/main" val="122677886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Lucida Calligraphy" pitchFamily="66" charset="0"/>
              </a:rPr>
              <a:t>Constraints</a:t>
            </a:r>
            <a:endParaRPr lang="en-US" sz="4000" dirty="0">
              <a:latin typeface="Lucida Calligraphy" pitchFamily="66" charset="0"/>
            </a:endParaRPr>
          </a:p>
        </p:txBody>
      </p:sp>
      <p:sp>
        <p:nvSpPr>
          <p:cNvPr id="3" name="Content Placeholder 2"/>
          <p:cNvSpPr>
            <a:spLocks noGrp="1"/>
          </p:cNvSpPr>
          <p:nvPr>
            <p:ph idx="1"/>
          </p:nvPr>
        </p:nvSpPr>
        <p:spPr/>
        <p:txBody>
          <a:bodyPr/>
          <a:lstStyle/>
          <a:p>
            <a:r>
              <a:rPr lang="en-US" dirty="0"/>
              <a:t>3.5.6 Standards Compliance</a:t>
            </a:r>
          </a:p>
          <a:p>
            <a:pPr lvl="1"/>
            <a:r>
              <a:rPr lang="en-US" dirty="0"/>
              <a:t>ESDBMS is an extension of the main system that GS utilizes so as such it does not deal with data altering, report generating or deal with accounting. It uses the user and password securities to keep a log of the hold/requests and orders placed in order to follow up on them, but any payment/customer information is not stored or can be added inside the ESDBMS extension. The log in software is only present when the program is initiated and belongs to the main system</a:t>
            </a:r>
          </a:p>
        </p:txBody>
      </p:sp>
      <p:sp>
        <p:nvSpPr>
          <p:cNvPr id="4" name="TextBox 3"/>
          <p:cNvSpPr txBox="1"/>
          <p:nvPr/>
        </p:nvSpPr>
        <p:spPr>
          <a:xfrm>
            <a:off x="7162800" y="6261370"/>
            <a:ext cx="1746903" cy="369332"/>
          </a:xfrm>
          <a:prstGeom prst="rect">
            <a:avLst/>
          </a:prstGeom>
          <a:noFill/>
        </p:spPr>
        <p:txBody>
          <a:bodyPr wrap="square" rtlCol="0">
            <a:spAutoFit/>
          </a:bodyPr>
          <a:lstStyle/>
          <a:p>
            <a:r>
              <a:rPr lang="en-US" dirty="0" smtClean="0"/>
              <a:t>Jonathan</a:t>
            </a:r>
            <a:endParaRPr lang="en-US" dirty="0"/>
          </a:p>
        </p:txBody>
      </p:sp>
    </p:spTree>
    <p:extLst>
      <p:ext uri="{BB962C8B-B14F-4D97-AF65-F5344CB8AC3E}">
        <p14:creationId xmlns:p14="http://schemas.microsoft.com/office/powerpoint/2010/main" val="388636365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chemeClr val="accent1">
                    <a:lumMod val="95000"/>
                    <a:lumOff val="5000"/>
                  </a:schemeClr>
                </a:solidFill>
                <a:latin typeface="Lucida Calligraphy" pitchFamily="66" charset="0"/>
                <a:cs typeface="Times New Roman" pitchFamily="18" charset="0"/>
              </a:rPr>
              <a:t>Software System Attributes</a:t>
            </a:r>
            <a:endParaRPr lang="en-US" sz="4000" dirty="0">
              <a:latin typeface="Lucida Calligraphy" pitchFamily="66" charset="0"/>
            </a:endParaRPr>
          </a:p>
        </p:txBody>
      </p:sp>
      <p:sp>
        <p:nvSpPr>
          <p:cNvPr id="3" name="Content Placeholder 2"/>
          <p:cNvSpPr>
            <a:spLocks noGrp="1"/>
          </p:cNvSpPr>
          <p:nvPr>
            <p:ph idx="1"/>
          </p:nvPr>
        </p:nvSpPr>
        <p:spPr/>
        <p:txBody>
          <a:bodyPr>
            <a:normAutofit/>
          </a:bodyPr>
          <a:lstStyle/>
          <a:p>
            <a:pPr lvl="1"/>
            <a:r>
              <a:rPr lang="en-US" sz="2400" dirty="0">
                <a:solidFill>
                  <a:schemeClr val="accent1">
                    <a:lumMod val="95000"/>
                    <a:lumOff val="5000"/>
                  </a:schemeClr>
                </a:solidFill>
                <a:latin typeface="Baskerville Old Face" pitchFamily="18" charset="0"/>
              </a:rPr>
              <a:t>Reliability</a:t>
            </a:r>
          </a:p>
          <a:p>
            <a:pPr>
              <a:buFont typeface="Wingdings" pitchFamily="2" charset="2"/>
              <a:buChar char="§"/>
            </a:pPr>
            <a:r>
              <a:rPr lang="en-US" dirty="0">
                <a:solidFill>
                  <a:schemeClr val="accent1">
                    <a:lumMod val="95000"/>
                    <a:lumOff val="5000"/>
                  </a:schemeClr>
                </a:solidFill>
                <a:latin typeface="Baskerville Old Face" pitchFamily="18" charset="0"/>
              </a:rPr>
              <a:t>Proper Internet Connection</a:t>
            </a:r>
          </a:p>
          <a:p>
            <a:pPr>
              <a:buFont typeface="Wingdings" pitchFamily="2" charset="2"/>
              <a:buChar char="§"/>
            </a:pPr>
            <a:r>
              <a:rPr lang="en-US" dirty="0">
                <a:solidFill>
                  <a:schemeClr val="accent1">
                    <a:lumMod val="95000"/>
                    <a:lumOff val="5000"/>
                  </a:schemeClr>
                </a:solidFill>
                <a:latin typeface="Baskerville Old Face" pitchFamily="18" charset="0"/>
              </a:rPr>
              <a:t>Update</a:t>
            </a:r>
          </a:p>
          <a:p>
            <a:pPr>
              <a:buFont typeface="Wingdings" pitchFamily="2" charset="2"/>
              <a:buChar char="§"/>
            </a:pPr>
            <a:r>
              <a:rPr lang="en-US" dirty="0">
                <a:solidFill>
                  <a:schemeClr val="accent1">
                    <a:lumMod val="95000"/>
                    <a:lumOff val="5000"/>
                  </a:schemeClr>
                </a:solidFill>
                <a:latin typeface="Baskerville Old Face" pitchFamily="18" charset="0"/>
              </a:rPr>
              <a:t>System </a:t>
            </a:r>
            <a:r>
              <a:rPr lang="en-US" dirty="0" smtClean="0">
                <a:solidFill>
                  <a:schemeClr val="accent1">
                    <a:lumMod val="95000"/>
                    <a:lumOff val="5000"/>
                  </a:schemeClr>
                </a:solidFill>
                <a:latin typeface="Baskerville Old Face" pitchFamily="18" charset="0"/>
              </a:rPr>
              <a:t>dropping</a:t>
            </a:r>
          </a:p>
          <a:p>
            <a:pPr marL="0" indent="0">
              <a:buNone/>
            </a:pPr>
            <a:endParaRPr lang="en-US" dirty="0">
              <a:solidFill>
                <a:schemeClr val="accent1">
                  <a:lumMod val="95000"/>
                  <a:lumOff val="5000"/>
                </a:schemeClr>
              </a:solidFill>
              <a:latin typeface="Baskerville Old Face" pitchFamily="18" charset="0"/>
            </a:endParaRPr>
          </a:p>
          <a:p>
            <a:pPr lvl="1"/>
            <a:r>
              <a:rPr lang="en-US" sz="2400" dirty="0">
                <a:solidFill>
                  <a:schemeClr val="accent1"/>
                </a:solidFill>
                <a:latin typeface="Baskerville Old Face" pitchFamily="18" charset="0"/>
              </a:rPr>
              <a:t>S</a:t>
            </a:r>
            <a:r>
              <a:rPr lang="en-US" sz="2400" dirty="0" smtClean="0">
                <a:solidFill>
                  <a:schemeClr val="accent1"/>
                </a:solidFill>
                <a:latin typeface="Baskerville Old Face" pitchFamily="18" charset="0"/>
              </a:rPr>
              <a:t>ecurity</a:t>
            </a:r>
            <a:endParaRPr lang="en-US" sz="2400" dirty="0">
              <a:solidFill>
                <a:schemeClr val="accent1"/>
              </a:solidFill>
              <a:latin typeface="Baskerville Old Face" pitchFamily="18" charset="0"/>
            </a:endParaRPr>
          </a:p>
          <a:p>
            <a:pPr>
              <a:buFont typeface="Wingdings" pitchFamily="2" charset="2"/>
              <a:buChar char="§"/>
            </a:pPr>
            <a:r>
              <a:rPr lang="en-US" dirty="0">
                <a:solidFill>
                  <a:schemeClr val="accent1"/>
                </a:solidFill>
                <a:latin typeface="Baskerville Old Face" pitchFamily="18" charset="0"/>
              </a:rPr>
              <a:t>System requirements for security</a:t>
            </a:r>
          </a:p>
          <a:p>
            <a:pPr>
              <a:buFont typeface="Wingdings" pitchFamily="2" charset="2"/>
              <a:buChar char="§"/>
            </a:pPr>
            <a:r>
              <a:rPr lang="en-US" dirty="0">
                <a:solidFill>
                  <a:schemeClr val="accent1"/>
                </a:solidFill>
                <a:latin typeface="Baskerville Old Face" pitchFamily="18" charset="0"/>
              </a:rPr>
              <a:t>Authentication</a:t>
            </a:r>
          </a:p>
          <a:p>
            <a:pPr>
              <a:buFont typeface="Wingdings" pitchFamily="2" charset="2"/>
              <a:buChar char="§"/>
            </a:pPr>
            <a:r>
              <a:rPr lang="en-US" dirty="0">
                <a:solidFill>
                  <a:schemeClr val="accent1"/>
                </a:solidFill>
                <a:latin typeface="Baskerville Old Face" pitchFamily="18" charset="0"/>
              </a:rPr>
              <a:t>Area for the system</a:t>
            </a:r>
          </a:p>
          <a:p>
            <a:endParaRPr lang="en-US" dirty="0">
              <a:latin typeface="Baskerville Old Face" pitchFamily="18" charset="0"/>
            </a:endParaRPr>
          </a:p>
        </p:txBody>
      </p:sp>
      <p:sp>
        <p:nvSpPr>
          <p:cNvPr id="4" name="TextBox 3"/>
          <p:cNvSpPr txBox="1"/>
          <p:nvPr/>
        </p:nvSpPr>
        <p:spPr>
          <a:xfrm>
            <a:off x="6629400" y="6263063"/>
            <a:ext cx="1746903" cy="369332"/>
          </a:xfrm>
          <a:prstGeom prst="rect">
            <a:avLst/>
          </a:prstGeom>
          <a:noFill/>
        </p:spPr>
        <p:txBody>
          <a:bodyPr wrap="square" rtlCol="0">
            <a:spAutoFit/>
          </a:bodyPr>
          <a:lstStyle/>
          <a:p>
            <a:r>
              <a:rPr lang="en-US" dirty="0" smtClean="0"/>
              <a:t>Tania</a:t>
            </a:r>
            <a:endParaRPr lang="en-US" dirty="0"/>
          </a:p>
        </p:txBody>
      </p:sp>
    </p:spTree>
    <p:extLst>
      <p:ext uri="{BB962C8B-B14F-4D97-AF65-F5344CB8AC3E}">
        <p14:creationId xmlns:p14="http://schemas.microsoft.com/office/powerpoint/2010/main" val="4097905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dirty="0" smtClean="0">
                <a:latin typeface="Lucida Calligraphy" pitchFamily="66" charset="0"/>
              </a:rPr>
              <a:t>Assumptions</a:t>
            </a:r>
            <a:br>
              <a:rPr lang="en-US" sz="4000" dirty="0" smtClean="0">
                <a:latin typeface="Lucida Calligraphy" pitchFamily="66" charset="0"/>
              </a:rPr>
            </a:br>
            <a:endParaRPr lang="en-US" sz="4000" dirty="0">
              <a:latin typeface="Lucida Calligraphy" pitchFamily="66" charset="0"/>
            </a:endParaRPr>
          </a:p>
        </p:txBody>
      </p:sp>
      <p:sp>
        <p:nvSpPr>
          <p:cNvPr id="3" name="Content Placeholder 2"/>
          <p:cNvSpPr>
            <a:spLocks noGrp="1"/>
          </p:cNvSpPr>
          <p:nvPr>
            <p:ph idx="1"/>
          </p:nvPr>
        </p:nvSpPr>
        <p:spPr/>
        <p:txBody>
          <a:bodyPr>
            <a:normAutofit/>
          </a:bodyPr>
          <a:lstStyle/>
          <a:p>
            <a:pPr lvl="0"/>
            <a:r>
              <a:rPr lang="en-US" dirty="0"/>
              <a:t>Employee has an account to access the ESILGS. </a:t>
            </a:r>
          </a:p>
          <a:p>
            <a:pPr lvl="0"/>
            <a:r>
              <a:rPr lang="en-US" dirty="0"/>
              <a:t>ESILGS is installed in the Operating Systems Windows.</a:t>
            </a:r>
          </a:p>
          <a:p>
            <a:pPr lvl="0"/>
            <a:r>
              <a:rPr lang="en-US" dirty="0"/>
              <a:t>ESILGS is connected to GSSDBMS when the Employee performed a local Search.</a:t>
            </a:r>
          </a:p>
          <a:p>
            <a:pPr lvl="0"/>
            <a:r>
              <a:rPr lang="en-US" dirty="0"/>
              <a:t>ESILGS is connected to GSGDBMS when the Employee performed an External Search.</a:t>
            </a:r>
          </a:p>
          <a:p>
            <a:endParaRPr lang="en-US" dirty="0" smtClean="0">
              <a:latin typeface="Baskerville Old Face" pitchFamily="18" charset="0"/>
            </a:endParaRPr>
          </a:p>
          <a:p>
            <a:endParaRPr lang="en-US" dirty="0">
              <a:latin typeface="Baskerville Old Face" pitchFamily="18" charset="0"/>
            </a:endParaRPr>
          </a:p>
        </p:txBody>
      </p:sp>
      <p:sp>
        <p:nvSpPr>
          <p:cNvPr id="4" name="TextBox 3"/>
          <p:cNvSpPr txBox="1"/>
          <p:nvPr/>
        </p:nvSpPr>
        <p:spPr>
          <a:xfrm>
            <a:off x="6629400" y="6263063"/>
            <a:ext cx="1746903" cy="369332"/>
          </a:xfrm>
          <a:prstGeom prst="rect">
            <a:avLst/>
          </a:prstGeom>
          <a:noFill/>
        </p:spPr>
        <p:txBody>
          <a:bodyPr wrap="square" rtlCol="0">
            <a:spAutoFit/>
          </a:bodyPr>
          <a:lstStyle/>
          <a:p>
            <a:r>
              <a:rPr lang="en-US" dirty="0" smtClean="0"/>
              <a:t>Tania</a:t>
            </a:r>
            <a:endParaRPr lang="en-US" dirty="0"/>
          </a:p>
        </p:txBody>
      </p:sp>
    </p:spTree>
    <p:extLst>
      <p:ext uri="{BB962C8B-B14F-4D97-AF65-F5344CB8AC3E}">
        <p14:creationId xmlns:p14="http://schemas.microsoft.com/office/powerpoint/2010/main" val="259119174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Lucida Calligraphy" pitchFamily="66" charset="0"/>
              </a:rPr>
              <a:t>Dependencies</a:t>
            </a:r>
            <a:endParaRPr lang="en-US" sz="4000" dirty="0">
              <a:latin typeface="Lucida Calligraphy" pitchFamily="66" charset="0"/>
            </a:endParaRPr>
          </a:p>
        </p:txBody>
      </p:sp>
      <p:sp>
        <p:nvSpPr>
          <p:cNvPr id="3" name="Content Placeholder 2"/>
          <p:cNvSpPr>
            <a:spLocks noGrp="1"/>
          </p:cNvSpPr>
          <p:nvPr>
            <p:ph idx="1"/>
          </p:nvPr>
        </p:nvSpPr>
        <p:spPr/>
        <p:txBody>
          <a:bodyPr>
            <a:normAutofit/>
          </a:bodyPr>
          <a:lstStyle/>
          <a:p>
            <a:pPr lvl="0"/>
            <a:r>
              <a:rPr lang="en-US" sz="2000" dirty="0"/>
              <a:t>Every employee needs an account (username, password) to access ESILGS. </a:t>
            </a:r>
          </a:p>
          <a:p>
            <a:pPr lvl="0"/>
            <a:r>
              <a:rPr lang="en-US" sz="2000" dirty="0"/>
              <a:t>The ESILGS have to be installed on Windows XP, Windows Vista or Window 7. </a:t>
            </a:r>
          </a:p>
          <a:p>
            <a:pPr lvl="0"/>
            <a:r>
              <a:rPr lang="en-US" sz="2000" dirty="0"/>
              <a:t>ESILGS doesn’t work on Linux or Mac OS. </a:t>
            </a:r>
          </a:p>
          <a:p>
            <a:pPr marL="0" indent="0">
              <a:buNone/>
            </a:pPr>
            <a:endParaRPr lang="en-US" sz="2000" dirty="0">
              <a:latin typeface="Baskerville Old Face" pitchFamily="18" charset="0"/>
            </a:endParaRPr>
          </a:p>
        </p:txBody>
      </p:sp>
      <p:sp>
        <p:nvSpPr>
          <p:cNvPr id="4" name="TextBox 3"/>
          <p:cNvSpPr txBox="1"/>
          <p:nvPr/>
        </p:nvSpPr>
        <p:spPr>
          <a:xfrm>
            <a:off x="6629400" y="6263063"/>
            <a:ext cx="1746903" cy="369332"/>
          </a:xfrm>
          <a:prstGeom prst="rect">
            <a:avLst/>
          </a:prstGeom>
          <a:noFill/>
        </p:spPr>
        <p:txBody>
          <a:bodyPr wrap="square" rtlCol="0">
            <a:spAutoFit/>
          </a:bodyPr>
          <a:lstStyle/>
          <a:p>
            <a:r>
              <a:rPr lang="en-US" dirty="0" smtClean="0"/>
              <a:t>Tania</a:t>
            </a:r>
            <a:endParaRPr lang="en-US" dirty="0"/>
          </a:p>
        </p:txBody>
      </p:sp>
    </p:spTree>
    <p:extLst>
      <p:ext uri="{BB962C8B-B14F-4D97-AF65-F5344CB8AC3E}">
        <p14:creationId xmlns:p14="http://schemas.microsoft.com/office/powerpoint/2010/main" val="246840160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Lucida Calligraphy" pitchFamily="66" charset="0"/>
              </a:rPr>
              <a:t>Future Features </a:t>
            </a:r>
            <a:endParaRPr lang="en-US" sz="4000" dirty="0">
              <a:latin typeface="Lucida Calligraphy" pitchFamily="66" charset="0"/>
            </a:endParaRPr>
          </a:p>
        </p:txBody>
      </p:sp>
      <p:sp>
        <p:nvSpPr>
          <p:cNvPr id="3" name="Content Placeholder 2"/>
          <p:cNvSpPr>
            <a:spLocks noGrp="1"/>
          </p:cNvSpPr>
          <p:nvPr>
            <p:ph idx="1"/>
          </p:nvPr>
        </p:nvSpPr>
        <p:spPr/>
        <p:txBody>
          <a:bodyPr/>
          <a:lstStyle/>
          <a:p>
            <a:pPr lvl="0"/>
            <a:endParaRPr lang="en-US" dirty="0" smtClean="0">
              <a:latin typeface="Baskerville Old Face" pitchFamily="18" charset="0"/>
            </a:endParaRPr>
          </a:p>
          <a:p>
            <a:pPr lvl="0"/>
            <a:r>
              <a:rPr lang="en-US" dirty="0" smtClean="0">
                <a:latin typeface="Baskerville Old Face" pitchFamily="18" charset="0"/>
              </a:rPr>
              <a:t>ESILGS will </a:t>
            </a:r>
            <a:r>
              <a:rPr lang="en-US" dirty="0">
                <a:latin typeface="Baskerville Old Face" pitchFamily="18" charset="0"/>
              </a:rPr>
              <a:t>be able for the public on the internet so people could be able to buy and hold products, then just go to the store to pick up the product. </a:t>
            </a:r>
          </a:p>
          <a:p>
            <a:endParaRPr lang="en-US" dirty="0">
              <a:latin typeface="Baskerville Old Face" pitchFamily="18" charset="0"/>
            </a:endParaRPr>
          </a:p>
        </p:txBody>
      </p:sp>
      <p:sp>
        <p:nvSpPr>
          <p:cNvPr id="4" name="TextBox 3"/>
          <p:cNvSpPr txBox="1"/>
          <p:nvPr/>
        </p:nvSpPr>
        <p:spPr>
          <a:xfrm>
            <a:off x="6618514" y="6263063"/>
            <a:ext cx="1746903" cy="369332"/>
          </a:xfrm>
          <a:prstGeom prst="rect">
            <a:avLst/>
          </a:prstGeom>
          <a:noFill/>
        </p:spPr>
        <p:txBody>
          <a:bodyPr wrap="square" rtlCol="0">
            <a:spAutoFit/>
          </a:bodyPr>
          <a:lstStyle/>
          <a:p>
            <a:r>
              <a:rPr lang="en-US" dirty="0" smtClean="0"/>
              <a:t>Victor</a:t>
            </a:r>
            <a:endParaRPr lang="en-US" dirty="0"/>
          </a:p>
        </p:txBody>
      </p:sp>
    </p:spTree>
    <p:extLst>
      <p:ext uri="{BB962C8B-B14F-4D97-AF65-F5344CB8AC3E}">
        <p14:creationId xmlns:p14="http://schemas.microsoft.com/office/powerpoint/2010/main" val="232836546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222270490"/>
              </p:ext>
            </p:extLst>
          </p:nvPr>
        </p:nvGraphicFramePr>
        <p:xfrm>
          <a:off x="228600" y="38911"/>
          <a:ext cx="8610600" cy="6671229"/>
        </p:xfrm>
        <a:graphic>
          <a:graphicData uri="http://schemas.openxmlformats.org/drawingml/2006/table">
            <a:tbl>
              <a:tblPr firstRow="1" bandRow="1">
                <a:tableStyleId>{74C1A8A3-306A-4EB7-A6B1-4F7E0EB9C5D6}</a:tableStyleId>
              </a:tblPr>
              <a:tblGrid>
                <a:gridCol w="2590800"/>
                <a:gridCol w="4191000"/>
                <a:gridCol w="1828800"/>
              </a:tblGrid>
              <a:tr h="636189">
                <a:tc>
                  <a:txBody>
                    <a:bodyPr/>
                    <a:lstStyle/>
                    <a:p>
                      <a:pPr algn="ctr"/>
                      <a:r>
                        <a:rPr lang="en-US" dirty="0" smtClean="0">
                          <a:solidFill>
                            <a:schemeClr val="tx1"/>
                          </a:solidFill>
                        </a:rPr>
                        <a:t>Team Member </a:t>
                      </a:r>
                      <a:endParaRPr lang="en-US" dirty="0">
                        <a:solidFill>
                          <a:schemeClr val="tx1"/>
                        </a:solidFill>
                      </a:endParaRPr>
                    </a:p>
                  </a:txBody>
                  <a:tcPr/>
                </a:tc>
                <a:tc>
                  <a:txBody>
                    <a:bodyPr/>
                    <a:lstStyle/>
                    <a:p>
                      <a:pPr algn="ctr"/>
                      <a:r>
                        <a:rPr lang="en-US" dirty="0" smtClean="0">
                          <a:solidFill>
                            <a:schemeClr val="tx1"/>
                          </a:solidFill>
                        </a:rPr>
                        <a:t>Work Load</a:t>
                      </a:r>
                      <a:r>
                        <a:rPr lang="en-US" baseline="0" dirty="0" smtClean="0">
                          <a:solidFill>
                            <a:schemeClr val="tx1"/>
                          </a:solidFill>
                        </a:rPr>
                        <a:t> </a:t>
                      </a:r>
                      <a:endParaRPr lang="en-US" dirty="0">
                        <a:solidFill>
                          <a:schemeClr val="tx1"/>
                        </a:solidFill>
                      </a:endParaRPr>
                    </a:p>
                  </a:txBody>
                  <a:tcPr/>
                </a:tc>
                <a:tc>
                  <a:txBody>
                    <a:bodyPr/>
                    <a:lstStyle/>
                    <a:p>
                      <a:pPr algn="ctr"/>
                      <a:r>
                        <a:rPr lang="en-US" baseline="0" dirty="0" smtClean="0">
                          <a:solidFill>
                            <a:schemeClr val="tx1"/>
                          </a:solidFill>
                        </a:rPr>
                        <a:t>Total  Hours </a:t>
                      </a:r>
                      <a:endParaRPr lang="en-US" dirty="0">
                        <a:solidFill>
                          <a:schemeClr val="tx1"/>
                        </a:solidFill>
                      </a:endParaRPr>
                    </a:p>
                  </a:txBody>
                  <a:tcPr/>
                </a:tc>
              </a:tr>
              <a:tr h="838200">
                <a:tc>
                  <a:txBody>
                    <a:bodyPr/>
                    <a:lstStyle/>
                    <a:p>
                      <a:pPr algn="ctr"/>
                      <a:r>
                        <a:rPr lang="en-US" dirty="0" err="1" smtClean="0">
                          <a:solidFill>
                            <a:schemeClr val="bg1"/>
                          </a:solidFill>
                        </a:rPr>
                        <a:t>Yanilette</a:t>
                      </a:r>
                      <a:r>
                        <a:rPr lang="en-US" dirty="0" smtClean="0">
                          <a:solidFill>
                            <a:schemeClr val="bg1"/>
                          </a:solidFill>
                        </a:rPr>
                        <a:t> </a:t>
                      </a:r>
                      <a:r>
                        <a:rPr lang="en-US" dirty="0" err="1" smtClean="0">
                          <a:solidFill>
                            <a:schemeClr val="bg1"/>
                          </a:solidFill>
                        </a:rPr>
                        <a:t>López</a:t>
                      </a:r>
                      <a:r>
                        <a:rPr lang="en-US" dirty="0" smtClean="0">
                          <a:solidFill>
                            <a:schemeClr val="bg1"/>
                          </a:solidFill>
                        </a:rPr>
                        <a:t> </a:t>
                      </a:r>
                      <a:r>
                        <a:rPr lang="en-US" dirty="0" err="1" smtClean="0">
                          <a:solidFill>
                            <a:schemeClr val="bg1"/>
                          </a:solidFill>
                        </a:rPr>
                        <a:t>Duprey</a:t>
                      </a:r>
                      <a:r>
                        <a:rPr lang="en-US" dirty="0" smtClean="0">
                          <a:solidFill>
                            <a:schemeClr val="bg1"/>
                          </a:solidFill>
                        </a:rPr>
                        <a:t> </a:t>
                      </a:r>
                    </a:p>
                    <a:p>
                      <a:pPr algn="ctr"/>
                      <a:endParaRPr lang="en-US" dirty="0">
                        <a:solidFill>
                          <a:schemeClr val="bg1"/>
                        </a:solidFill>
                      </a:endParaRPr>
                    </a:p>
                  </a:txBody>
                  <a:tcPr/>
                </a:tc>
                <a:tc>
                  <a:txBody>
                    <a:bodyPr/>
                    <a:lstStyle/>
                    <a:p>
                      <a:pPr algn="just"/>
                      <a:r>
                        <a:rPr lang="en-US" sz="1800" kern="1200" dirty="0" smtClean="0">
                          <a:solidFill>
                            <a:schemeClr val="dk1"/>
                          </a:solidFill>
                          <a:effectLst/>
                          <a:latin typeface="+mn-lt"/>
                          <a:ea typeface="+mn-ea"/>
                          <a:cs typeface="+mn-cs"/>
                        </a:rPr>
                        <a:t>Definitions, Acronyms, Abbreviations</a:t>
                      </a:r>
                    </a:p>
                    <a:p>
                      <a:pPr algn="just"/>
                      <a:r>
                        <a:rPr lang="en-US" sz="1800" kern="1200" dirty="0" smtClean="0">
                          <a:solidFill>
                            <a:schemeClr val="dk1"/>
                          </a:solidFill>
                          <a:effectLst/>
                          <a:latin typeface="+mn-lt"/>
                          <a:ea typeface="+mn-ea"/>
                          <a:cs typeface="+mn-cs"/>
                        </a:rPr>
                        <a:t>System Interfaces</a:t>
                      </a:r>
                    </a:p>
                    <a:p>
                      <a:pPr algn="just"/>
                      <a:r>
                        <a:rPr lang="en-US" sz="1800" kern="1200" dirty="0" smtClean="0">
                          <a:solidFill>
                            <a:schemeClr val="dk1"/>
                          </a:solidFill>
                          <a:effectLst/>
                          <a:latin typeface="+mn-lt"/>
                          <a:ea typeface="+mn-ea"/>
                          <a:cs typeface="+mn-cs"/>
                        </a:rPr>
                        <a:t>Product functions</a:t>
                      </a:r>
                    </a:p>
                    <a:p>
                      <a:pPr algn="just"/>
                      <a:r>
                        <a:rPr lang="en-US" sz="1800" kern="1200" dirty="0" smtClean="0">
                          <a:solidFill>
                            <a:schemeClr val="dk1"/>
                          </a:solidFill>
                          <a:effectLst/>
                          <a:latin typeface="+mn-lt"/>
                          <a:ea typeface="+mn-ea"/>
                          <a:cs typeface="+mn-cs"/>
                        </a:rPr>
                        <a:t>User Cases diagrams </a:t>
                      </a:r>
                    </a:p>
                    <a:p>
                      <a:pPr algn="just"/>
                      <a:r>
                        <a:rPr lang="en-US" sz="1800" kern="1200" dirty="0" smtClean="0">
                          <a:solidFill>
                            <a:schemeClr val="dk1"/>
                          </a:solidFill>
                          <a:effectLst/>
                          <a:latin typeface="+mn-lt"/>
                          <a:ea typeface="+mn-ea"/>
                          <a:cs typeface="+mn-cs"/>
                        </a:rPr>
                        <a:t>Assumptions and Dependencies</a:t>
                      </a:r>
                    </a:p>
                    <a:p>
                      <a:pPr algn="just"/>
                      <a:r>
                        <a:rPr lang="en-US" sz="1800" kern="1200" dirty="0" smtClean="0">
                          <a:solidFill>
                            <a:schemeClr val="dk1"/>
                          </a:solidFill>
                          <a:effectLst/>
                          <a:latin typeface="+mn-lt"/>
                          <a:ea typeface="+mn-ea"/>
                          <a:cs typeface="+mn-cs"/>
                        </a:rPr>
                        <a:t>Apportioning of Requirements</a:t>
                      </a:r>
                    </a:p>
                    <a:p>
                      <a:pPr algn="just"/>
                      <a:r>
                        <a:rPr lang="en-US" sz="1800" kern="1200" dirty="0" smtClean="0">
                          <a:solidFill>
                            <a:schemeClr val="dk1"/>
                          </a:solidFill>
                          <a:effectLst/>
                          <a:latin typeface="+mn-lt"/>
                          <a:ea typeface="+mn-ea"/>
                          <a:cs typeface="+mn-cs"/>
                        </a:rPr>
                        <a:t>Functional Requirements</a:t>
                      </a:r>
                    </a:p>
                    <a:p>
                      <a:pPr algn="just"/>
                      <a:r>
                        <a:rPr lang="en-US" sz="1800" kern="1200" dirty="0" smtClean="0">
                          <a:solidFill>
                            <a:schemeClr val="dk1"/>
                          </a:solidFill>
                          <a:effectLst/>
                          <a:latin typeface="+mn-lt"/>
                          <a:ea typeface="+mn-ea"/>
                          <a:cs typeface="+mn-cs"/>
                        </a:rPr>
                        <a:t>SRS Organization</a:t>
                      </a:r>
                      <a:r>
                        <a:rPr lang="en-US" sz="1800" kern="1200" baseline="0" dirty="0" smtClean="0">
                          <a:solidFill>
                            <a:schemeClr val="dk1"/>
                          </a:solidFill>
                          <a:effectLst/>
                          <a:latin typeface="+mn-lt"/>
                          <a:ea typeface="+mn-ea"/>
                          <a:cs typeface="+mn-cs"/>
                        </a:rPr>
                        <a:t> </a:t>
                      </a:r>
                      <a:endParaRPr lang="en-US" sz="1800" kern="1200" dirty="0" smtClean="0">
                        <a:solidFill>
                          <a:schemeClr val="dk1"/>
                        </a:solidFill>
                        <a:effectLst/>
                        <a:latin typeface="+mn-lt"/>
                        <a:ea typeface="+mn-ea"/>
                        <a:cs typeface="+mn-cs"/>
                      </a:endParaRPr>
                    </a:p>
                    <a:p>
                      <a:pPr algn="just"/>
                      <a:endParaRPr lang="en-US" dirty="0">
                        <a:solidFill>
                          <a:schemeClr val="bg1"/>
                        </a:solidFill>
                      </a:endParaRPr>
                    </a:p>
                  </a:txBody>
                  <a:tcPr/>
                </a:tc>
                <a:tc>
                  <a:txBody>
                    <a:bodyPr/>
                    <a:lstStyle/>
                    <a:p>
                      <a:pPr algn="ctr"/>
                      <a:r>
                        <a:rPr lang="en-US" baseline="0" dirty="0" smtClean="0">
                          <a:solidFill>
                            <a:schemeClr val="bg1"/>
                          </a:solidFill>
                        </a:rPr>
                        <a:t>25.30 </a:t>
                      </a:r>
                      <a:r>
                        <a:rPr lang="en-US" baseline="0" dirty="0" err="1" smtClean="0">
                          <a:solidFill>
                            <a:schemeClr val="bg1"/>
                          </a:solidFill>
                        </a:rPr>
                        <a:t>hrs</a:t>
                      </a:r>
                      <a:r>
                        <a:rPr lang="en-US" baseline="0" dirty="0" smtClean="0">
                          <a:solidFill>
                            <a:schemeClr val="bg1"/>
                          </a:solidFill>
                        </a:rPr>
                        <a:t> / $20 per </a:t>
                      </a:r>
                      <a:r>
                        <a:rPr lang="en-US" baseline="0" dirty="0" err="1" smtClean="0">
                          <a:solidFill>
                            <a:schemeClr val="bg1"/>
                          </a:solidFill>
                        </a:rPr>
                        <a:t>hrs</a:t>
                      </a:r>
                      <a:r>
                        <a:rPr lang="en-US" baseline="0" dirty="0" smtClean="0">
                          <a:solidFill>
                            <a:schemeClr val="bg1"/>
                          </a:solidFill>
                        </a:rPr>
                        <a:t> = $506.00</a:t>
                      </a:r>
                      <a:endParaRPr lang="en-US" dirty="0">
                        <a:solidFill>
                          <a:schemeClr val="bg1"/>
                        </a:solidFill>
                      </a:endParaRPr>
                    </a:p>
                  </a:txBody>
                  <a:tcPr/>
                </a:tc>
              </a:tr>
              <a:tr h="370840">
                <a:tc>
                  <a:txBody>
                    <a:bodyPr/>
                    <a:lstStyle/>
                    <a:p>
                      <a:pPr algn="ctr"/>
                      <a:r>
                        <a:rPr lang="es-PR" sz="1800" kern="1200" dirty="0" smtClean="0">
                          <a:solidFill>
                            <a:schemeClr val="bg1"/>
                          </a:solidFill>
                          <a:effectLst/>
                        </a:rPr>
                        <a:t>Tania Peña Santana</a:t>
                      </a:r>
                    </a:p>
                    <a:p>
                      <a:pPr algn="ctr"/>
                      <a:endParaRPr lang="en-US" sz="1800" kern="1200" dirty="0" smtClean="0">
                        <a:solidFill>
                          <a:schemeClr val="bg1"/>
                        </a:solidFill>
                        <a:effectLst/>
                        <a:latin typeface="+mn-lt"/>
                        <a:ea typeface="+mn-ea"/>
                        <a:cs typeface="+mn-cs"/>
                      </a:endParaRPr>
                    </a:p>
                  </a:txBody>
                  <a:tcPr/>
                </a:tc>
                <a:tc>
                  <a:txBody>
                    <a:bodyPr/>
                    <a:lstStyle/>
                    <a:p>
                      <a:pPr algn="just"/>
                      <a:r>
                        <a:rPr lang="en-US" sz="1800" kern="1200" dirty="0" smtClean="0">
                          <a:solidFill>
                            <a:schemeClr val="bg1"/>
                          </a:solidFill>
                          <a:effectLst/>
                          <a:latin typeface="+mn-lt"/>
                          <a:ea typeface="+mn-ea"/>
                          <a:cs typeface="+mn-cs"/>
                        </a:rPr>
                        <a:t>Purpose-created/update</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bg1"/>
                          </a:solidFill>
                          <a:effectLst/>
                          <a:latin typeface="+mn-lt"/>
                          <a:ea typeface="+mn-ea"/>
                          <a:cs typeface="+mn-cs"/>
                        </a:rPr>
                        <a:t>User Characteristics-created/update</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Product functions</a:t>
                      </a:r>
                      <a:endParaRPr lang="en-US" sz="1800" kern="1200" dirty="0" smtClean="0">
                        <a:solidFill>
                          <a:schemeClr val="bg1"/>
                        </a:solidFill>
                        <a:effectLst/>
                        <a:latin typeface="+mn-lt"/>
                        <a:ea typeface="+mn-ea"/>
                        <a:cs typeface="+mn-cs"/>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bg1"/>
                          </a:solidFill>
                          <a:effectLst/>
                          <a:latin typeface="+mn-lt"/>
                          <a:ea typeface="+mn-ea"/>
                          <a:cs typeface="+mn-cs"/>
                        </a:rPr>
                        <a:t>Software System Attributes-created/update</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bg1"/>
                          </a:solidFill>
                          <a:effectLst/>
                          <a:latin typeface="+mn-lt"/>
                          <a:ea typeface="+mn-ea"/>
                          <a:cs typeface="+mn-cs"/>
                        </a:rPr>
                        <a:t>Acronyms and words meaning update</a:t>
                      </a:r>
                    </a:p>
                    <a:p>
                      <a:pPr algn="just"/>
                      <a:endParaRPr lang="en-US" dirty="0">
                        <a:solidFill>
                          <a:schemeClr val="bg1"/>
                        </a:solidFill>
                      </a:endParaRPr>
                    </a:p>
                  </a:txBody>
                  <a:tcPr/>
                </a:tc>
                <a:tc>
                  <a:txBody>
                    <a:bodyPr/>
                    <a:lstStyle/>
                    <a:p>
                      <a:pPr algn="ctr"/>
                      <a:endParaRPr lang="en-US" dirty="0" smtClean="0">
                        <a:solidFill>
                          <a:schemeClr val="bg1"/>
                        </a:solidFill>
                      </a:endParaRPr>
                    </a:p>
                    <a:p>
                      <a:pPr algn="ctr"/>
                      <a:endParaRPr lang="en-US" dirty="0" smtClean="0">
                        <a:solidFill>
                          <a:schemeClr val="bg1"/>
                        </a:solidFill>
                      </a:endParaRPr>
                    </a:p>
                    <a:p>
                      <a:pPr algn="ctr"/>
                      <a:r>
                        <a:rPr lang="en-US" dirty="0" smtClean="0">
                          <a:solidFill>
                            <a:schemeClr val="bg1"/>
                          </a:solidFill>
                        </a:rPr>
                        <a:t>21 </a:t>
                      </a:r>
                      <a:r>
                        <a:rPr lang="en-US" dirty="0" err="1" smtClean="0">
                          <a:solidFill>
                            <a:schemeClr val="bg1"/>
                          </a:solidFill>
                        </a:rPr>
                        <a:t>hrs</a:t>
                      </a:r>
                      <a:r>
                        <a:rPr lang="en-US" dirty="0" smtClean="0">
                          <a:solidFill>
                            <a:schemeClr val="bg1"/>
                          </a:solidFill>
                        </a:rPr>
                        <a:t> / $20</a:t>
                      </a:r>
                      <a:r>
                        <a:rPr lang="en-US" baseline="0" dirty="0" smtClean="0">
                          <a:solidFill>
                            <a:schemeClr val="bg1"/>
                          </a:solidFill>
                        </a:rPr>
                        <a:t> per </a:t>
                      </a:r>
                      <a:r>
                        <a:rPr lang="en-US" baseline="0" dirty="0" err="1" smtClean="0">
                          <a:solidFill>
                            <a:schemeClr val="bg1"/>
                          </a:solidFill>
                        </a:rPr>
                        <a:t>hrs</a:t>
                      </a:r>
                      <a:r>
                        <a:rPr lang="en-US" baseline="0" dirty="0" smtClean="0">
                          <a:solidFill>
                            <a:schemeClr val="bg1"/>
                          </a:solidFill>
                        </a:rPr>
                        <a:t> = $420</a:t>
                      </a:r>
                      <a:endParaRPr lang="en-US" dirty="0">
                        <a:solidFill>
                          <a:schemeClr val="bg1"/>
                        </a:solidFill>
                      </a:endParaRPr>
                    </a:p>
                  </a:txBody>
                  <a:tcPr/>
                </a:tc>
              </a:tr>
              <a:tr h="16459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PR" sz="1800" kern="1200" dirty="0" err="1" smtClean="0">
                          <a:solidFill>
                            <a:schemeClr val="bg1"/>
                          </a:solidFill>
                          <a:effectLst/>
                        </a:rPr>
                        <a:t>Victor</a:t>
                      </a:r>
                      <a:r>
                        <a:rPr lang="es-PR" sz="1800" kern="1200" dirty="0" smtClean="0">
                          <a:solidFill>
                            <a:schemeClr val="bg1"/>
                          </a:solidFill>
                          <a:effectLst/>
                        </a:rPr>
                        <a:t> Rivera </a:t>
                      </a:r>
                      <a:r>
                        <a:rPr lang="es-PR" sz="1800" kern="1200" dirty="0" err="1" smtClean="0">
                          <a:solidFill>
                            <a:schemeClr val="bg1"/>
                          </a:solidFill>
                          <a:effectLst/>
                        </a:rPr>
                        <a:t>Diaz</a:t>
                      </a:r>
                      <a:endParaRPr lang="en-US" sz="1800" kern="1200" dirty="0" smtClean="0">
                        <a:solidFill>
                          <a:schemeClr val="bg1"/>
                        </a:solidFill>
                        <a:effectLst/>
                      </a:endParaRPr>
                    </a:p>
                    <a:p>
                      <a:pPr algn="ctr"/>
                      <a:endParaRPr lang="en-US" dirty="0">
                        <a:solidFill>
                          <a:schemeClr val="bg1"/>
                        </a:solidFill>
                      </a:endParaRPr>
                    </a:p>
                  </a:txBody>
                  <a:tcPr/>
                </a:tc>
                <a:tc>
                  <a:txBody>
                    <a:bodyPr/>
                    <a:lstStyle/>
                    <a:p>
                      <a:pPr algn="just"/>
                      <a:r>
                        <a:rPr lang="en-US" sz="1800" kern="1200" dirty="0" smtClean="0">
                          <a:solidFill>
                            <a:schemeClr val="dk1"/>
                          </a:solidFill>
                          <a:effectLst/>
                          <a:latin typeface="+mn-lt"/>
                          <a:ea typeface="+mn-ea"/>
                          <a:cs typeface="+mn-cs"/>
                        </a:rPr>
                        <a:t>Scope</a:t>
                      </a:r>
                    </a:p>
                    <a:p>
                      <a:pPr algn="just"/>
                      <a:r>
                        <a:rPr lang="en-US" sz="1800" kern="1200" dirty="0" smtClean="0">
                          <a:solidFill>
                            <a:schemeClr val="dk1"/>
                          </a:solidFill>
                          <a:effectLst/>
                          <a:latin typeface="+mn-lt"/>
                          <a:ea typeface="+mn-ea"/>
                          <a:cs typeface="+mn-cs"/>
                        </a:rPr>
                        <a:t>Product functions</a:t>
                      </a:r>
                    </a:p>
                    <a:p>
                      <a:pPr algn="just"/>
                      <a:r>
                        <a:rPr lang="en-US" sz="1800" kern="1200" dirty="0" smtClean="0">
                          <a:solidFill>
                            <a:schemeClr val="dk1"/>
                          </a:solidFill>
                          <a:effectLst/>
                          <a:latin typeface="+mn-lt"/>
                          <a:ea typeface="+mn-ea"/>
                          <a:cs typeface="+mn-cs"/>
                        </a:rPr>
                        <a:t>Constraints</a:t>
                      </a:r>
                    </a:p>
                    <a:p>
                      <a:pPr algn="just"/>
                      <a:r>
                        <a:rPr lang="en-US" sz="1800" kern="1200" dirty="0" smtClean="0">
                          <a:solidFill>
                            <a:schemeClr val="dk1"/>
                          </a:solidFill>
                          <a:effectLst/>
                          <a:latin typeface="+mn-lt"/>
                          <a:ea typeface="+mn-ea"/>
                          <a:cs typeface="+mn-cs"/>
                        </a:rPr>
                        <a:t>External Interfaces</a:t>
                      </a:r>
                    </a:p>
                    <a:p>
                      <a:pPr algn="just"/>
                      <a:r>
                        <a:rPr lang="en-US" sz="1800" kern="1200" dirty="0" smtClean="0">
                          <a:solidFill>
                            <a:schemeClr val="dk1"/>
                          </a:solidFill>
                          <a:effectLst/>
                          <a:latin typeface="+mn-lt"/>
                          <a:ea typeface="+mn-ea"/>
                          <a:cs typeface="+mn-cs"/>
                        </a:rPr>
                        <a:t>User Interfaces Figures</a:t>
                      </a:r>
                    </a:p>
                    <a:p>
                      <a:pPr algn="just"/>
                      <a:r>
                        <a:rPr lang="en-US" sz="1800" kern="1200" dirty="0" smtClean="0">
                          <a:solidFill>
                            <a:schemeClr val="dk1"/>
                          </a:solidFill>
                          <a:effectLst/>
                          <a:latin typeface="+mn-lt"/>
                          <a:ea typeface="+mn-ea"/>
                          <a:cs typeface="+mn-cs"/>
                        </a:rPr>
                        <a:t>SDD</a:t>
                      </a:r>
                    </a:p>
                  </a:txBody>
                  <a:tcPr/>
                </a:tc>
                <a:tc>
                  <a:txBody>
                    <a:bodyPr/>
                    <a:lstStyle/>
                    <a:p>
                      <a:pPr algn="ctr"/>
                      <a:endParaRPr lang="en-US" dirty="0" smtClean="0">
                        <a:solidFill>
                          <a:schemeClr val="bg1"/>
                        </a:solidFill>
                      </a:endParaRPr>
                    </a:p>
                    <a:p>
                      <a:pPr algn="ctr"/>
                      <a:endParaRPr lang="en-US" dirty="0" smtClean="0">
                        <a:solidFill>
                          <a:schemeClr val="bg1"/>
                        </a:solidFill>
                      </a:endParaRPr>
                    </a:p>
                    <a:p>
                      <a:pPr algn="ctr"/>
                      <a:r>
                        <a:rPr lang="en-US" dirty="0" smtClean="0">
                          <a:solidFill>
                            <a:schemeClr val="bg1"/>
                          </a:solidFill>
                        </a:rPr>
                        <a:t>20 </a:t>
                      </a:r>
                      <a:r>
                        <a:rPr lang="en-US" dirty="0" err="1" smtClean="0">
                          <a:solidFill>
                            <a:schemeClr val="bg1"/>
                          </a:solidFill>
                        </a:rPr>
                        <a:t>Hrs</a:t>
                      </a:r>
                      <a:r>
                        <a:rPr lang="en-US" dirty="0" smtClean="0">
                          <a:solidFill>
                            <a:schemeClr val="bg1"/>
                          </a:solidFill>
                        </a:rPr>
                        <a:t> / 20 per </a:t>
                      </a:r>
                      <a:r>
                        <a:rPr lang="en-US" dirty="0" err="1" smtClean="0">
                          <a:solidFill>
                            <a:schemeClr val="bg1"/>
                          </a:solidFill>
                        </a:rPr>
                        <a:t>hrs</a:t>
                      </a:r>
                      <a:r>
                        <a:rPr lang="en-US" dirty="0" smtClean="0">
                          <a:solidFill>
                            <a:schemeClr val="bg1"/>
                          </a:solidFill>
                        </a:rPr>
                        <a:t> = $400</a:t>
                      </a:r>
                      <a:endParaRPr lang="en-US" dirty="0">
                        <a:solidFill>
                          <a:schemeClr val="bg1"/>
                        </a:solidFill>
                      </a:endParaRPr>
                    </a:p>
                  </a:txBody>
                  <a:tcPr/>
                </a:tc>
              </a:tr>
            </a:tbl>
          </a:graphicData>
        </a:graphic>
      </p:graphicFrame>
    </p:spTree>
    <p:extLst>
      <p:ext uri="{BB962C8B-B14F-4D97-AF65-F5344CB8AC3E}">
        <p14:creationId xmlns:p14="http://schemas.microsoft.com/office/powerpoint/2010/main" val="283641439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extLst>
              <p:ext uri="{D42A27DB-BD31-4B8C-83A1-F6EECF244321}">
                <p14:modId xmlns:p14="http://schemas.microsoft.com/office/powerpoint/2010/main" val="2512612985"/>
              </p:ext>
            </p:extLst>
          </p:nvPr>
        </p:nvGraphicFramePr>
        <p:xfrm>
          <a:off x="228600" y="1219200"/>
          <a:ext cx="8610600" cy="5410200"/>
        </p:xfrm>
        <a:graphic>
          <a:graphicData uri="http://schemas.openxmlformats.org/drawingml/2006/table">
            <a:tbl>
              <a:tblPr firstRow="1" bandRow="1">
                <a:tableStyleId>{74C1A8A3-306A-4EB7-A6B1-4F7E0EB9C5D6}</a:tableStyleId>
              </a:tblPr>
              <a:tblGrid>
                <a:gridCol w="2590800"/>
                <a:gridCol w="4191000"/>
                <a:gridCol w="1828800"/>
              </a:tblGrid>
              <a:tr h="838200">
                <a:tc>
                  <a:txBody>
                    <a:bodyPr/>
                    <a:lstStyle/>
                    <a:p>
                      <a:pPr algn="ctr"/>
                      <a:r>
                        <a:rPr lang="en-US" dirty="0" smtClean="0">
                          <a:solidFill>
                            <a:schemeClr val="tx1"/>
                          </a:solidFill>
                        </a:rPr>
                        <a:t>Team Member </a:t>
                      </a:r>
                      <a:endParaRPr lang="en-US" dirty="0">
                        <a:solidFill>
                          <a:schemeClr val="tx1"/>
                        </a:solidFill>
                      </a:endParaRPr>
                    </a:p>
                  </a:txBody>
                  <a:tcPr/>
                </a:tc>
                <a:tc>
                  <a:txBody>
                    <a:bodyPr/>
                    <a:lstStyle/>
                    <a:p>
                      <a:pPr algn="ctr"/>
                      <a:r>
                        <a:rPr lang="en-US" dirty="0" smtClean="0">
                          <a:solidFill>
                            <a:schemeClr val="tx1"/>
                          </a:solidFill>
                        </a:rPr>
                        <a:t>Work Load</a:t>
                      </a:r>
                      <a:r>
                        <a:rPr lang="en-US" baseline="0" dirty="0" smtClean="0">
                          <a:solidFill>
                            <a:schemeClr val="tx1"/>
                          </a:solidFill>
                        </a:rPr>
                        <a:t> </a:t>
                      </a:r>
                      <a:endParaRPr lang="en-US" dirty="0">
                        <a:solidFill>
                          <a:schemeClr val="tx1"/>
                        </a:solidFill>
                      </a:endParaRPr>
                    </a:p>
                  </a:txBody>
                  <a:tcPr/>
                </a:tc>
                <a:tc>
                  <a:txBody>
                    <a:bodyPr/>
                    <a:lstStyle/>
                    <a:p>
                      <a:pPr algn="ctr"/>
                      <a:r>
                        <a:rPr lang="en-US" baseline="0" dirty="0" smtClean="0">
                          <a:solidFill>
                            <a:schemeClr val="tx1"/>
                          </a:solidFill>
                        </a:rPr>
                        <a:t>Pay Hours </a:t>
                      </a:r>
                      <a:endParaRPr lang="en-US" dirty="0">
                        <a:solidFill>
                          <a:schemeClr val="tx1"/>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PR" sz="1800" kern="1200" dirty="0" err="1" smtClean="0">
                          <a:solidFill>
                            <a:schemeClr val="bg1"/>
                          </a:solidFill>
                          <a:effectLst/>
                        </a:rPr>
                        <a:t>Nilka</a:t>
                      </a:r>
                      <a:r>
                        <a:rPr lang="es-PR" sz="1800" kern="1200" dirty="0" smtClean="0">
                          <a:solidFill>
                            <a:schemeClr val="bg1"/>
                          </a:solidFill>
                          <a:effectLst/>
                        </a:rPr>
                        <a:t> Quiles González</a:t>
                      </a:r>
                      <a:endParaRPr lang="en-US" sz="1800" kern="1200" dirty="0" smtClean="0">
                        <a:solidFill>
                          <a:schemeClr val="bg1"/>
                        </a:solidFill>
                        <a:effectLst/>
                      </a:endParaRPr>
                    </a:p>
                    <a:p>
                      <a:pPr algn="ctr"/>
                      <a:endParaRPr lang="en-US" dirty="0">
                        <a:solidFill>
                          <a:schemeClr val="bg1"/>
                        </a:solidFill>
                      </a:endParaRPr>
                    </a:p>
                  </a:txBody>
                  <a:tcPr/>
                </a:tc>
                <a:tc>
                  <a:txBody>
                    <a:bodyPr/>
                    <a:lstStyle/>
                    <a:p>
                      <a:pPr algn="just"/>
                      <a:r>
                        <a:rPr lang="en-US" sz="1800" kern="1200" dirty="0" smtClean="0">
                          <a:solidFill>
                            <a:schemeClr val="dk1"/>
                          </a:solidFill>
                          <a:effectLst/>
                          <a:latin typeface="+mn-lt"/>
                          <a:ea typeface="+mn-ea"/>
                          <a:cs typeface="+mn-cs"/>
                        </a:rPr>
                        <a:t>Overview</a:t>
                      </a:r>
                    </a:p>
                    <a:p>
                      <a:pPr algn="just"/>
                      <a:r>
                        <a:rPr lang="en-US" sz="1800" kern="1200" dirty="0" smtClean="0">
                          <a:solidFill>
                            <a:schemeClr val="dk1"/>
                          </a:solidFill>
                          <a:effectLst/>
                          <a:latin typeface="+mn-lt"/>
                          <a:ea typeface="+mn-ea"/>
                          <a:cs typeface="+mn-cs"/>
                        </a:rPr>
                        <a:t>User Interfaces</a:t>
                      </a:r>
                    </a:p>
                    <a:p>
                      <a:pPr algn="just"/>
                      <a:r>
                        <a:rPr lang="en-US" sz="1800" kern="1200" dirty="0" smtClean="0">
                          <a:solidFill>
                            <a:schemeClr val="dk1"/>
                          </a:solidFill>
                          <a:effectLst/>
                          <a:latin typeface="+mn-lt"/>
                          <a:ea typeface="+mn-ea"/>
                          <a:cs typeface="+mn-cs"/>
                        </a:rPr>
                        <a:t>Product functions</a:t>
                      </a:r>
                    </a:p>
                    <a:p>
                      <a:pPr algn="just"/>
                      <a:r>
                        <a:rPr lang="en-US" sz="1800" kern="1200" dirty="0" smtClean="0">
                          <a:solidFill>
                            <a:schemeClr val="dk1"/>
                          </a:solidFill>
                          <a:effectLst/>
                          <a:latin typeface="+mn-lt"/>
                          <a:ea typeface="+mn-ea"/>
                          <a:cs typeface="+mn-cs"/>
                        </a:rPr>
                        <a:t>Logical database requirements</a:t>
                      </a:r>
                    </a:p>
                    <a:p>
                      <a:pPr algn="ctr"/>
                      <a:endParaRPr lang="en-US" dirty="0" smtClean="0">
                        <a:solidFill>
                          <a:schemeClr val="bg1"/>
                        </a:solidFill>
                      </a:endParaRPr>
                    </a:p>
                    <a:p>
                      <a:pPr algn="ctr"/>
                      <a:endParaRPr lang="en-US" dirty="0">
                        <a:solidFill>
                          <a:schemeClr val="bg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13 </a:t>
                      </a:r>
                      <a:r>
                        <a:rPr lang="en-US" dirty="0" err="1" smtClean="0">
                          <a:solidFill>
                            <a:schemeClr val="bg1"/>
                          </a:solidFill>
                        </a:rPr>
                        <a:t>Hrs</a:t>
                      </a:r>
                      <a:r>
                        <a:rPr lang="en-US" dirty="0" smtClean="0">
                          <a:solidFill>
                            <a:schemeClr val="bg1"/>
                          </a:solidFill>
                        </a:rPr>
                        <a:t> / $20 per </a:t>
                      </a:r>
                      <a:r>
                        <a:rPr lang="en-US" dirty="0" err="1" smtClean="0">
                          <a:solidFill>
                            <a:schemeClr val="bg1"/>
                          </a:solidFill>
                        </a:rPr>
                        <a:t>hrs</a:t>
                      </a:r>
                      <a:r>
                        <a:rPr lang="en-US" dirty="0" smtClean="0">
                          <a:solidFill>
                            <a:schemeClr val="bg1"/>
                          </a:solidFill>
                        </a:rPr>
                        <a:t> = $260</a:t>
                      </a:r>
                    </a:p>
                    <a:p>
                      <a:pPr algn="ctr"/>
                      <a:endParaRPr lang="en-US" dirty="0">
                        <a:solidFill>
                          <a:schemeClr val="bg1"/>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PR" sz="1800" kern="1200" dirty="0" smtClean="0">
                          <a:solidFill>
                            <a:schemeClr val="bg1"/>
                          </a:solidFill>
                          <a:effectLst/>
                        </a:rPr>
                        <a:t>Jonathan Meléndez Brady</a:t>
                      </a:r>
                      <a:endParaRPr lang="en-US" dirty="0" smtClean="0">
                        <a:solidFill>
                          <a:schemeClr val="bg1"/>
                        </a:solidFill>
                      </a:endParaRPr>
                    </a:p>
                    <a:p>
                      <a:pPr algn="ctr"/>
                      <a:endParaRPr lang="en-US" dirty="0">
                        <a:solidFill>
                          <a:schemeClr val="bg1"/>
                        </a:solidFill>
                      </a:endParaRPr>
                    </a:p>
                  </a:txBody>
                  <a:tcPr/>
                </a:tc>
                <a:tc>
                  <a:txBody>
                    <a:bodyPr/>
                    <a:lstStyle/>
                    <a:p>
                      <a:pPr algn="just"/>
                      <a:r>
                        <a:rPr lang="en-US" sz="1800" kern="1200" dirty="0" smtClean="0">
                          <a:solidFill>
                            <a:schemeClr val="dk1"/>
                          </a:solidFill>
                          <a:effectLst/>
                          <a:latin typeface="+mn-lt"/>
                          <a:ea typeface="+mn-ea"/>
                          <a:cs typeface="+mn-cs"/>
                        </a:rPr>
                        <a:t>SPMP</a:t>
                      </a:r>
                    </a:p>
                    <a:p>
                      <a:pPr algn="just"/>
                      <a:r>
                        <a:rPr lang="en-US" sz="1800" kern="1200" dirty="0" smtClean="0">
                          <a:solidFill>
                            <a:schemeClr val="dk1"/>
                          </a:solidFill>
                          <a:effectLst/>
                          <a:latin typeface="+mn-lt"/>
                          <a:ea typeface="+mn-ea"/>
                          <a:cs typeface="+mn-cs"/>
                        </a:rPr>
                        <a:t>STD</a:t>
                      </a:r>
                    </a:p>
                    <a:p>
                      <a:pPr algn="just"/>
                      <a:r>
                        <a:rPr lang="en-US" sz="1800" kern="1200" dirty="0" smtClean="0">
                          <a:solidFill>
                            <a:schemeClr val="dk1"/>
                          </a:solidFill>
                          <a:effectLst/>
                          <a:latin typeface="+mn-lt"/>
                          <a:ea typeface="+mn-ea"/>
                          <a:cs typeface="+mn-cs"/>
                        </a:rPr>
                        <a:t>Product Perspective</a:t>
                      </a:r>
                    </a:p>
                    <a:p>
                      <a:pPr algn="just"/>
                      <a:r>
                        <a:rPr lang="en-US" sz="1800" kern="1200" dirty="0" smtClean="0">
                          <a:solidFill>
                            <a:schemeClr val="dk1"/>
                          </a:solidFill>
                          <a:effectLst/>
                          <a:latin typeface="+mn-lt"/>
                          <a:ea typeface="+mn-ea"/>
                          <a:cs typeface="+mn-cs"/>
                        </a:rPr>
                        <a:t>Hardware Interfaces</a:t>
                      </a:r>
                    </a:p>
                    <a:p>
                      <a:pPr algn="just"/>
                      <a:r>
                        <a:rPr lang="en-US" sz="1800" kern="1200" dirty="0" smtClean="0">
                          <a:solidFill>
                            <a:schemeClr val="dk1"/>
                          </a:solidFill>
                          <a:effectLst/>
                          <a:latin typeface="+mn-lt"/>
                          <a:ea typeface="+mn-ea"/>
                          <a:cs typeface="+mn-cs"/>
                        </a:rPr>
                        <a:t>Software Interfaces</a:t>
                      </a:r>
                    </a:p>
                    <a:p>
                      <a:pPr algn="just"/>
                      <a:r>
                        <a:rPr lang="en-US" sz="1800" kern="1200" dirty="0" smtClean="0">
                          <a:solidFill>
                            <a:schemeClr val="dk1"/>
                          </a:solidFill>
                          <a:effectLst/>
                          <a:latin typeface="+mn-lt"/>
                          <a:ea typeface="+mn-ea"/>
                          <a:cs typeface="+mn-cs"/>
                        </a:rPr>
                        <a:t>Communication Interfaces</a:t>
                      </a:r>
                    </a:p>
                    <a:p>
                      <a:pPr algn="just"/>
                      <a:r>
                        <a:rPr lang="en-US" sz="1800" kern="1200" dirty="0" smtClean="0">
                          <a:solidFill>
                            <a:schemeClr val="dk1"/>
                          </a:solidFill>
                          <a:effectLst/>
                          <a:latin typeface="+mn-lt"/>
                          <a:ea typeface="+mn-ea"/>
                          <a:cs typeface="+mn-cs"/>
                        </a:rPr>
                        <a:t>Memory Constraints</a:t>
                      </a:r>
                    </a:p>
                    <a:p>
                      <a:pPr algn="just"/>
                      <a:r>
                        <a:rPr lang="en-US" sz="1800" kern="1200" dirty="0" smtClean="0">
                          <a:solidFill>
                            <a:schemeClr val="dk1"/>
                          </a:solidFill>
                          <a:effectLst/>
                          <a:latin typeface="+mn-lt"/>
                          <a:ea typeface="+mn-ea"/>
                          <a:cs typeface="+mn-cs"/>
                        </a:rPr>
                        <a:t>Site Adaption Requirements</a:t>
                      </a:r>
                    </a:p>
                    <a:p>
                      <a:pPr algn="just"/>
                      <a:r>
                        <a:rPr lang="en-US" sz="1800" kern="1200" dirty="0" smtClean="0">
                          <a:solidFill>
                            <a:schemeClr val="dk1"/>
                          </a:solidFill>
                          <a:effectLst/>
                          <a:latin typeface="+mn-lt"/>
                          <a:ea typeface="+mn-ea"/>
                          <a:cs typeface="+mn-cs"/>
                        </a:rPr>
                        <a:t>Performance Requirements</a:t>
                      </a:r>
                    </a:p>
                    <a:p>
                      <a:pPr algn="just"/>
                      <a:r>
                        <a:rPr lang="en-US" sz="1800" kern="1200" dirty="0" smtClean="0">
                          <a:solidFill>
                            <a:schemeClr val="dk1"/>
                          </a:solidFill>
                          <a:effectLst/>
                          <a:latin typeface="+mn-lt"/>
                          <a:ea typeface="+mn-ea"/>
                          <a:cs typeface="+mn-cs"/>
                        </a:rPr>
                        <a:t>Design Constraints</a:t>
                      </a:r>
                      <a:endParaRPr lang="en-US" dirty="0">
                        <a:solidFill>
                          <a:schemeClr val="bg1"/>
                        </a:solidFill>
                      </a:endParaRPr>
                    </a:p>
                  </a:txBody>
                  <a:tcPr/>
                </a:tc>
                <a:tc>
                  <a:txBody>
                    <a:bodyPr/>
                    <a:lstStyle/>
                    <a:p>
                      <a:pPr algn="ctr"/>
                      <a:r>
                        <a:rPr lang="en-US" baseline="0" dirty="0" smtClean="0">
                          <a:solidFill>
                            <a:schemeClr val="bg1"/>
                          </a:solidFill>
                        </a:rPr>
                        <a:t>19 </a:t>
                      </a:r>
                      <a:r>
                        <a:rPr lang="en-US" baseline="0" dirty="0" err="1" smtClean="0">
                          <a:solidFill>
                            <a:schemeClr val="bg1"/>
                          </a:solidFill>
                        </a:rPr>
                        <a:t>hrs</a:t>
                      </a:r>
                      <a:r>
                        <a:rPr lang="en-US" baseline="0" dirty="0" smtClean="0">
                          <a:solidFill>
                            <a:schemeClr val="bg1"/>
                          </a:solidFill>
                        </a:rPr>
                        <a:t> / $20 per </a:t>
                      </a:r>
                      <a:r>
                        <a:rPr lang="en-US" baseline="0" dirty="0" err="1" smtClean="0">
                          <a:solidFill>
                            <a:schemeClr val="bg1"/>
                          </a:solidFill>
                        </a:rPr>
                        <a:t>hrs</a:t>
                      </a:r>
                      <a:r>
                        <a:rPr lang="en-US" baseline="0" dirty="0" smtClean="0">
                          <a:solidFill>
                            <a:schemeClr val="bg1"/>
                          </a:solidFill>
                        </a:rPr>
                        <a:t> = $380</a:t>
                      </a:r>
                      <a:endParaRPr lang="en-US" dirty="0">
                        <a:solidFill>
                          <a:schemeClr val="bg1"/>
                        </a:solidFill>
                      </a:endParaRPr>
                    </a:p>
                  </a:txBody>
                  <a:tcPr/>
                </a:tc>
              </a:tr>
            </a:tbl>
          </a:graphicData>
        </a:graphic>
      </p:graphicFrame>
    </p:spTree>
    <p:extLst>
      <p:ext uri="{BB962C8B-B14F-4D97-AF65-F5344CB8AC3E}">
        <p14:creationId xmlns:p14="http://schemas.microsoft.com/office/powerpoint/2010/main" val="302367966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Allocation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31958935"/>
              </p:ext>
            </p:extLst>
          </p:nvPr>
        </p:nvGraphicFramePr>
        <p:xfrm>
          <a:off x="1219200" y="1752600"/>
          <a:ext cx="6096000" cy="3657600"/>
        </p:xfrm>
        <a:graphic>
          <a:graphicData uri="http://schemas.openxmlformats.org/drawingml/2006/table">
            <a:tbl>
              <a:tblPr firstRow="1" firstCol="1" bandRow="1">
                <a:tableStyleId>{5C22544A-7EE6-4342-B048-85BDC9FD1C3A}</a:tableStyleId>
              </a:tblPr>
              <a:tblGrid>
                <a:gridCol w="3048000"/>
                <a:gridCol w="3048000"/>
              </a:tblGrid>
              <a:tr h="731520">
                <a:tc>
                  <a:txBody>
                    <a:bodyPr/>
                    <a:lstStyle/>
                    <a:p>
                      <a:pPr algn="ctr">
                        <a:lnSpc>
                          <a:spcPct val="200000"/>
                        </a:lnSpc>
                        <a:spcAft>
                          <a:spcPts val="1200"/>
                        </a:spcAft>
                      </a:pPr>
                      <a:r>
                        <a:rPr lang="en-US" sz="1200">
                          <a:effectLst/>
                        </a:rPr>
                        <a:t>Resource</a:t>
                      </a:r>
                      <a:endParaRPr lang="en-US" sz="1100">
                        <a:effectLst/>
                        <a:latin typeface="Calibri"/>
                        <a:cs typeface="Times New Roman"/>
                      </a:endParaRPr>
                    </a:p>
                  </a:txBody>
                  <a:tcPr marL="68580" marR="68580" marT="0" marB="0"/>
                </a:tc>
                <a:tc>
                  <a:txBody>
                    <a:bodyPr/>
                    <a:lstStyle/>
                    <a:p>
                      <a:pPr algn="ctr">
                        <a:lnSpc>
                          <a:spcPct val="200000"/>
                        </a:lnSpc>
                        <a:spcAft>
                          <a:spcPts val="1200"/>
                        </a:spcAft>
                      </a:pPr>
                      <a:r>
                        <a:rPr lang="en-US" sz="1200">
                          <a:effectLst/>
                        </a:rPr>
                        <a:t>Amount </a:t>
                      </a:r>
                      <a:endParaRPr lang="en-US" sz="1100">
                        <a:effectLst/>
                        <a:latin typeface="Calibri"/>
                        <a:cs typeface="Times New Roman"/>
                      </a:endParaRPr>
                    </a:p>
                  </a:txBody>
                  <a:tcPr marL="68580" marR="68580" marT="0" marB="0"/>
                </a:tc>
              </a:tr>
              <a:tr h="731520">
                <a:tc>
                  <a:txBody>
                    <a:bodyPr/>
                    <a:lstStyle/>
                    <a:p>
                      <a:pPr algn="ctr">
                        <a:lnSpc>
                          <a:spcPct val="200000"/>
                        </a:lnSpc>
                        <a:spcAft>
                          <a:spcPts val="1200"/>
                        </a:spcAft>
                      </a:pPr>
                      <a:r>
                        <a:rPr lang="en-US" sz="1200">
                          <a:effectLst/>
                        </a:rPr>
                        <a:t>Logbook + Pen</a:t>
                      </a:r>
                      <a:endParaRPr lang="en-US" sz="1100">
                        <a:effectLst/>
                        <a:latin typeface="Calibri"/>
                        <a:cs typeface="Times New Roman"/>
                      </a:endParaRPr>
                    </a:p>
                  </a:txBody>
                  <a:tcPr marL="68580" marR="68580" marT="0" marB="0"/>
                </a:tc>
                <a:tc>
                  <a:txBody>
                    <a:bodyPr/>
                    <a:lstStyle/>
                    <a:p>
                      <a:pPr algn="ctr">
                        <a:lnSpc>
                          <a:spcPct val="200000"/>
                        </a:lnSpc>
                        <a:spcAft>
                          <a:spcPts val="1200"/>
                        </a:spcAft>
                      </a:pPr>
                      <a:r>
                        <a:rPr lang="en-US" sz="1200">
                          <a:effectLst/>
                        </a:rPr>
                        <a:t>$43.85</a:t>
                      </a:r>
                      <a:endParaRPr lang="en-US" sz="1100">
                        <a:effectLst/>
                        <a:latin typeface="Calibri"/>
                        <a:cs typeface="Times New Roman"/>
                      </a:endParaRPr>
                    </a:p>
                  </a:txBody>
                  <a:tcPr marL="68580" marR="68580" marT="0" marB="0"/>
                </a:tc>
              </a:tr>
              <a:tr h="731520">
                <a:tc>
                  <a:txBody>
                    <a:bodyPr/>
                    <a:lstStyle/>
                    <a:p>
                      <a:pPr algn="ctr">
                        <a:lnSpc>
                          <a:spcPct val="200000"/>
                        </a:lnSpc>
                        <a:spcAft>
                          <a:spcPts val="1200"/>
                        </a:spcAft>
                      </a:pPr>
                      <a:r>
                        <a:rPr lang="en-US" sz="1200">
                          <a:effectLst/>
                        </a:rPr>
                        <a:t>Food </a:t>
                      </a:r>
                      <a:endParaRPr lang="en-US" sz="1100">
                        <a:effectLst/>
                        <a:latin typeface="Calibri"/>
                        <a:cs typeface="Times New Roman"/>
                      </a:endParaRPr>
                    </a:p>
                  </a:txBody>
                  <a:tcPr marL="68580" marR="68580" marT="0" marB="0"/>
                </a:tc>
                <a:tc>
                  <a:txBody>
                    <a:bodyPr/>
                    <a:lstStyle/>
                    <a:p>
                      <a:pPr algn="ctr">
                        <a:lnSpc>
                          <a:spcPct val="200000"/>
                        </a:lnSpc>
                        <a:spcAft>
                          <a:spcPts val="1200"/>
                        </a:spcAft>
                      </a:pPr>
                      <a:r>
                        <a:rPr lang="en-US" sz="1200">
                          <a:effectLst/>
                        </a:rPr>
                        <a:t>$150</a:t>
                      </a:r>
                      <a:endParaRPr lang="en-US" sz="1100">
                        <a:effectLst/>
                        <a:latin typeface="Calibri"/>
                        <a:cs typeface="Times New Roman"/>
                      </a:endParaRPr>
                    </a:p>
                  </a:txBody>
                  <a:tcPr marL="68580" marR="68580" marT="0" marB="0"/>
                </a:tc>
              </a:tr>
              <a:tr h="731520">
                <a:tc>
                  <a:txBody>
                    <a:bodyPr/>
                    <a:lstStyle/>
                    <a:p>
                      <a:pPr algn="ctr">
                        <a:lnSpc>
                          <a:spcPct val="200000"/>
                        </a:lnSpc>
                        <a:spcAft>
                          <a:spcPts val="1200"/>
                        </a:spcAft>
                      </a:pPr>
                      <a:r>
                        <a:rPr lang="en-US" sz="1200">
                          <a:effectLst/>
                        </a:rPr>
                        <a:t>Gasoline</a:t>
                      </a:r>
                      <a:endParaRPr lang="en-US" sz="1100">
                        <a:effectLst/>
                        <a:latin typeface="Calibri"/>
                        <a:cs typeface="Times New Roman"/>
                      </a:endParaRPr>
                    </a:p>
                  </a:txBody>
                  <a:tcPr marL="68580" marR="68580" marT="0" marB="0"/>
                </a:tc>
                <a:tc>
                  <a:txBody>
                    <a:bodyPr/>
                    <a:lstStyle/>
                    <a:p>
                      <a:pPr algn="ctr">
                        <a:lnSpc>
                          <a:spcPct val="200000"/>
                        </a:lnSpc>
                        <a:spcAft>
                          <a:spcPts val="1200"/>
                        </a:spcAft>
                      </a:pPr>
                      <a:r>
                        <a:rPr lang="en-US" sz="1200">
                          <a:effectLst/>
                        </a:rPr>
                        <a:t>$200</a:t>
                      </a:r>
                      <a:endParaRPr lang="en-US" sz="1100">
                        <a:effectLst/>
                        <a:latin typeface="Calibri"/>
                        <a:cs typeface="Times New Roman"/>
                      </a:endParaRPr>
                    </a:p>
                  </a:txBody>
                  <a:tcPr marL="68580" marR="68580" marT="0" marB="0"/>
                </a:tc>
              </a:tr>
              <a:tr h="731520">
                <a:tc>
                  <a:txBody>
                    <a:bodyPr/>
                    <a:lstStyle/>
                    <a:p>
                      <a:pPr algn="ctr">
                        <a:lnSpc>
                          <a:spcPct val="200000"/>
                        </a:lnSpc>
                        <a:spcAft>
                          <a:spcPts val="1200"/>
                        </a:spcAft>
                      </a:pPr>
                      <a:r>
                        <a:rPr lang="en-US" sz="1200">
                          <a:effectLst/>
                        </a:rPr>
                        <a:t>Total</a:t>
                      </a:r>
                      <a:endParaRPr lang="en-US" sz="1100">
                        <a:effectLst/>
                        <a:latin typeface="Calibri"/>
                        <a:cs typeface="Times New Roman"/>
                      </a:endParaRPr>
                    </a:p>
                  </a:txBody>
                  <a:tcPr marL="68580" marR="68580" marT="0" marB="0"/>
                </a:tc>
                <a:tc>
                  <a:txBody>
                    <a:bodyPr/>
                    <a:lstStyle/>
                    <a:p>
                      <a:pPr algn="ctr">
                        <a:lnSpc>
                          <a:spcPct val="200000"/>
                        </a:lnSpc>
                        <a:spcAft>
                          <a:spcPts val="1200"/>
                        </a:spcAft>
                      </a:pPr>
                      <a:r>
                        <a:rPr lang="en-US" sz="1200" dirty="0">
                          <a:effectLst/>
                        </a:rPr>
                        <a:t>$393.85</a:t>
                      </a:r>
                      <a:endParaRPr lang="en-US" sz="1100" dirty="0">
                        <a:effectLst/>
                        <a:latin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405249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93583220"/>
              </p:ext>
            </p:extLst>
          </p:nvPr>
        </p:nvGraphicFramePr>
        <p:xfrm>
          <a:off x="762000" y="1752598"/>
          <a:ext cx="7848600" cy="4495799"/>
        </p:xfrm>
        <a:graphic>
          <a:graphicData uri="http://schemas.openxmlformats.org/drawingml/2006/table">
            <a:tbl>
              <a:tblPr firstRow="1" firstCol="1" bandRow="1">
                <a:tableStyleId>{5C22544A-7EE6-4342-B048-85BDC9FD1C3A}</a:tableStyleId>
              </a:tblPr>
              <a:tblGrid>
                <a:gridCol w="3924300"/>
                <a:gridCol w="3924300"/>
              </a:tblGrid>
              <a:tr h="642257">
                <a:tc>
                  <a:txBody>
                    <a:bodyPr/>
                    <a:lstStyle/>
                    <a:p>
                      <a:pPr algn="ctr">
                        <a:lnSpc>
                          <a:spcPct val="200000"/>
                        </a:lnSpc>
                        <a:spcAft>
                          <a:spcPts val="1200"/>
                        </a:spcAft>
                      </a:pPr>
                      <a:r>
                        <a:rPr lang="en-US" sz="1200">
                          <a:effectLst/>
                        </a:rPr>
                        <a:t>Work Packages</a:t>
                      </a:r>
                      <a:endParaRPr lang="en-US" sz="1100">
                        <a:effectLst/>
                        <a:latin typeface="Calibri"/>
                        <a:cs typeface="Times New Roman"/>
                      </a:endParaRPr>
                    </a:p>
                  </a:txBody>
                  <a:tcPr marL="68580" marR="68580" marT="0" marB="0"/>
                </a:tc>
                <a:tc>
                  <a:txBody>
                    <a:bodyPr/>
                    <a:lstStyle/>
                    <a:p>
                      <a:pPr algn="ctr">
                        <a:lnSpc>
                          <a:spcPct val="200000"/>
                        </a:lnSpc>
                        <a:spcAft>
                          <a:spcPts val="1200"/>
                        </a:spcAft>
                      </a:pPr>
                      <a:r>
                        <a:rPr lang="en-US" sz="1200">
                          <a:effectLst/>
                        </a:rPr>
                        <a:t>Date Began / Date Due</a:t>
                      </a:r>
                      <a:endParaRPr lang="en-US" sz="1100">
                        <a:effectLst/>
                        <a:latin typeface="Calibri"/>
                        <a:cs typeface="Times New Roman"/>
                      </a:endParaRPr>
                    </a:p>
                  </a:txBody>
                  <a:tcPr marL="68580" marR="68580" marT="0" marB="0"/>
                </a:tc>
              </a:tr>
              <a:tr h="642257">
                <a:tc>
                  <a:txBody>
                    <a:bodyPr/>
                    <a:lstStyle/>
                    <a:p>
                      <a:pPr algn="ctr">
                        <a:lnSpc>
                          <a:spcPct val="200000"/>
                        </a:lnSpc>
                        <a:spcAft>
                          <a:spcPts val="1200"/>
                        </a:spcAft>
                      </a:pPr>
                      <a:r>
                        <a:rPr lang="en-US" sz="1200">
                          <a:effectLst/>
                        </a:rPr>
                        <a:t>SRS First Version</a:t>
                      </a:r>
                      <a:endParaRPr lang="en-US" sz="1100">
                        <a:effectLst/>
                        <a:latin typeface="Calibri"/>
                        <a:cs typeface="Times New Roman"/>
                      </a:endParaRPr>
                    </a:p>
                  </a:txBody>
                  <a:tcPr marL="68580" marR="68580" marT="0" marB="0"/>
                </a:tc>
                <a:tc>
                  <a:txBody>
                    <a:bodyPr/>
                    <a:lstStyle/>
                    <a:p>
                      <a:pPr algn="ctr">
                        <a:lnSpc>
                          <a:spcPct val="200000"/>
                        </a:lnSpc>
                        <a:spcAft>
                          <a:spcPts val="1200"/>
                        </a:spcAft>
                      </a:pPr>
                      <a:r>
                        <a:rPr lang="en-US" sz="1200">
                          <a:effectLst/>
                        </a:rPr>
                        <a:t>08/15/2011 – 09/20/2011</a:t>
                      </a:r>
                      <a:endParaRPr lang="en-US" sz="1100">
                        <a:effectLst/>
                        <a:latin typeface="Calibri"/>
                        <a:cs typeface="Times New Roman"/>
                      </a:endParaRPr>
                    </a:p>
                  </a:txBody>
                  <a:tcPr marL="68580" marR="68580" marT="0" marB="0"/>
                </a:tc>
              </a:tr>
              <a:tr h="642257">
                <a:tc>
                  <a:txBody>
                    <a:bodyPr/>
                    <a:lstStyle/>
                    <a:p>
                      <a:pPr algn="ctr">
                        <a:lnSpc>
                          <a:spcPct val="200000"/>
                        </a:lnSpc>
                        <a:spcAft>
                          <a:spcPts val="1200"/>
                        </a:spcAft>
                      </a:pPr>
                      <a:r>
                        <a:rPr lang="en-US" sz="1200">
                          <a:effectLst/>
                        </a:rPr>
                        <a:t>SRS Revised</a:t>
                      </a:r>
                      <a:endParaRPr lang="en-US" sz="1100">
                        <a:effectLst/>
                        <a:latin typeface="Calibri"/>
                        <a:cs typeface="Times New Roman"/>
                      </a:endParaRPr>
                    </a:p>
                  </a:txBody>
                  <a:tcPr marL="68580" marR="68580" marT="0" marB="0"/>
                </a:tc>
                <a:tc>
                  <a:txBody>
                    <a:bodyPr/>
                    <a:lstStyle/>
                    <a:p>
                      <a:pPr algn="ctr">
                        <a:lnSpc>
                          <a:spcPct val="200000"/>
                        </a:lnSpc>
                        <a:spcAft>
                          <a:spcPts val="1200"/>
                        </a:spcAft>
                      </a:pPr>
                      <a:r>
                        <a:rPr lang="en-US" sz="1200">
                          <a:effectLst/>
                        </a:rPr>
                        <a:t>09/21/2011 – 11/03/2011</a:t>
                      </a:r>
                      <a:endParaRPr lang="en-US" sz="1100">
                        <a:effectLst/>
                        <a:latin typeface="Calibri"/>
                        <a:cs typeface="Times New Roman"/>
                      </a:endParaRPr>
                    </a:p>
                  </a:txBody>
                  <a:tcPr marL="68580" marR="68580" marT="0" marB="0"/>
                </a:tc>
              </a:tr>
              <a:tr h="642257">
                <a:tc>
                  <a:txBody>
                    <a:bodyPr/>
                    <a:lstStyle/>
                    <a:p>
                      <a:pPr algn="ctr">
                        <a:lnSpc>
                          <a:spcPct val="200000"/>
                        </a:lnSpc>
                        <a:spcAft>
                          <a:spcPts val="1200"/>
                        </a:spcAft>
                      </a:pPr>
                      <a:r>
                        <a:rPr lang="en-US" sz="1200">
                          <a:effectLst/>
                        </a:rPr>
                        <a:t>SDD</a:t>
                      </a:r>
                      <a:endParaRPr lang="en-US" sz="1100">
                        <a:effectLst/>
                        <a:latin typeface="Calibri"/>
                        <a:cs typeface="Times New Roman"/>
                      </a:endParaRPr>
                    </a:p>
                  </a:txBody>
                  <a:tcPr marL="68580" marR="68580" marT="0" marB="0"/>
                </a:tc>
                <a:tc>
                  <a:txBody>
                    <a:bodyPr/>
                    <a:lstStyle/>
                    <a:p>
                      <a:pPr algn="ctr">
                        <a:lnSpc>
                          <a:spcPct val="200000"/>
                        </a:lnSpc>
                        <a:spcAft>
                          <a:spcPts val="1200"/>
                        </a:spcAft>
                      </a:pPr>
                      <a:r>
                        <a:rPr lang="en-US" sz="1200">
                          <a:effectLst/>
                        </a:rPr>
                        <a:t>09/21/2011 – 11/03/2011</a:t>
                      </a:r>
                      <a:endParaRPr lang="en-US" sz="1100">
                        <a:effectLst/>
                        <a:latin typeface="Calibri"/>
                        <a:cs typeface="Times New Roman"/>
                      </a:endParaRPr>
                    </a:p>
                  </a:txBody>
                  <a:tcPr marL="68580" marR="68580" marT="0" marB="0"/>
                </a:tc>
              </a:tr>
              <a:tr h="642257">
                <a:tc>
                  <a:txBody>
                    <a:bodyPr/>
                    <a:lstStyle/>
                    <a:p>
                      <a:pPr algn="ctr">
                        <a:lnSpc>
                          <a:spcPct val="200000"/>
                        </a:lnSpc>
                        <a:spcAft>
                          <a:spcPts val="1200"/>
                        </a:spcAft>
                      </a:pPr>
                      <a:r>
                        <a:rPr lang="en-US" sz="1200">
                          <a:effectLst/>
                        </a:rPr>
                        <a:t>STD</a:t>
                      </a:r>
                      <a:endParaRPr lang="en-US" sz="1100">
                        <a:effectLst/>
                        <a:latin typeface="Calibri"/>
                        <a:cs typeface="Times New Roman"/>
                      </a:endParaRPr>
                    </a:p>
                  </a:txBody>
                  <a:tcPr marL="68580" marR="68580" marT="0" marB="0"/>
                </a:tc>
                <a:tc>
                  <a:txBody>
                    <a:bodyPr/>
                    <a:lstStyle/>
                    <a:p>
                      <a:pPr algn="ctr">
                        <a:lnSpc>
                          <a:spcPct val="200000"/>
                        </a:lnSpc>
                        <a:spcAft>
                          <a:spcPts val="1200"/>
                        </a:spcAft>
                      </a:pPr>
                      <a:r>
                        <a:rPr lang="en-US" sz="1200">
                          <a:effectLst/>
                        </a:rPr>
                        <a:t>09/21/2011 – 11/03/2011</a:t>
                      </a:r>
                      <a:endParaRPr lang="en-US" sz="1100">
                        <a:effectLst/>
                        <a:latin typeface="Calibri"/>
                        <a:cs typeface="Times New Roman"/>
                      </a:endParaRPr>
                    </a:p>
                  </a:txBody>
                  <a:tcPr marL="68580" marR="68580" marT="0" marB="0"/>
                </a:tc>
              </a:tr>
              <a:tr h="642257">
                <a:tc>
                  <a:txBody>
                    <a:bodyPr/>
                    <a:lstStyle/>
                    <a:p>
                      <a:pPr algn="ctr">
                        <a:lnSpc>
                          <a:spcPct val="200000"/>
                        </a:lnSpc>
                        <a:spcAft>
                          <a:spcPts val="1200"/>
                        </a:spcAft>
                      </a:pPr>
                      <a:r>
                        <a:rPr lang="en-US" sz="1200">
                          <a:effectLst/>
                        </a:rPr>
                        <a:t>SPMP</a:t>
                      </a:r>
                      <a:endParaRPr lang="en-US" sz="1100">
                        <a:effectLst/>
                        <a:latin typeface="Calibri"/>
                        <a:cs typeface="Times New Roman"/>
                      </a:endParaRPr>
                    </a:p>
                  </a:txBody>
                  <a:tcPr marL="68580" marR="68580" marT="0" marB="0"/>
                </a:tc>
                <a:tc>
                  <a:txBody>
                    <a:bodyPr/>
                    <a:lstStyle/>
                    <a:p>
                      <a:pPr algn="ctr">
                        <a:lnSpc>
                          <a:spcPct val="200000"/>
                        </a:lnSpc>
                        <a:spcAft>
                          <a:spcPts val="1200"/>
                        </a:spcAft>
                      </a:pPr>
                      <a:r>
                        <a:rPr lang="en-US" sz="1200">
                          <a:effectLst/>
                        </a:rPr>
                        <a:t>08/15/2011 – 11/03/2011</a:t>
                      </a:r>
                      <a:endParaRPr lang="en-US" sz="1100">
                        <a:effectLst/>
                        <a:latin typeface="Calibri"/>
                        <a:cs typeface="Times New Roman"/>
                      </a:endParaRPr>
                    </a:p>
                  </a:txBody>
                  <a:tcPr marL="68580" marR="68580" marT="0" marB="0"/>
                </a:tc>
              </a:tr>
              <a:tr h="642257">
                <a:tc>
                  <a:txBody>
                    <a:bodyPr/>
                    <a:lstStyle/>
                    <a:p>
                      <a:pPr algn="ctr">
                        <a:lnSpc>
                          <a:spcPct val="200000"/>
                        </a:lnSpc>
                        <a:spcAft>
                          <a:spcPts val="1200"/>
                        </a:spcAft>
                      </a:pPr>
                      <a:r>
                        <a:rPr lang="en-US" sz="1200">
                          <a:effectLst/>
                        </a:rPr>
                        <a:t>PowerPoint Presentation</a:t>
                      </a:r>
                      <a:endParaRPr lang="en-US" sz="1100">
                        <a:effectLst/>
                        <a:latin typeface="Calibri"/>
                        <a:cs typeface="Times New Roman"/>
                      </a:endParaRPr>
                    </a:p>
                  </a:txBody>
                  <a:tcPr marL="68580" marR="68580" marT="0" marB="0"/>
                </a:tc>
                <a:tc>
                  <a:txBody>
                    <a:bodyPr/>
                    <a:lstStyle/>
                    <a:p>
                      <a:pPr algn="ctr">
                        <a:lnSpc>
                          <a:spcPct val="200000"/>
                        </a:lnSpc>
                        <a:spcAft>
                          <a:spcPts val="1200"/>
                        </a:spcAft>
                      </a:pPr>
                      <a:r>
                        <a:rPr lang="en-US" sz="1200" dirty="0">
                          <a:effectLst/>
                        </a:rPr>
                        <a:t>10/30/2011 – 11/03/2011</a:t>
                      </a:r>
                      <a:endParaRPr lang="en-US" sz="1100" dirty="0">
                        <a:effectLst/>
                        <a:latin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6537109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590800"/>
            <a:ext cx="8229600" cy="1143000"/>
          </a:xfrm>
        </p:spPr>
        <p:txBody>
          <a:bodyPr/>
          <a:lstStyle/>
          <a:p>
            <a:r>
              <a:rPr lang="en-US" dirty="0" smtClean="0"/>
              <a:t>END</a:t>
            </a:r>
            <a:endParaRPr lang="en-US" dirty="0"/>
          </a:p>
        </p:txBody>
      </p:sp>
    </p:spTree>
    <p:extLst>
      <p:ext uri="{BB962C8B-B14F-4D97-AF65-F5344CB8AC3E}">
        <p14:creationId xmlns:p14="http://schemas.microsoft.com/office/powerpoint/2010/main" val="190020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latin typeface="Lucida Calligraphy" pitchFamily="66" charset="0"/>
              </a:rPr>
              <a:t>Problem GS DBMS</a:t>
            </a:r>
            <a:r>
              <a:rPr lang="en-US" dirty="0" smtClean="0"/>
              <a:t> </a:t>
            </a:r>
            <a:endParaRPr lang="en-US" dirty="0"/>
          </a:p>
        </p:txBody>
      </p:sp>
      <p:pic>
        <p:nvPicPr>
          <p:cNvPr id="6" name="Picture 2"/>
          <p:cNvPicPr>
            <a:picLocks noGrp="1" noChangeAspect="1" noChangeArrowheads="1"/>
          </p:cNvPicPr>
          <p:nvPr>
            <p:ph idx="1"/>
          </p:nvPr>
        </p:nvPicPr>
        <p:blipFill>
          <a:blip r:embed="rId2"/>
          <a:stretch>
            <a:fillRect/>
          </a:stretch>
        </p:blipFill>
        <p:spPr bwMode="auto">
          <a:xfrm>
            <a:off x="5334000" y="2362200"/>
            <a:ext cx="2964180" cy="2682240"/>
          </a:xfrm>
          <a:prstGeom prst="rect">
            <a:avLst/>
          </a:prstGeom>
          <a:noFill/>
          <a:ln w="9525">
            <a:noFill/>
            <a:miter lim="800000"/>
            <a:headEnd/>
            <a:tailEnd/>
          </a:ln>
          <a:effectLst/>
        </p:spPr>
      </p:pic>
      <p:sp>
        <p:nvSpPr>
          <p:cNvPr id="5" name="Rectangle 4"/>
          <p:cNvSpPr/>
          <p:nvPr/>
        </p:nvSpPr>
        <p:spPr>
          <a:xfrm>
            <a:off x="228600" y="1739340"/>
            <a:ext cx="4572000" cy="4678204"/>
          </a:xfrm>
          <a:prstGeom prst="rect">
            <a:avLst/>
          </a:prstGeom>
        </p:spPr>
        <p:txBody>
          <a:bodyPr>
            <a:spAutoFit/>
          </a:bodyPr>
          <a:lstStyle/>
          <a:p>
            <a:pPr>
              <a:buFont typeface="Arial" pitchFamily="34" charset="0"/>
              <a:buChar char="•"/>
            </a:pPr>
            <a:r>
              <a:rPr lang="en-US" dirty="0" smtClean="0"/>
              <a:t> </a:t>
            </a:r>
            <a:r>
              <a:rPr lang="en-US" sz="2000" dirty="0" smtClean="0">
                <a:latin typeface="Baskerville Old Face" pitchFamily="18" charset="0"/>
              </a:rPr>
              <a:t>Customer Lookup divides employees in two groups: Managers &amp; Regular Employees</a:t>
            </a:r>
          </a:p>
          <a:p>
            <a:pPr>
              <a:buFont typeface="Arial" pitchFamily="34" charset="0"/>
              <a:buChar char="•"/>
            </a:pPr>
            <a:endParaRPr lang="en-US" sz="2000" dirty="0" smtClean="0">
              <a:latin typeface="Baskerville Old Face" pitchFamily="18" charset="0"/>
            </a:endParaRPr>
          </a:p>
          <a:p>
            <a:pPr>
              <a:buFont typeface="Arial" pitchFamily="34" charset="0"/>
              <a:buChar char="•"/>
            </a:pPr>
            <a:r>
              <a:rPr lang="en-US" sz="2000" dirty="0" smtClean="0">
                <a:latin typeface="Baskerville Old Face" pitchFamily="18" charset="0"/>
              </a:rPr>
              <a:t>Delay in current system when monitoring Company Inventory</a:t>
            </a:r>
          </a:p>
          <a:p>
            <a:pPr>
              <a:buFont typeface="Arial" pitchFamily="34" charset="0"/>
              <a:buChar char="•"/>
            </a:pPr>
            <a:endParaRPr lang="en-US" sz="2000" dirty="0" smtClean="0">
              <a:latin typeface="Baskerville Old Face" pitchFamily="18" charset="0"/>
            </a:endParaRPr>
          </a:p>
          <a:p>
            <a:pPr>
              <a:buFont typeface="Arial" pitchFamily="34" charset="0"/>
              <a:buChar char="•"/>
            </a:pPr>
            <a:r>
              <a:rPr lang="en-US" sz="2000" dirty="0" smtClean="0">
                <a:latin typeface="Baskerville Old Face" pitchFamily="18" charset="0"/>
              </a:rPr>
              <a:t>Antiquated system relies on Store-to-Store calls for holding games for the customer.</a:t>
            </a:r>
          </a:p>
          <a:p>
            <a:pPr>
              <a:buFont typeface="Arial" pitchFamily="34" charset="0"/>
              <a:buChar char="•"/>
            </a:pPr>
            <a:endParaRPr lang="en-US" sz="2000" dirty="0" smtClean="0">
              <a:latin typeface="Baskerville Old Face" pitchFamily="18" charset="0"/>
            </a:endParaRPr>
          </a:p>
          <a:p>
            <a:pPr>
              <a:buFont typeface="Arial" pitchFamily="34" charset="0"/>
              <a:buChar char="•"/>
            </a:pPr>
            <a:r>
              <a:rPr lang="en-US" sz="2000" dirty="0" smtClean="0">
                <a:latin typeface="Baskerville Old Face" pitchFamily="18" charset="0"/>
              </a:rPr>
              <a:t>When an item can not be found, there is no way to have it delivered to the store.</a:t>
            </a:r>
          </a:p>
          <a:p>
            <a:pPr>
              <a:buFont typeface="Arial" pitchFamily="34" charset="0"/>
              <a:buChar char="•"/>
            </a:pPr>
            <a:endParaRPr lang="en-US" sz="2000" dirty="0">
              <a:latin typeface="Baskerville Old Face" pitchFamily="18" charset="0"/>
            </a:endParaRPr>
          </a:p>
          <a:p>
            <a:pPr>
              <a:buFont typeface="Arial" pitchFamily="34" charset="0"/>
              <a:buChar char="•"/>
            </a:pPr>
            <a:endParaRPr lang="en-US" sz="2000" dirty="0" smtClean="0">
              <a:latin typeface="Baskerville Old Face" pitchFamily="18" charset="0"/>
            </a:endParaRPr>
          </a:p>
          <a:p>
            <a:pPr>
              <a:buFont typeface="Arial" pitchFamily="34" charset="0"/>
              <a:buChar char="•"/>
            </a:pPr>
            <a:endParaRPr lang="en-US" dirty="0"/>
          </a:p>
        </p:txBody>
      </p:sp>
      <p:sp>
        <p:nvSpPr>
          <p:cNvPr id="7" name="TextBox 6"/>
          <p:cNvSpPr txBox="1"/>
          <p:nvPr/>
        </p:nvSpPr>
        <p:spPr>
          <a:xfrm>
            <a:off x="7337043" y="6261370"/>
            <a:ext cx="1746903" cy="369332"/>
          </a:xfrm>
          <a:prstGeom prst="rect">
            <a:avLst/>
          </a:prstGeom>
          <a:noFill/>
        </p:spPr>
        <p:txBody>
          <a:bodyPr wrap="square" rtlCol="0">
            <a:spAutoFit/>
          </a:bodyPr>
          <a:lstStyle/>
          <a:p>
            <a:r>
              <a:rPr lang="en-US" dirty="0" smtClean="0"/>
              <a:t>Jonathan</a:t>
            </a:r>
            <a:endParaRPr lang="en-US" dirty="0"/>
          </a:p>
        </p:txBody>
      </p:sp>
    </p:spTree>
    <p:extLst>
      <p:ext uri="{BB962C8B-B14F-4D97-AF65-F5344CB8AC3E}">
        <p14:creationId xmlns:p14="http://schemas.microsoft.com/office/powerpoint/2010/main" val="136774434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Lucida Calligraphy" pitchFamily="66" charset="0"/>
              </a:rPr>
              <a:t>Scope</a:t>
            </a:r>
            <a:endParaRPr lang="en-US" sz="4000" dirty="0">
              <a:latin typeface="Lucida Calligraphy" pitchFamily="66" charset="0"/>
            </a:endParaRPr>
          </a:p>
        </p:txBody>
      </p:sp>
      <p:sp>
        <p:nvSpPr>
          <p:cNvPr id="3" name="Content Placeholder 2"/>
          <p:cNvSpPr>
            <a:spLocks noGrp="1"/>
          </p:cNvSpPr>
          <p:nvPr>
            <p:ph idx="1"/>
          </p:nvPr>
        </p:nvSpPr>
        <p:spPr/>
        <p:txBody>
          <a:bodyPr>
            <a:normAutofit fontScale="92500" lnSpcReduction="20000"/>
          </a:bodyPr>
          <a:lstStyle/>
          <a:p>
            <a:pPr lvl="1"/>
            <a:r>
              <a:rPr lang="en-US" dirty="0" smtClean="0">
                <a:latin typeface="Baskerville Old Face" pitchFamily="18" charset="0"/>
              </a:rPr>
              <a:t>Objectives</a:t>
            </a:r>
          </a:p>
          <a:p>
            <a:pPr lvl="2"/>
            <a:r>
              <a:rPr lang="en-US" dirty="0">
                <a:latin typeface="Baskerville Old Face" pitchFamily="18" charset="0"/>
              </a:rPr>
              <a:t>E</a:t>
            </a:r>
            <a:r>
              <a:rPr lang="en-US" dirty="0" smtClean="0">
                <a:latin typeface="Baskerville Old Face" pitchFamily="18" charset="0"/>
              </a:rPr>
              <a:t>liminates </a:t>
            </a:r>
            <a:r>
              <a:rPr lang="en-US" dirty="0">
                <a:latin typeface="Baskerville Old Face" pitchFamily="18" charset="0"/>
              </a:rPr>
              <a:t>the delays.</a:t>
            </a:r>
          </a:p>
          <a:p>
            <a:pPr lvl="2"/>
            <a:r>
              <a:rPr lang="en-US" dirty="0"/>
              <a:t>R</a:t>
            </a:r>
            <a:r>
              <a:rPr lang="en-US" dirty="0" smtClean="0"/>
              <a:t>epairs </a:t>
            </a:r>
            <a:r>
              <a:rPr lang="en-US" dirty="0"/>
              <a:t>the erroneous or outdated information that the current program presents in the </a:t>
            </a:r>
            <a:r>
              <a:rPr lang="en-US" dirty="0" smtClean="0"/>
              <a:t>stores</a:t>
            </a:r>
            <a:endParaRPr lang="en-US" sz="2800" dirty="0" smtClean="0">
              <a:latin typeface="Baskerville Old Face" pitchFamily="18" charset="0"/>
            </a:endParaRPr>
          </a:p>
          <a:p>
            <a:pPr lvl="1"/>
            <a:r>
              <a:rPr lang="en-US" dirty="0"/>
              <a:t>The Goal </a:t>
            </a:r>
            <a:r>
              <a:rPr lang="en-US" dirty="0" smtClean="0"/>
              <a:t>:</a:t>
            </a:r>
          </a:p>
          <a:p>
            <a:pPr lvl="2"/>
            <a:r>
              <a:rPr lang="en-US" dirty="0" smtClean="0"/>
              <a:t>The </a:t>
            </a:r>
            <a:r>
              <a:rPr lang="en-US" dirty="0"/>
              <a:t>ESILGS Increases the sales by improving the Item Look up Program</a:t>
            </a:r>
            <a:r>
              <a:rPr lang="en-US" sz="4400" dirty="0" smtClean="0"/>
              <a:t>.</a:t>
            </a:r>
            <a:endParaRPr lang="en-US" dirty="0" smtClean="0">
              <a:latin typeface="Baskerville Old Face" pitchFamily="18" charset="0"/>
            </a:endParaRPr>
          </a:p>
          <a:p>
            <a:pPr lvl="1"/>
            <a:r>
              <a:rPr lang="en-US" dirty="0" smtClean="0">
                <a:latin typeface="Baskerville Old Face" pitchFamily="18" charset="0"/>
              </a:rPr>
              <a:t>Improves</a:t>
            </a:r>
            <a:r>
              <a:rPr lang="en-US" sz="2800" dirty="0" smtClean="0">
                <a:latin typeface="Baskerville Old Face" pitchFamily="18" charset="0"/>
              </a:rPr>
              <a:t> </a:t>
            </a:r>
          </a:p>
          <a:p>
            <a:pPr lvl="2"/>
            <a:r>
              <a:rPr lang="en-US" dirty="0"/>
              <a:t>The ESILGS improves the search in the item data base locally and externally in each store and between them of all GameStop stores throughout Puerto Rico and The United States.</a:t>
            </a:r>
            <a:endParaRPr lang="en-US" sz="1600" dirty="0"/>
          </a:p>
          <a:p>
            <a:pPr lvl="2"/>
            <a:r>
              <a:rPr lang="en-US" dirty="0"/>
              <a:t>The program provides the same information to the regular employee as the manager in the ESILGS. </a:t>
            </a:r>
            <a:endParaRPr lang="en-US" sz="1600" dirty="0"/>
          </a:p>
          <a:p>
            <a:pPr lvl="2"/>
            <a:r>
              <a:rPr lang="en-US" dirty="0"/>
              <a:t>The ESILGS repairs the erroneous or outdated information that the current program presents in the </a:t>
            </a:r>
            <a:r>
              <a:rPr lang="en-US" dirty="0" smtClean="0"/>
              <a:t>stores</a:t>
            </a:r>
          </a:p>
          <a:p>
            <a:pPr lvl="2"/>
            <a:endParaRPr lang="en-US" sz="1700" dirty="0"/>
          </a:p>
          <a:p>
            <a:pPr lvl="2"/>
            <a:endParaRPr lang="en-US" sz="4400" dirty="0" smtClean="0">
              <a:latin typeface="Baskerville Old Face" pitchFamily="18" charset="0"/>
            </a:endParaRPr>
          </a:p>
        </p:txBody>
      </p:sp>
      <p:sp>
        <p:nvSpPr>
          <p:cNvPr id="4" name="TextBox 3"/>
          <p:cNvSpPr txBox="1"/>
          <p:nvPr/>
        </p:nvSpPr>
        <p:spPr>
          <a:xfrm>
            <a:off x="7337043" y="6261370"/>
            <a:ext cx="1746903" cy="369332"/>
          </a:xfrm>
          <a:prstGeom prst="rect">
            <a:avLst/>
          </a:prstGeom>
          <a:noFill/>
        </p:spPr>
        <p:txBody>
          <a:bodyPr wrap="square" rtlCol="0">
            <a:spAutoFit/>
          </a:bodyPr>
          <a:lstStyle/>
          <a:p>
            <a:r>
              <a:rPr lang="en-US" dirty="0" smtClean="0"/>
              <a:t>Victor</a:t>
            </a:r>
            <a:endParaRPr lang="en-US" dirty="0"/>
          </a:p>
        </p:txBody>
      </p:sp>
    </p:spTree>
    <p:extLst>
      <p:ext uri="{BB962C8B-B14F-4D97-AF65-F5344CB8AC3E}">
        <p14:creationId xmlns:p14="http://schemas.microsoft.com/office/powerpoint/2010/main" val="21265539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153400" cy="639762"/>
          </a:xfrm>
        </p:spPr>
        <p:txBody>
          <a:bodyPr>
            <a:noAutofit/>
          </a:bodyPr>
          <a:lstStyle/>
          <a:p>
            <a:pPr algn="ctr"/>
            <a:r>
              <a:rPr lang="en-US" sz="4000" dirty="0" smtClean="0">
                <a:latin typeface="Lucida Calligraphy" pitchFamily="66" charset="0"/>
              </a:rPr>
              <a:t>System Interfaces </a:t>
            </a:r>
            <a:endParaRPr lang="en-US" sz="4000" dirty="0">
              <a:latin typeface="Lucida Calligraphy" pitchFamily="66" charset="0"/>
            </a:endParaRPr>
          </a:p>
        </p:txBody>
      </p:sp>
      <p:pic>
        <p:nvPicPr>
          <p:cNvPr id="1027"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0054" t="38365" r="30192" b="23377"/>
          <a:stretch/>
        </p:blipFill>
        <p:spPr bwMode="auto">
          <a:xfrm>
            <a:off x="1905000" y="1828800"/>
            <a:ext cx="5639948" cy="3473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33400" y="1066800"/>
            <a:ext cx="2667000" cy="369332"/>
          </a:xfrm>
          <a:prstGeom prst="rect">
            <a:avLst/>
          </a:prstGeom>
        </p:spPr>
        <p:txBody>
          <a:bodyPr wrap="square">
            <a:spAutoFit/>
          </a:bodyPr>
          <a:lstStyle/>
          <a:p>
            <a:r>
              <a:rPr lang="en-US" b="1" dirty="0"/>
              <a:t>ESILGS  Interface </a:t>
            </a:r>
            <a:endParaRPr lang="en-US" dirty="0"/>
          </a:p>
        </p:txBody>
      </p:sp>
      <p:sp>
        <p:nvSpPr>
          <p:cNvPr id="5" name="TextBox 4"/>
          <p:cNvSpPr txBox="1"/>
          <p:nvPr/>
        </p:nvSpPr>
        <p:spPr>
          <a:xfrm>
            <a:off x="7010400" y="6230797"/>
            <a:ext cx="1746903" cy="369332"/>
          </a:xfrm>
          <a:prstGeom prst="rect">
            <a:avLst/>
          </a:prstGeom>
          <a:noFill/>
        </p:spPr>
        <p:txBody>
          <a:bodyPr wrap="square" rtlCol="0">
            <a:spAutoFit/>
          </a:bodyPr>
          <a:lstStyle/>
          <a:p>
            <a:r>
              <a:rPr lang="en-US" dirty="0" smtClean="0"/>
              <a:t>Victor</a:t>
            </a:r>
            <a:endParaRPr lang="en-US" dirty="0"/>
          </a:p>
        </p:txBody>
      </p:sp>
    </p:spTree>
    <p:extLst>
      <p:ext uri="{BB962C8B-B14F-4D97-AF65-F5344CB8AC3E}">
        <p14:creationId xmlns:p14="http://schemas.microsoft.com/office/powerpoint/2010/main" val="253022431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Lucida Calligraphy" pitchFamily="66" charset="0"/>
              </a:rPr>
              <a:t>User interfaces</a:t>
            </a:r>
            <a:endParaRPr lang="en-US" sz="4000" dirty="0">
              <a:latin typeface="Lucida Calligraphy" pitchFamily="66" charset="0"/>
            </a:endParaRPr>
          </a:p>
        </p:txBody>
      </p:sp>
      <p:sp>
        <p:nvSpPr>
          <p:cNvPr id="3" name="Content Placeholder 2"/>
          <p:cNvSpPr>
            <a:spLocks noGrp="1"/>
          </p:cNvSpPr>
          <p:nvPr>
            <p:ph idx="1"/>
          </p:nvPr>
        </p:nvSpPr>
        <p:spPr/>
        <p:txBody>
          <a:bodyPr/>
          <a:lstStyle/>
          <a:p>
            <a:endParaRPr lang="en-US" dirty="0" smtClean="0">
              <a:latin typeface="Baskerville Old Face" pitchFamily="18" charset="0"/>
            </a:endParaRPr>
          </a:p>
          <a:p>
            <a:r>
              <a:rPr lang="en-US" dirty="0" smtClean="0"/>
              <a:t>Login Interface </a:t>
            </a:r>
            <a:endParaRPr lang="en-US" dirty="0"/>
          </a:p>
        </p:txBody>
      </p:sp>
      <p:pic>
        <p:nvPicPr>
          <p:cNvPr id="5" name="Picture 4" descr="F:\ES\Login.png"/>
          <p:cNvPicPr/>
          <p:nvPr/>
        </p:nvPicPr>
        <p:blipFill>
          <a:blip r:embed="rId2">
            <a:extLst>
              <a:ext uri="{28A0092B-C50C-407E-A947-70E740481C1C}">
                <a14:useLocalDpi xmlns:a14="http://schemas.microsoft.com/office/drawing/2010/main" val="0"/>
              </a:ext>
            </a:extLst>
          </a:blip>
          <a:srcRect/>
          <a:stretch>
            <a:fillRect/>
          </a:stretch>
        </p:blipFill>
        <p:spPr bwMode="auto">
          <a:xfrm>
            <a:off x="3139440" y="1991360"/>
            <a:ext cx="2865120" cy="2875280"/>
          </a:xfrm>
          <a:prstGeom prst="rect">
            <a:avLst/>
          </a:prstGeom>
          <a:noFill/>
          <a:ln>
            <a:noFill/>
          </a:ln>
        </p:spPr>
      </p:pic>
      <p:sp>
        <p:nvSpPr>
          <p:cNvPr id="6" name="TextBox 5"/>
          <p:cNvSpPr txBox="1"/>
          <p:nvPr/>
        </p:nvSpPr>
        <p:spPr>
          <a:xfrm>
            <a:off x="7010400" y="6230797"/>
            <a:ext cx="1746903" cy="369332"/>
          </a:xfrm>
          <a:prstGeom prst="rect">
            <a:avLst/>
          </a:prstGeom>
          <a:noFill/>
        </p:spPr>
        <p:txBody>
          <a:bodyPr wrap="square" rtlCol="0">
            <a:spAutoFit/>
          </a:bodyPr>
          <a:lstStyle/>
          <a:p>
            <a:r>
              <a:rPr lang="en-US" dirty="0" smtClean="0"/>
              <a:t>Victor</a:t>
            </a:r>
            <a:endParaRPr lang="en-US" dirty="0"/>
          </a:p>
        </p:txBody>
      </p:sp>
    </p:spTree>
    <p:extLst>
      <p:ext uri="{BB962C8B-B14F-4D97-AF65-F5344CB8AC3E}">
        <p14:creationId xmlns:p14="http://schemas.microsoft.com/office/powerpoint/2010/main" val="12054173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ctr"/>
            <a:r>
              <a:rPr lang="en-US" sz="4000" dirty="0" smtClean="0">
                <a:latin typeface="Lucida Calligraphy" pitchFamily="66" charset="0"/>
              </a:rPr>
              <a:t>User Interfaces </a:t>
            </a:r>
            <a:endParaRPr lang="en-US" sz="4000" dirty="0">
              <a:latin typeface="Lucida Calligraphy" pitchFamily="66" charset="0"/>
            </a:endParaRPr>
          </a:p>
        </p:txBody>
      </p:sp>
      <p:sp>
        <p:nvSpPr>
          <p:cNvPr id="3" name="Content Placeholder 2"/>
          <p:cNvSpPr>
            <a:spLocks noGrp="1"/>
          </p:cNvSpPr>
          <p:nvPr>
            <p:ph idx="1"/>
          </p:nvPr>
        </p:nvSpPr>
        <p:spPr>
          <a:xfrm>
            <a:off x="609600" y="1447800"/>
            <a:ext cx="8229600" cy="4983163"/>
          </a:xfrm>
        </p:spPr>
        <p:txBody>
          <a:bodyPr/>
          <a:lstStyle/>
          <a:p>
            <a:r>
              <a:rPr lang="en-US" dirty="0" smtClean="0"/>
              <a:t>Local and External Search </a:t>
            </a:r>
            <a:endParaRPr lang="en-US" dirty="0"/>
          </a:p>
        </p:txBody>
      </p:sp>
      <p:pic>
        <p:nvPicPr>
          <p:cNvPr id="6" name="Picture 5" descr="F:\ES\ESILGS.png"/>
          <p:cNvPicPr/>
          <p:nvPr/>
        </p:nvPicPr>
        <p:blipFill>
          <a:blip r:embed="rId2">
            <a:extLst>
              <a:ext uri="{28A0092B-C50C-407E-A947-70E740481C1C}">
                <a14:useLocalDpi xmlns:a14="http://schemas.microsoft.com/office/drawing/2010/main" val="0"/>
              </a:ext>
            </a:extLst>
          </a:blip>
          <a:srcRect/>
          <a:stretch>
            <a:fillRect/>
          </a:stretch>
        </p:blipFill>
        <p:spPr bwMode="auto">
          <a:xfrm>
            <a:off x="892629" y="1981200"/>
            <a:ext cx="7391400" cy="4137107"/>
          </a:xfrm>
          <a:prstGeom prst="rect">
            <a:avLst/>
          </a:prstGeom>
          <a:noFill/>
          <a:ln>
            <a:noFill/>
          </a:ln>
        </p:spPr>
      </p:pic>
      <p:sp>
        <p:nvSpPr>
          <p:cNvPr id="5" name="TextBox 4"/>
          <p:cNvSpPr txBox="1"/>
          <p:nvPr/>
        </p:nvSpPr>
        <p:spPr>
          <a:xfrm>
            <a:off x="7337043" y="6261370"/>
            <a:ext cx="1746903" cy="369332"/>
          </a:xfrm>
          <a:prstGeom prst="rect">
            <a:avLst/>
          </a:prstGeom>
          <a:noFill/>
        </p:spPr>
        <p:txBody>
          <a:bodyPr wrap="square" rtlCol="0">
            <a:spAutoFit/>
          </a:bodyPr>
          <a:lstStyle/>
          <a:p>
            <a:r>
              <a:rPr lang="en-US" dirty="0" smtClean="0"/>
              <a:t>Victor</a:t>
            </a:r>
            <a:endParaRPr lang="en-US" dirty="0"/>
          </a:p>
        </p:txBody>
      </p:sp>
    </p:spTree>
    <p:extLst>
      <p:ext uri="{BB962C8B-B14F-4D97-AF65-F5344CB8AC3E}">
        <p14:creationId xmlns:p14="http://schemas.microsoft.com/office/powerpoint/2010/main" val="41475091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Lucida Calligraphy" pitchFamily="66" charset="0"/>
              </a:rPr>
              <a:t>User Interfaces</a:t>
            </a:r>
            <a:endParaRPr lang="en-US" sz="4000" dirty="0">
              <a:latin typeface="Lucida Calligraphy" pitchFamily="66" charset="0"/>
            </a:endParaRPr>
          </a:p>
        </p:txBody>
      </p:sp>
      <p:pic>
        <p:nvPicPr>
          <p:cNvPr id="7" name="Picture 6" descr="F:\ES\Processing method.png"/>
          <p:cNvPicPr/>
          <p:nvPr/>
        </p:nvPicPr>
        <p:blipFill>
          <a:blip r:embed="rId2">
            <a:extLst>
              <a:ext uri="{28A0092B-C50C-407E-A947-70E740481C1C}">
                <a14:useLocalDpi xmlns:a14="http://schemas.microsoft.com/office/drawing/2010/main" val="0"/>
              </a:ext>
            </a:extLst>
          </a:blip>
          <a:srcRect/>
          <a:stretch>
            <a:fillRect/>
          </a:stretch>
        </p:blipFill>
        <p:spPr bwMode="auto">
          <a:xfrm>
            <a:off x="3119120" y="2819400"/>
            <a:ext cx="2905760" cy="2854960"/>
          </a:xfrm>
          <a:prstGeom prst="rect">
            <a:avLst/>
          </a:prstGeom>
          <a:noFill/>
          <a:ln>
            <a:noFill/>
          </a:ln>
        </p:spPr>
      </p:pic>
      <p:sp>
        <p:nvSpPr>
          <p:cNvPr id="8" name="Rectangle 7"/>
          <p:cNvSpPr/>
          <p:nvPr/>
        </p:nvSpPr>
        <p:spPr>
          <a:xfrm>
            <a:off x="914400" y="1812268"/>
            <a:ext cx="2819400" cy="523220"/>
          </a:xfrm>
          <a:prstGeom prst="rect">
            <a:avLst/>
          </a:prstGeom>
        </p:spPr>
        <p:txBody>
          <a:bodyPr wrap="square">
            <a:spAutoFit/>
          </a:bodyPr>
          <a:lstStyle/>
          <a:p>
            <a:r>
              <a:rPr lang="en-US" sz="2800" b="1" dirty="0"/>
              <a:t>Client Info </a:t>
            </a:r>
            <a:endParaRPr lang="en-US" sz="2800" dirty="0"/>
          </a:p>
        </p:txBody>
      </p:sp>
      <p:sp>
        <p:nvSpPr>
          <p:cNvPr id="5" name="TextBox 4"/>
          <p:cNvSpPr txBox="1"/>
          <p:nvPr/>
        </p:nvSpPr>
        <p:spPr>
          <a:xfrm>
            <a:off x="7337043" y="6261370"/>
            <a:ext cx="1746903" cy="369332"/>
          </a:xfrm>
          <a:prstGeom prst="rect">
            <a:avLst/>
          </a:prstGeom>
          <a:noFill/>
        </p:spPr>
        <p:txBody>
          <a:bodyPr wrap="square" rtlCol="0">
            <a:spAutoFit/>
          </a:bodyPr>
          <a:lstStyle/>
          <a:p>
            <a:r>
              <a:rPr lang="en-US" dirty="0" smtClean="0"/>
              <a:t>Victor</a:t>
            </a:r>
            <a:endParaRPr lang="en-US" dirty="0"/>
          </a:p>
        </p:txBody>
      </p:sp>
    </p:spTree>
    <p:extLst>
      <p:ext uri="{BB962C8B-B14F-4D97-AF65-F5344CB8AC3E}">
        <p14:creationId xmlns:p14="http://schemas.microsoft.com/office/powerpoint/2010/main" val="326812954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000" dirty="0">
                <a:latin typeface="Lucida Calligraphy" pitchFamily="66" charset="0"/>
              </a:rPr>
              <a:t>Logical Database Requirements</a:t>
            </a:r>
          </a:p>
        </p:txBody>
      </p:sp>
      <p:sp>
        <p:nvSpPr>
          <p:cNvPr id="3" name="Content Placeholder 2"/>
          <p:cNvSpPr>
            <a:spLocks noGrp="1"/>
          </p:cNvSpPr>
          <p:nvPr>
            <p:ph idx="1"/>
          </p:nvPr>
        </p:nvSpPr>
        <p:spPr/>
        <p:txBody>
          <a:bodyPr>
            <a:normAutofit/>
          </a:bodyPr>
          <a:lstStyle/>
          <a:p>
            <a:endParaRPr lang="en-US" dirty="0" smtClean="0">
              <a:latin typeface="Baskerville Old Face" pitchFamily="18" charset="0"/>
            </a:endParaRPr>
          </a:p>
          <a:p>
            <a:r>
              <a:rPr lang="en-US" dirty="0" smtClean="0">
                <a:latin typeface="Baskerville Old Face" pitchFamily="18" charset="0"/>
              </a:rPr>
              <a:t>Frequency </a:t>
            </a:r>
            <a:r>
              <a:rPr lang="en-US" dirty="0">
                <a:latin typeface="Baskerville Old Face" pitchFamily="18" charset="0"/>
              </a:rPr>
              <a:t>of database  expected to be frequently</a:t>
            </a:r>
          </a:p>
          <a:p>
            <a:endParaRPr lang="en-US" dirty="0">
              <a:latin typeface="Baskerville Old Face" pitchFamily="18" charset="0"/>
            </a:endParaRPr>
          </a:p>
          <a:p>
            <a:r>
              <a:rPr lang="en-US" dirty="0">
                <a:latin typeface="Baskerville Old Face" pitchFamily="18" charset="0"/>
              </a:rPr>
              <a:t> Live updated</a:t>
            </a:r>
          </a:p>
          <a:p>
            <a:endParaRPr lang="en-US" dirty="0">
              <a:latin typeface="Baskerville Old Face" pitchFamily="18" charset="0"/>
            </a:endParaRPr>
          </a:p>
          <a:p>
            <a:r>
              <a:rPr lang="en-US" dirty="0">
                <a:latin typeface="Baskerville Old Face" pitchFamily="18" charset="0"/>
              </a:rPr>
              <a:t> Data must be verified weekly</a:t>
            </a:r>
          </a:p>
          <a:p>
            <a:pPr marL="0" indent="0">
              <a:buNone/>
            </a:pPr>
            <a:endParaRPr lang="en-US" dirty="0">
              <a:latin typeface="Baskerville Old Face" pitchFamily="18" charset="0"/>
            </a:endParaRPr>
          </a:p>
          <a:p>
            <a:endParaRPr lang="en-US" dirty="0">
              <a:latin typeface="Baskerville Old Face" pitchFamily="18" charset="0"/>
            </a:endParaRPr>
          </a:p>
        </p:txBody>
      </p:sp>
      <p:sp>
        <p:nvSpPr>
          <p:cNvPr id="4" name="TextBox 3"/>
          <p:cNvSpPr txBox="1"/>
          <p:nvPr/>
        </p:nvSpPr>
        <p:spPr>
          <a:xfrm>
            <a:off x="7162800" y="6261370"/>
            <a:ext cx="1746903" cy="369332"/>
          </a:xfrm>
          <a:prstGeom prst="rect">
            <a:avLst/>
          </a:prstGeom>
          <a:noFill/>
        </p:spPr>
        <p:txBody>
          <a:bodyPr wrap="square" rtlCol="0">
            <a:spAutoFit/>
          </a:bodyPr>
          <a:lstStyle/>
          <a:p>
            <a:r>
              <a:rPr lang="en-US" dirty="0" err="1" smtClean="0"/>
              <a:t>Yanilette</a:t>
            </a:r>
            <a:endParaRPr lang="en-US" dirty="0"/>
          </a:p>
        </p:txBody>
      </p:sp>
    </p:spTree>
    <p:extLst>
      <p:ext uri="{BB962C8B-B14F-4D97-AF65-F5344CB8AC3E}">
        <p14:creationId xmlns:p14="http://schemas.microsoft.com/office/powerpoint/2010/main" val="4177722456"/>
      </p:ext>
    </p:extLst>
  </p:cSld>
  <p:clrMapOvr>
    <a:masterClrMapping/>
  </p:clrMapOvr>
</p:sld>
</file>

<file path=ppt/theme/theme1.xml><?xml version="1.0" encoding="utf-8"?>
<a:theme xmlns:a="http://schemas.openxmlformats.org/drawingml/2006/main" name="Thatch">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1739</TotalTime>
  <Words>973</Words>
  <Application>Microsoft Office PowerPoint</Application>
  <PresentationFormat>On-screen Show (4:3)</PresentationFormat>
  <Paragraphs>258</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Thatch</vt:lpstr>
      <vt:lpstr>PowerPoint Presentation</vt:lpstr>
      <vt:lpstr>SRS</vt:lpstr>
      <vt:lpstr>Problem GS DBMS </vt:lpstr>
      <vt:lpstr>Scope</vt:lpstr>
      <vt:lpstr>System Interfaces </vt:lpstr>
      <vt:lpstr>User interfaces</vt:lpstr>
      <vt:lpstr>User Interfaces </vt:lpstr>
      <vt:lpstr>User Interfaces</vt:lpstr>
      <vt:lpstr>Logical Database Requirements</vt:lpstr>
      <vt:lpstr>PowerPoint Presentation</vt:lpstr>
      <vt:lpstr>Hardware Interfaces </vt:lpstr>
      <vt:lpstr>Software Interfaces</vt:lpstr>
      <vt:lpstr>Communication Interfaces </vt:lpstr>
      <vt:lpstr>User Cases</vt:lpstr>
      <vt:lpstr>User Cases</vt:lpstr>
      <vt:lpstr>User Cases</vt:lpstr>
      <vt:lpstr>User Characteristic </vt:lpstr>
      <vt:lpstr>Constraints </vt:lpstr>
      <vt:lpstr>Constraints</vt:lpstr>
      <vt:lpstr>Constraints</vt:lpstr>
      <vt:lpstr>Software System Attributes</vt:lpstr>
      <vt:lpstr>Assumptions </vt:lpstr>
      <vt:lpstr>Dependencies</vt:lpstr>
      <vt:lpstr>Future Features </vt:lpstr>
      <vt:lpstr>PowerPoint Presentation</vt:lpstr>
      <vt:lpstr>PowerPoint Presentation</vt:lpstr>
      <vt:lpstr>Resource Allocation</vt:lpstr>
      <vt:lpstr>Schedule</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Yani</dc:creator>
  <cp:lastModifiedBy>Victor</cp:lastModifiedBy>
  <cp:revision>41</cp:revision>
  <dcterms:created xsi:type="dcterms:W3CDTF">2011-09-22T02:09:49Z</dcterms:created>
  <dcterms:modified xsi:type="dcterms:W3CDTF">2011-11-03T21:41:01Z</dcterms:modified>
</cp:coreProperties>
</file>