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260" r:id="rId4"/>
    <p:sldId id="319" r:id="rId5"/>
    <p:sldId id="261" r:id="rId6"/>
    <p:sldId id="320" r:id="rId7"/>
    <p:sldId id="325" r:id="rId8"/>
    <p:sldId id="262" r:id="rId9"/>
    <p:sldId id="264" r:id="rId10"/>
    <p:sldId id="263" r:id="rId11"/>
    <p:sldId id="265" r:id="rId12"/>
    <p:sldId id="266" r:id="rId13"/>
    <p:sldId id="276" r:id="rId14"/>
    <p:sldId id="323" r:id="rId15"/>
    <p:sldId id="324" r:id="rId16"/>
    <p:sldId id="277" r:id="rId17"/>
    <p:sldId id="299" r:id="rId18"/>
    <p:sldId id="326" r:id="rId19"/>
    <p:sldId id="327" r:id="rId20"/>
    <p:sldId id="305" r:id="rId21"/>
    <p:sldId id="285" r:id="rId2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4" autoAdjust="0"/>
    <p:restoredTop sz="90975" autoAdjust="0"/>
  </p:normalViewPr>
  <p:slideViewPr>
    <p:cSldViewPr>
      <p:cViewPr>
        <p:scale>
          <a:sx n="60" d="100"/>
          <a:sy n="60" d="100"/>
        </p:scale>
        <p:origin x="-1680" y="-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34"/>
    </p:cViewPr>
  </p:sorterViewPr>
  <p:notesViewPr>
    <p:cSldViewPr>
      <p:cViewPr varScale="1">
        <p:scale>
          <a:sx n="65" d="100"/>
          <a:sy n="65" d="100"/>
        </p:scale>
        <p:origin x="-859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8FB59-0958-4374-952C-0EB438A1590C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B0A0-F077-4A00-8934-43D89C9D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8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5FE61-310B-4F51-973C-CA9395438C6D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5514A-1F61-455D-8BF7-65BA0E40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5514A-1F61-455D-8BF7-65BA0E4080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7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5944336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23333" y="5392680"/>
            <a:ext cx="9398000" cy="1358194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3333" y="4318000"/>
            <a:ext cx="9398000" cy="1016000"/>
          </a:xfrm>
        </p:spPr>
        <p:txBody>
          <a:bodyPr anchor="b"/>
          <a:lstStyle>
            <a:lvl1pPr marL="0" indent="0" algn="l">
              <a:buNone/>
              <a:defRPr sz="2700">
                <a:solidFill>
                  <a:schemeClr val="tx2">
                    <a:shade val="75000"/>
                  </a:schemeClr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144000" y="7193280"/>
            <a:ext cx="843280" cy="274320"/>
          </a:xfrm>
        </p:spPr>
        <p:txBody>
          <a:bodyPr/>
          <a:lstStyle/>
          <a:p>
            <a:fld id="{EDD4DBA4-038B-4BA7-BBA0-22E94C2429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C08F-3D1C-4A0F-A69B-1824CE4D5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10307"/>
            <a:ext cx="2032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610307"/>
            <a:ext cx="6942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73AB-92F8-4D1D-B5BE-1BCA9F4F3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79334" y="84667"/>
            <a:ext cx="3217333" cy="32102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144000" y="7193280"/>
            <a:ext cx="843280" cy="274320"/>
          </a:xfrm>
        </p:spPr>
        <p:txBody>
          <a:bodyPr/>
          <a:lstStyle/>
          <a:p>
            <a:fld id="{0EEA3099-BE54-4D60-831F-E8D9B816B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3827669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3333" y="1862667"/>
            <a:ext cx="9398000" cy="1354667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67B-33BD-4C66-A58D-E41B116C47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0528" y="3274540"/>
            <a:ext cx="9652000" cy="1316472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5280" y="508000"/>
            <a:ext cx="9652000" cy="9347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38667" y="1778000"/>
            <a:ext cx="4656667" cy="5249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826000" cy="5249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189-480A-471F-86A6-AD635693B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38667" y="6011333"/>
            <a:ext cx="9567333" cy="98072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12716" y="740833"/>
            <a:ext cx="4767284" cy="710847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5161139" y="740833"/>
            <a:ext cx="4769157" cy="710847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12716" y="1462264"/>
            <a:ext cx="4767284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5165256" y="1462264"/>
            <a:ext cx="4765040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7196667"/>
            <a:ext cx="846667" cy="274320"/>
          </a:xfrm>
        </p:spPr>
        <p:txBody>
          <a:bodyPr/>
          <a:lstStyle/>
          <a:p>
            <a:fld id="{9FB51503-1ABE-4AAF-9D88-BCEDBDCB8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71500" y="6688667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35280" y="508000"/>
            <a:ext cx="9652000" cy="9347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701-E004-4D82-8FCC-EE05515C8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CD0F-4057-436E-BB75-315288692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71500" y="6499019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6096000"/>
            <a:ext cx="9398000" cy="578556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508001" y="677333"/>
            <a:ext cx="3342570" cy="53340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72278" y="677333"/>
            <a:ext cx="5933722" cy="53340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0C4-73B9-4148-BF1D-66E33403D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894667" y="685149"/>
            <a:ext cx="5588000" cy="40640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F1E-0B7F-41B8-A0BF-01BB96E121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3334" y="5548622"/>
            <a:ext cx="6519333" cy="580320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23334" y="6148020"/>
            <a:ext cx="6519333" cy="853722"/>
          </a:xfrm>
        </p:spPr>
        <p:txBody>
          <a:bodyPr lIns="121919" tIns="0"/>
          <a:lstStyle>
            <a:lvl1pPr marL="0" indent="0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1167665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8667" y="1726847"/>
            <a:ext cx="9652000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7196667" y="84667"/>
            <a:ext cx="2794000" cy="321028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471334" y="84667"/>
            <a:ext cx="3725333" cy="321028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7196667"/>
            <a:ext cx="846667" cy="271639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0B691FF-3E4E-4D8D-859C-761AD7981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38667" y="508000"/>
            <a:ext cx="9652000" cy="93133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71500" y="1167665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71500" y="1175540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80996" indent="-38099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825492" indent="-3174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69987" indent="-2539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1777982" indent="-2539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8597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93972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330196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809962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31795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</a:rPr>
              <a:t>SMART EYESIGHT</a:t>
            </a:r>
            <a:endParaRPr lang="en-US" sz="4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60538" y="4568825"/>
            <a:ext cx="6608762" cy="3051175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AIIP/S 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</a:rPr>
              <a:t>Yanilette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 Lopez </a:t>
            </a: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</a:rPr>
              <a:t>Duprey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Emanuel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Rivera Castro 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Joaquin </a:t>
            </a:r>
            <a:r>
              <a:rPr lang="en-US" sz="1900" dirty="0" err="1">
                <a:solidFill>
                  <a:srgbClr val="000000"/>
                </a:solidFill>
                <a:latin typeface="Arial" pitchFamily="34" charset="0"/>
              </a:rPr>
              <a:t>Pockels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Arial" pitchFamily="34" charset="0"/>
              </a:rPr>
              <a:t>Balaguer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" name="Picture 2" descr="C:\Users\Emanuel\Desktop\Capstone\documentation\spmp\images\aippsLogo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2286000"/>
            <a:ext cx="20193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pitchFamily="34" charset="0"/>
              </a:rPr>
              <a:t>Hardware interface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 fontScale="92500" lnSpcReduction="10000"/>
          </a:bodyPr>
          <a:lstStyle/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/>
              <a:t>Smart Eyesight’s original hardware infrastructure is composed </a:t>
            </a:r>
            <a:r>
              <a:rPr lang="en-US" dirty="0" smtClean="0"/>
              <a:t>of:</a:t>
            </a:r>
          </a:p>
          <a:p>
            <a:pPr lvl="1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Linux-based head nodes. </a:t>
            </a:r>
            <a:r>
              <a:rPr lang="en-US" dirty="0" smtClean="0"/>
              <a:t>Through the </a:t>
            </a:r>
            <a:r>
              <a:rPr lang="en-US" dirty="0"/>
              <a:t>use of switches, these nodes are connected to access points, relay servers and image </a:t>
            </a:r>
            <a:r>
              <a:rPr lang="en-US" dirty="0" smtClean="0"/>
              <a:t>processing dedicated </a:t>
            </a:r>
            <a:r>
              <a:rPr lang="en-US" dirty="0"/>
              <a:t>clusters which compose to the full system. However, since the application serves as </a:t>
            </a:r>
            <a:r>
              <a:rPr lang="en-US" dirty="0" smtClean="0"/>
              <a:t>a model </a:t>
            </a:r>
            <a:r>
              <a:rPr lang="en-US" dirty="0"/>
              <a:t>of the CUDA extended infrastructure, most of the process is carried in a single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smtClean="0"/>
              <a:t>OS computer </a:t>
            </a:r>
            <a:r>
              <a:rPr lang="en-US" dirty="0"/>
              <a:t>and tasks such as the PNN training in a separated cluster for a reasonable task </a:t>
            </a:r>
            <a:r>
              <a:rPr lang="en-US" dirty="0" smtClean="0"/>
              <a:t>resolution time</a:t>
            </a:r>
            <a:r>
              <a:rPr lang="en-US" dirty="0"/>
              <a:t>. </a:t>
            </a:r>
            <a:endParaRPr lang="en-US" dirty="0" smtClean="0"/>
          </a:p>
          <a:p>
            <a:pPr lvl="1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Smart </a:t>
            </a:r>
            <a:r>
              <a:rPr lang="en-US" dirty="0"/>
              <a:t>Eyesight obtain each UAV incoming image through wireless connections </a:t>
            </a:r>
            <a:r>
              <a:rPr lang="en-US" dirty="0" smtClean="0"/>
              <a:t>between access </a:t>
            </a:r>
            <a:r>
              <a:rPr lang="en-US" dirty="0"/>
              <a:t>points. </a:t>
            </a:r>
            <a:endParaRPr lang="en-US" sz="6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Software Interfaces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 lnSpcReduction="10000"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/>
              <a:t>Smart Eyesight runs on recent </a:t>
            </a:r>
            <a:r>
              <a:rPr lang="en-US" dirty="0" err="1"/>
              <a:t>linux</a:t>
            </a:r>
            <a:r>
              <a:rPr lang="en-US" dirty="0"/>
              <a:t>-based operating systems such as Ubuntu </a:t>
            </a:r>
            <a:r>
              <a:rPr lang="en-US" dirty="0" smtClean="0"/>
              <a:t>and Fedora.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 Dependencies </a:t>
            </a:r>
            <a:r>
              <a:rPr lang="en-US" dirty="0"/>
              <a:t>are obtained through wireless and wired TPC/IP and FTP.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software is </a:t>
            </a:r>
            <a:r>
              <a:rPr lang="en-US" dirty="0" smtClean="0"/>
              <a:t>extensible through </a:t>
            </a:r>
            <a:r>
              <a:rPr lang="en-US" dirty="0"/>
              <a:t>the use of C programming and variants such as CUDA C.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index obtained from </a:t>
            </a:r>
            <a:r>
              <a:rPr lang="en-US" dirty="0" smtClean="0"/>
              <a:t>the classification </a:t>
            </a:r>
            <a:r>
              <a:rPr lang="en-US" dirty="0"/>
              <a:t>phase is send to the dependent subsystem which uses this information for the </a:t>
            </a:r>
            <a:r>
              <a:rPr lang="en-US" dirty="0" smtClean="0"/>
              <a:t>inverse file </a:t>
            </a:r>
            <a:r>
              <a:rPr lang="en-US" dirty="0"/>
              <a:t>query task.</a:t>
            </a:r>
          </a:p>
          <a:p>
            <a:pPr marL="0" indent="0">
              <a:buNone/>
            </a:pPr>
            <a:endParaRPr lang="en-US" sz="66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pitchFamily="34" charset="0"/>
              </a:rPr>
              <a:t>Communication Interfaces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 lnSpcReduction="10000"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/>
              <a:t>A custom TCP/IP with FTP program is used for obtaining the dependencies.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image </a:t>
            </a:r>
            <a:r>
              <a:rPr lang="en-US" dirty="0" smtClean="0"/>
              <a:t>processing function </a:t>
            </a:r>
            <a:r>
              <a:rPr lang="en-US" dirty="0"/>
              <a:t>uses these dependencies to create and obtain the normalized feature vectors used </a:t>
            </a:r>
            <a:r>
              <a:rPr lang="en-US" dirty="0" smtClean="0"/>
              <a:t>in the </a:t>
            </a:r>
            <a:r>
              <a:rPr lang="en-US" dirty="0"/>
              <a:t>next two phases.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training process receive feature vectors obtained from the tagged </a:t>
            </a:r>
            <a:r>
              <a:rPr lang="en-US" dirty="0" smtClean="0"/>
              <a:t>image database.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Classification process receive feature vectors obtained from the UAV </a:t>
            </a:r>
            <a:r>
              <a:rPr lang="en-US" dirty="0" smtClean="0"/>
              <a:t>image stream</a:t>
            </a:r>
            <a:r>
              <a:rPr lang="en-US" dirty="0"/>
              <a:t>.</a:t>
            </a:r>
            <a:endParaRPr lang="en-US" sz="66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</a:pPr>
            <a:r>
              <a:rPr lang="en-US" sz="3200" b="1" i="1" dirty="0" smtClean="0">
                <a:solidFill>
                  <a:srgbClr val="000000"/>
                </a:solidFill>
              </a:rPr>
              <a:t>Design and Implementation Constraints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4475" y="1216025"/>
            <a:ext cx="9659938" cy="6097588"/>
          </a:xfrm>
        </p:spPr>
        <p:txBody>
          <a:bodyPr lIns="0" tIns="0" rIns="0" bIns="0">
            <a:normAutofit fontScale="85000" lnSpcReduction="20000"/>
          </a:bodyPr>
          <a:lstStyle/>
          <a:p>
            <a:pPr marL="114300" lvl="1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None/>
            </a:pPr>
            <a:endParaRPr lang="en-US" sz="2100" b="1" i="1" dirty="0" smtClean="0">
              <a:solidFill>
                <a:srgbClr val="000000"/>
              </a:solidFill>
            </a:endParaRPr>
          </a:p>
          <a:p>
            <a:pPr marL="1015995" lvl="2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0000"/>
                </a:solidFill>
              </a:rPr>
              <a:t>Image Constraints </a:t>
            </a:r>
          </a:p>
          <a:p>
            <a:pPr marL="1523990" lvl="3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Imported Image: </a:t>
            </a:r>
          </a:p>
          <a:p>
            <a:pPr marL="2031985" lvl="4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BMP format</a:t>
            </a:r>
          </a:p>
          <a:p>
            <a:pPr marL="2031985" lvl="4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Header is converted to BMP format as described by the Image Processing in C book if necessary during image processing. </a:t>
            </a:r>
          </a:p>
          <a:p>
            <a:pPr marL="2031985" lvl="4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Content is converted to the RGB/YUV format if required.</a:t>
            </a:r>
          </a:p>
          <a:p>
            <a:pPr marL="1523990" lvl="3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Processed Images</a:t>
            </a:r>
            <a:r>
              <a:rPr lang="en-US" sz="2700" b="1" dirty="0" smtClean="0"/>
              <a:t>:</a:t>
            </a:r>
          </a:p>
          <a:p>
            <a:pPr marL="2031985" lvl="4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are stored as volatile data and are “liberated” from dynamic memory after use.</a:t>
            </a:r>
          </a:p>
          <a:p>
            <a:pPr marL="1574785" lvl="4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None/>
            </a:pPr>
            <a:endParaRPr lang="en-US" sz="2400" b="1" i="1" dirty="0" smtClean="0">
              <a:solidFill>
                <a:srgbClr val="000000"/>
              </a:solidFill>
            </a:endParaRPr>
          </a:p>
          <a:p>
            <a:pPr lvl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0000"/>
                </a:solidFill>
              </a:rPr>
              <a:t>Image Processing Constraints 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Finding Regions in Picture is used as a Region Based Image Retrieval method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A circular filter, must be used to reduce noise and other undesirable factors of the image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Segmentation must be as efficient as possible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Extracted features should be described briefly and effectively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Five specific features are extracted as described in section 2.2.3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A maximum of a hundred regions are segmented per image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2.4.3 Neural</a:t>
            </a:r>
            <a:endParaRPr lang="en-US" sz="4500" b="1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0000"/>
                </a:solidFill>
              </a:rPr>
              <a:t>Design and Implementation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2000" dirty="0" smtClean="0"/>
              <a:t>Neural Network C</a:t>
            </a:r>
            <a:endParaRPr lang="en-US" sz="2000" dirty="0"/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A Probabilistic Neural Network structure is used for the training and classification tasks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For the training function, the PNN use feature vectors of regions of images extracted from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the tagged image database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the classification function, the PNN use feature vectors of regions of images extracted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from the unmanned system’s image stream</a:t>
            </a:r>
          </a:p>
          <a:p>
            <a:pPr lvl="1">
              <a:buClrTx/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7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>
                <a:solidFill>
                  <a:srgbClr val="000000"/>
                </a:solidFill>
              </a:rPr>
              <a:t>Design and Implementation 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Design Constraints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Feedback </a:t>
            </a:r>
            <a:r>
              <a:rPr lang="en-US" sz="2000" dirty="0"/>
              <a:t>to the interconnected </a:t>
            </a:r>
            <a:r>
              <a:rPr lang="en-US" sz="2000" dirty="0" err="1"/>
              <a:t>dependant</a:t>
            </a:r>
            <a:r>
              <a:rPr lang="en-US" sz="2000" dirty="0"/>
              <a:t> sub-system is in the form of a classification </a:t>
            </a:r>
            <a:r>
              <a:rPr lang="en-US" sz="2000" dirty="0" smtClean="0"/>
              <a:t>index, which </a:t>
            </a:r>
            <a:r>
              <a:rPr lang="en-US" sz="2000" dirty="0"/>
              <a:t>format is in accordance to the established inverse file query structural </a:t>
            </a:r>
            <a:r>
              <a:rPr lang="en-US" sz="2000" dirty="0" smtClean="0"/>
              <a:t>design implemented </a:t>
            </a:r>
            <a:r>
              <a:rPr lang="en-US" sz="2000" dirty="0"/>
              <a:t>by the developers in charge of the task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Software’s code is written in C programming language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Linux-based Operating Systems are used to develop the application. Linux OS include </a:t>
            </a:r>
            <a:r>
              <a:rPr lang="en-US" sz="2000" dirty="0" smtClean="0"/>
              <a:t>but are </a:t>
            </a:r>
            <a:r>
              <a:rPr lang="en-US" sz="2000" dirty="0"/>
              <a:t>not limited to Ubuntu and Fedora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Smart Eyesight software is not responsible for the application programming interface </a:t>
            </a:r>
            <a:r>
              <a:rPr lang="en-US" sz="2000" dirty="0" smtClean="0"/>
              <a:t>present between </a:t>
            </a:r>
            <a:r>
              <a:rPr lang="en-US" sz="2000" dirty="0"/>
              <a:t>interconnected sub-system. Only formats will be considered as explained in </a:t>
            </a:r>
            <a:r>
              <a:rPr lang="en-US" sz="2000" dirty="0" smtClean="0"/>
              <a:t>this section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7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Assumptions and Dependencies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/>
              <a:t>Dependency: Smart Eyesight depends on the images incoming from the Unmanned </a:t>
            </a:r>
            <a:r>
              <a:rPr lang="en-US" dirty="0" smtClean="0"/>
              <a:t>System and </a:t>
            </a:r>
            <a:r>
              <a:rPr lang="en-US" dirty="0"/>
              <a:t>tagged database.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/>
              <a:t> Assumption: Images received from ether source are not corrupted. Meaning image </a:t>
            </a:r>
            <a:r>
              <a:rPr lang="en-US" dirty="0" smtClean="0"/>
              <a:t>headers and </a:t>
            </a:r>
            <a:r>
              <a:rPr lang="en-US" dirty="0"/>
              <a:t>containing visual data have a fully readable header format and are considered </a:t>
            </a:r>
            <a:r>
              <a:rPr lang="en-US" dirty="0" smtClean="0"/>
              <a:t>digital images</a:t>
            </a:r>
            <a:r>
              <a:rPr lang="en-US" dirty="0"/>
              <a:t>.</a:t>
            </a:r>
          </a:p>
          <a:p>
            <a:endParaRPr lang="en-US" sz="54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295400"/>
            <a:ext cx="9652000" cy="6324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Image Processing: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Image segmentation Region-Based Image Retrieval  application shall be the Finding Regions in </a:t>
            </a:r>
            <a:r>
              <a:rPr lang="en-US" dirty="0" smtClean="0"/>
              <a:t>Picture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Five specific features </a:t>
            </a:r>
            <a:r>
              <a:rPr lang="en-US" dirty="0" smtClean="0"/>
              <a:t>()shall </a:t>
            </a:r>
            <a:r>
              <a:rPr lang="en-US" dirty="0"/>
              <a:t>be extracted  from the segmented image's </a:t>
            </a:r>
            <a:r>
              <a:rPr lang="en-US" dirty="0" smtClean="0"/>
              <a:t>regions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Maximum </a:t>
            </a:r>
            <a:r>
              <a:rPr lang="en-US" dirty="0"/>
              <a:t>number of regions shall be 100</a:t>
            </a:r>
          </a:p>
        </p:txBody>
      </p:sp>
    </p:spTree>
    <p:extLst>
      <p:ext uri="{BB962C8B-B14F-4D97-AF65-F5344CB8AC3E}">
        <p14:creationId xmlns:p14="http://schemas.microsoft.com/office/powerpoint/2010/main" val="36987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Train PNN:</a:t>
            </a:r>
          </a:p>
          <a:p>
            <a:r>
              <a:rPr lang="en-US" dirty="0"/>
              <a:t>Use a Probabilistic Neural Network for training</a:t>
            </a:r>
          </a:p>
          <a:p>
            <a:r>
              <a:rPr lang="en-US" dirty="0" smtClean="0"/>
              <a:t>The </a:t>
            </a:r>
            <a:r>
              <a:rPr lang="en-US" dirty="0"/>
              <a:t>PNN use normalized feature vectors as input</a:t>
            </a:r>
          </a:p>
          <a:p>
            <a:r>
              <a:rPr lang="en-US" dirty="0" smtClean="0"/>
              <a:t>The </a:t>
            </a:r>
            <a:r>
              <a:rPr lang="en-US" dirty="0"/>
              <a:t>feature vectors used in the PNN are extracted from the image </a:t>
            </a:r>
            <a:r>
              <a:rPr lang="en-US" dirty="0" smtClean="0"/>
              <a:t>processing shared </a:t>
            </a:r>
            <a:r>
              <a:rPr lang="en-US" dirty="0"/>
              <a:t>process</a:t>
            </a:r>
          </a:p>
          <a:p>
            <a:r>
              <a:rPr lang="en-US" dirty="0" smtClean="0"/>
              <a:t>Images </a:t>
            </a:r>
            <a:r>
              <a:rPr lang="en-US" dirty="0"/>
              <a:t>and class per image index used in this function are provided by the </a:t>
            </a:r>
            <a:r>
              <a:rPr lang="en-US" dirty="0" smtClean="0"/>
              <a:t>tagged image </a:t>
            </a:r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34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 Probabilistic Neural Network for classifying images</a:t>
            </a:r>
          </a:p>
          <a:p>
            <a:r>
              <a:rPr lang="en-US" dirty="0" smtClean="0"/>
              <a:t>The </a:t>
            </a:r>
            <a:r>
              <a:rPr lang="en-US" dirty="0"/>
              <a:t>PNN use normalized feature vectors as input</a:t>
            </a:r>
          </a:p>
          <a:p>
            <a:r>
              <a:rPr lang="en-US" dirty="0" smtClean="0"/>
              <a:t>The </a:t>
            </a:r>
            <a:r>
              <a:rPr lang="en-US" dirty="0"/>
              <a:t>feature vectors used in the PNN are extracted from the Image </a:t>
            </a:r>
            <a:r>
              <a:rPr lang="en-US" dirty="0" smtClean="0"/>
              <a:t>Processing shared process</a:t>
            </a:r>
            <a:endParaRPr lang="en-US" dirty="0"/>
          </a:p>
          <a:p>
            <a:r>
              <a:rPr lang="en-US" dirty="0" smtClean="0"/>
              <a:t>Images </a:t>
            </a:r>
            <a:r>
              <a:rPr lang="en-US" dirty="0"/>
              <a:t>used in this function are provided by the UAV</a:t>
            </a:r>
          </a:p>
        </p:txBody>
      </p:sp>
    </p:spTree>
    <p:extLst>
      <p:ext uri="{BB962C8B-B14F-4D97-AF65-F5344CB8AC3E}">
        <p14:creationId xmlns:p14="http://schemas.microsoft.com/office/powerpoint/2010/main" val="6803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067" y="1879246"/>
            <a:ext cx="7713133" cy="5588353"/>
          </a:xfrm>
          <a:prstGeom prst="rect">
            <a:avLst/>
          </a:prstGeom>
        </p:spPr>
        <p:txBody>
          <a:bodyPr vert="horz" lIns="101599" tIns="50799" rIns="101599" bIns="50799">
            <a:normAutofit fontScale="92500" lnSpcReduction="20000"/>
          </a:bodyPr>
          <a:lstStyle>
            <a:lvl1pPr marL="380996" indent="-380996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5492" indent="-3174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6998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7798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597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9397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30196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0996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31795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Objectives</a:t>
            </a:r>
          </a:p>
          <a:p>
            <a:r>
              <a:rPr lang="en-US" sz="2400" b="1" dirty="0" smtClean="0"/>
              <a:t>Product Perspective</a:t>
            </a:r>
          </a:p>
          <a:p>
            <a:r>
              <a:rPr lang="en-US" sz="2400" b="1" dirty="0" smtClean="0"/>
              <a:t>Smart Eyesight Perspective </a:t>
            </a:r>
          </a:p>
          <a:p>
            <a:r>
              <a:rPr lang="en-US" sz="2400" b="1" dirty="0" smtClean="0"/>
              <a:t>Introduction</a:t>
            </a:r>
          </a:p>
          <a:p>
            <a:pPr lvl="1"/>
            <a:r>
              <a:rPr lang="en-US" sz="2400" b="1" dirty="0" smtClean="0"/>
              <a:t>Image Processing</a:t>
            </a:r>
          </a:p>
          <a:p>
            <a:pPr lvl="1"/>
            <a:r>
              <a:rPr lang="en-US" sz="2400" b="1" dirty="0" smtClean="0"/>
              <a:t>PNN Training</a:t>
            </a:r>
          </a:p>
          <a:p>
            <a:pPr lvl="1"/>
            <a:r>
              <a:rPr lang="en-US" sz="2400" b="1" dirty="0" smtClean="0"/>
              <a:t>Image Classification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Interfaces</a:t>
            </a:r>
          </a:p>
          <a:p>
            <a:pPr lvl="2"/>
            <a:r>
              <a:rPr lang="en-US" sz="2400" b="1" dirty="0" smtClean="0"/>
              <a:t>Hardware Interface</a:t>
            </a:r>
          </a:p>
          <a:p>
            <a:pPr lvl="2"/>
            <a:r>
              <a:rPr lang="en-US" sz="2400" b="1" dirty="0" smtClean="0"/>
              <a:t>Software Interface </a:t>
            </a:r>
          </a:p>
          <a:p>
            <a:pPr lvl="2"/>
            <a:r>
              <a:rPr lang="en-US" sz="2400" b="1" dirty="0" smtClean="0"/>
              <a:t>Communication Interface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Design Implementation Constraints </a:t>
            </a:r>
          </a:p>
          <a:p>
            <a:pPr lvl="1"/>
            <a:r>
              <a:rPr lang="en-US" sz="2400" b="1" dirty="0" smtClean="0"/>
              <a:t>Assumptions </a:t>
            </a:r>
            <a:r>
              <a:rPr lang="en-US" sz="2400" b="1" dirty="0" smtClean="0"/>
              <a:t>And Dependencies</a:t>
            </a:r>
          </a:p>
          <a:p>
            <a:pPr lvl="1"/>
            <a:r>
              <a:rPr lang="en-US" sz="2400" b="1" dirty="0" smtClean="0"/>
              <a:t>Requirements </a:t>
            </a:r>
          </a:p>
          <a:p>
            <a:pPr lvl="1"/>
            <a:r>
              <a:rPr lang="en-US" sz="2400" b="1" dirty="0" smtClean="0"/>
              <a:t>Organization Diagram </a:t>
            </a:r>
            <a:endParaRPr lang="en-US" sz="2400" b="1" dirty="0" smtClean="0"/>
          </a:p>
          <a:p>
            <a:pPr lvl="1"/>
            <a:endParaRPr lang="en-US" sz="1800" b="1" dirty="0" smtClean="0"/>
          </a:p>
          <a:p>
            <a:pPr marL="507995" lvl="1" indent="0">
              <a:buNone/>
            </a:pPr>
            <a:r>
              <a:rPr lang="en-US" sz="1800" b="1" dirty="0" smtClean="0"/>
              <a:t>	</a:t>
            </a:r>
          </a:p>
          <a:p>
            <a:pPr lvl="1"/>
            <a:endParaRPr lang="en-US" sz="1800" b="1" dirty="0" smtClean="0"/>
          </a:p>
          <a:p>
            <a:pPr lvl="1"/>
            <a:endParaRPr lang="en-US" sz="1500" b="1" dirty="0" smtClean="0"/>
          </a:p>
          <a:p>
            <a:pPr lvl="1"/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7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87" name="Picture 19" descr="C:\Users\Emanuel\Desktop\Capstone\documentation\spmp\images\org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9" y="2209800"/>
            <a:ext cx="8716962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15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Thanks for your Attention</a:t>
            </a:r>
            <a:endParaRPr lang="en-US" sz="115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000000"/>
                </a:solidFill>
                <a:latin typeface="Arial" pitchFamily="34" charset="0"/>
              </a:rPr>
              <a:t>Objectives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9238" y="1831975"/>
            <a:ext cx="9661525" cy="5500688"/>
          </a:xfrm>
        </p:spPr>
        <p:txBody>
          <a:bodyPr lIns="0" tIns="0" rIns="0" bIns="0">
            <a:normAutofit/>
          </a:bodyPr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Extracts relevant features from an incoming stream of images by  using traditional features extraction algorithms and statistical  methods</a:t>
            </a:r>
            <a:r>
              <a:rPr lang="en-US" sz="2800" dirty="0" smtClean="0">
                <a:solidFill>
                  <a:srgbClr val="000000"/>
                </a:solidFill>
              </a:rPr>
              <a:t>  </a:t>
            </a:r>
            <a:endParaRPr lang="en-US" sz="3200" dirty="0" smtClean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Train a probabilistic neural network using the relevant features  obtained from UAV incoming </a:t>
            </a:r>
            <a:r>
              <a:rPr lang="en-US" sz="2800" dirty="0" smtClean="0">
                <a:solidFill>
                  <a:srgbClr val="000000"/>
                </a:solidFill>
              </a:rPr>
              <a:t>images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Identify provided images based on its neural network </a:t>
            </a:r>
            <a:r>
              <a:rPr lang="en-US" sz="2800" dirty="0" smtClean="0">
                <a:solidFill>
                  <a:srgbClr val="000000"/>
                </a:solidFill>
              </a:rPr>
              <a:t>training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Provide feedback to mayor project's interconnected inverse file  query system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114300" lvl="1" indent="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Designed as an extensible software for CUDA code conversion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Designed as an independent system or module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Interconnection structure of the Smart Eyesight application with  the main proposed system is to be established and validated with the  consent of developers of the dependent sub-systems and the client  himself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pitchFamily="34" charset="0"/>
              </a:rPr>
              <a:t>Product Perspective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1748851"/>
            <a:ext cx="9652000" cy="498589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eyesight perspective</a:t>
            </a:r>
            <a:endParaRPr lang="en-US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524000"/>
            <a:ext cx="4175798" cy="5764621"/>
          </a:xfrm>
        </p:spPr>
      </p:pic>
    </p:spTree>
    <p:extLst>
      <p:ext uri="{BB962C8B-B14F-4D97-AF65-F5344CB8AC3E}">
        <p14:creationId xmlns:p14="http://schemas.microsoft.com/office/powerpoint/2010/main" val="4254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/>
              <a:t>This function is responsible for the efficient and effective retrieval and description of the </a:t>
            </a:r>
            <a:r>
              <a:rPr lang="en-US" dirty="0" smtClean="0"/>
              <a:t>content of </a:t>
            </a:r>
            <a:r>
              <a:rPr lang="en-US" dirty="0"/>
              <a:t>the image by using the Finding Regions in Pictures method. As mentioned in section 2.2.3 </a:t>
            </a:r>
            <a:r>
              <a:rPr lang="en-US" dirty="0" smtClean="0"/>
              <a:t>the image </a:t>
            </a:r>
            <a:r>
              <a:rPr lang="en-US" dirty="0"/>
              <a:t>processing function is divided into four sub-function: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/>
              <a:t>1. Read Image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/>
              <a:t>2. Segment Image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dirty="0"/>
              <a:t>3. Extract </a:t>
            </a:r>
            <a:r>
              <a:rPr lang="en-US" dirty="0" smtClean="0"/>
              <a:t>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400" dirty="0"/>
              <a:t>Neural Network Training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2834415"/>
            <a:ext cx="9652000" cy="281477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400" dirty="0"/>
              <a:t>Image Classification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71600"/>
            <a:ext cx="6719977" cy="60350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1448</TotalTime>
  <Words>900</Words>
  <Application>Microsoft Office PowerPoint</Application>
  <PresentationFormat>Custom</PresentationFormat>
  <Paragraphs>113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Trek</vt:lpstr>
      <vt:lpstr>SMART EYESIGHT</vt:lpstr>
      <vt:lpstr>Presentation </vt:lpstr>
      <vt:lpstr>Objectives</vt:lpstr>
      <vt:lpstr>Objectives (cont.)</vt:lpstr>
      <vt:lpstr>Product Perspective</vt:lpstr>
      <vt:lpstr>Smart eyesight perspective</vt:lpstr>
      <vt:lpstr>Image processing</vt:lpstr>
      <vt:lpstr>Neural Network Training</vt:lpstr>
      <vt:lpstr>Image Classification</vt:lpstr>
      <vt:lpstr>Hardware interface</vt:lpstr>
      <vt:lpstr>Software Interfaces</vt:lpstr>
      <vt:lpstr>Communication Interfaces</vt:lpstr>
      <vt:lpstr>Design and Implementation Constraints</vt:lpstr>
      <vt:lpstr>Design and Implementation Constraints</vt:lpstr>
      <vt:lpstr>Design and Implementation Constraints</vt:lpstr>
      <vt:lpstr>Assumptions and Dependencies</vt:lpstr>
      <vt:lpstr>Requirements</vt:lpstr>
      <vt:lpstr>Requirements</vt:lpstr>
      <vt:lpstr>Requirements</vt:lpstr>
      <vt:lpstr>organization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Yani</cp:lastModifiedBy>
  <cp:revision>48</cp:revision>
  <dcterms:created xsi:type="dcterms:W3CDTF">2004-05-06T09:28:21Z</dcterms:created>
  <dcterms:modified xsi:type="dcterms:W3CDTF">2012-11-28T02:38:57Z</dcterms:modified>
</cp:coreProperties>
</file>