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2"/>
  </p:sldMasterIdLst>
  <p:notesMasterIdLst>
    <p:notesMasterId r:id="rId35"/>
  </p:notesMasterIdLst>
  <p:handoutMasterIdLst>
    <p:handoutMasterId r:id="rId36"/>
  </p:handoutMasterIdLst>
  <p:sldIdLst>
    <p:sldId id="295" r:id="rId3"/>
    <p:sldId id="430" r:id="rId4"/>
    <p:sldId id="386" r:id="rId5"/>
    <p:sldId id="1097" r:id="rId6"/>
    <p:sldId id="387" r:id="rId7"/>
    <p:sldId id="378" r:id="rId8"/>
    <p:sldId id="379" r:id="rId9"/>
    <p:sldId id="381" r:id="rId10"/>
    <p:sldId id="382" r:id="rId11"/>
    <p:sldId id="383" r:id="rId12"/>
    <p:sldId id="385" r:id="rId13"/>
    <p:sldId id="384" r:id="rId14"/>
    <p:sldId id="388" r:id="rId15"/>
    <p:sldId id="389" r:id="rId16"/>
    <p:sldId id="380" r:id="rId17"/>
    <p:sldId id="390" r:id="rId18"/>
    <p:sldId id="391" r:id="rId19"/>
    <p:sldId id="1098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4" r:id="rId31"/>
    <p:sldId id="405" r:id="rId32"/>
    <p:sldId id="403" r:id="rId33"/>
    <p:sldId id="1096" r:id="rId34"/>
  </p:sldIdLst>
  <p:sldSz cx="9904413" cy="6859588"/>
  <p:notesSz cx="6797675" cy="9874250"/>
  <p:custDataLst>
    <p:tags r:id="rId37"/>
  </p:custDataLst>
  <p:defaultTextStyle>
    <a:defPPr>
      <a:defRPr lang="de-DE"/>
    </a:defPPr>
    <a:lvl1pPr marL="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7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1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00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9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8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3" orient="horz" pos="3975" userDrawn="1">
          <p15:clr>
            <a:srgbClr val="A4A3A4"/>
          </p15:clr>
        </p15:guide>
        <p15:guide id="4" orient="horz" pos="4066" userDrawn="1">
          <p15:clr>
            <a:srgbClr val="A4A3A4"/>
          </p15:clr>
        </p15:guide>
        <p15:guide id="5" orient="horz" pos="868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pos="3119" userDrawn="1">
          <p15:clr>
            <a:srgbClr val="A4A3A4"/>
          </p15:clr>
        </p15:guide>
        <p15:guide id="9" pos="3210" userDrawn="1">
          <p15:clr>
            <a:srgbClr val="A4A3A4"/>
          </p15:clr>
        </p15:guide>
        <p15:guide id="10" pos="6238" userDrawn="1">
          <p15:clr>
            <a:srgbClr val="A4A3A4"/>
          </p15:clr>
        </p15:guide>
        <p15:guide id="11" pos="6090" userDrawn="1">
          <p15:clr>
            <a:srgbClr val="A4A3A4"/>
          </p15:clr>
        </p15:guide>
        <p15:guide id="12" pos="3028" userDrawn="1">
          <p15:clr>
            <a:srgbClr val="A4A3A4"/>
          </p15:clr>
        </p15:guide>
        <p15:guide id="13" pos="171" userDrawn="1">
          <p15:clr>
            <a:srgbClr val="A4A3A4"/>
          </p15:clr>
        </p15:guide>
        <p15:guide id="14" pos="5954" userDrawn="1">
          <p15:clr>
            <a:srgbClr val="A4A3A4"/>
          </p15:clr>
        </p15:guide>
        <p15:guide id="15" pos="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3" autoAdjust="0"/>
    <p:restoredTop sz="94348" autoAdjust="0"/>
  </p:normalViewPr>
  <p:slideViewPr>
    <p:cSldViewPr snapToObjects="1" showGuides="1">
      <p:cViewPr varScale="1">
        <p:scale>
          <a:sx n="64" d="100"/>
          <a:sy n="64" d="100"/>
        </p:scale>
        <p:origin x="824" y="40"/>
      </p:cViewPr>
      <p:guideLst>
        <p:guide orient="horz" pos="731"/>
        <p:guide orient="horz" pos="187"/>
        <p:guide orient="horz" pos="3975"/>
        <p:guide orient="horz" pos="4066"/>
        <p:guide orient="horz" pos="868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anose="020B0604020202090204" pitchFamily="34" charset="0"/>
                <a:cs typeface="Arial" panose="020B0604020202090204" pitchFamily="34" charset="0"/>
              </a:rPr>
              <a:t>11/14/2024</a:t>
            </a:fld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anose="020B0604020202090204" pitchFamily="34" charset="0"/>
                <a:cs typeface="Arial" panose="020B0604020202090204" pitchFamily="34" charset="0"/>
              </a:rPr>
              <a:t>‹#›</a:t>
            </a:fld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732C4D34-2C19-43C3-91CC-9F2B4AC1297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D256E95E-57AA-4526-AA4C-3002F47FB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8215" rtl="0" eaLnBrk="1" latinLnBrk="0" hangingPunct="1">
      <a:defRPr sz="13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78790" algn="l" defTabSz="958215" rtl="0" eaLnBrk="1" latinLnBrk="0" hangingPunct="1">
      <a:defRPr sz="13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58215" algn="l" defTabSz="958215" rtl="0" eaLnBrk="1" latinLnBrk="0" hangingPunct="1">
      <a:defRPr sz="13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437005" algn="l" defTabSz="958215" rtl="0" eaLnBrk="1" latinLnBrk="0" hangingPunct="1">
      <a:defRPr sz="13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915795" algn="l" defTabSz="958215" rtl="0" eaLnBrk="1" latinLnBrk="0" hangingPunct="1">
      <a:defRPr sz="13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394585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‌‌</a:t>
            </a:r>
            <a:r>
              <a:rPr lang="en-US" altLang="zh-CN" dirty="0"/>
              <a:t>API</a:t>
            </a:r>
            <a:r>
              <a:rPr lang="zh-CN" altLang="en-US" dirty="0"/>
              <a:t>（‌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，应用程序编程接口）是一组预先定义的函数或方法，允许软件应用或组件之间相互通信和交互。‌ </a:t>
            </a:r>
            <a:r>
              <a:rPr lang="en-US" altLang="zh-CN" dirty="0"/>
              <a:t>API</a:t>
            </a:r>
            <a:r>
              <a:rPr lang="zh-CN" altLang="en-US" dirty="0"/>
              <a:t>定义了不同软件应用或组件之间如何相互沟通和交互的方法，它相当于一个中间件，允许开发者访问和使用某些功能或数据，而无需了解背后的详细实现。‌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‌‌</a:t>
            </a:r>
            <a:r>
              <a:rPr lang="en-US" altLang="zh-CN" dirty="0"/>
              <a:t>API</a:t>
            </a:r>
            <a:r>
              <a:rPr lang="zh-CN" altLang="en-US" dirty="0"/>
              <a:t>（‌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，应用程序编程接口）是一组预先定义的函数或方法，允许软件应用或组件之间相互通信和交互。‌ </a:t>
            </a:r>
            <a:r>
              <a:rPr lang="en-US" altLang="zh-CN" dirty="0"/>
              <a:t>API</a:t>
            </a:r>
            <a:r>
              <a:rPr lang="zh-CN" altLang="en-US" dirty="0"/>
              <a:t>定义了不同软件应用或组件之间如何相互沟通和交互的方法，它相当于一个中间件，允许开发者访问和使用某些功能或数据，而无需了解背后的详细实现。‌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Parquet</a:t>
            </a:r>
            <a:r>
              <a:rPr lang="zh-CN" altLang="en-US" dirty="0"/>
              <a:t>与</a:t>
            </a:r>
            <a:r>
              <a:rPr lang="en-US" altLang="zh-CN" dirty="0"/>
              <a:t>CSV</a:t>
            </a:r>
            <a:r>
              <a:rPr lang="zh-CN" altLang="en-US" dirty="0"/>
              <a:t>的比较</a:t>
            </a:r>
          </a:p>
          <a:p>
            <a:r>
              <a:rPr lang="zh-CN" altLang="en-US" dirty="0"/>
              <a:t>与简单的</a:t>
            </a:r>
            <a:r>
              <a:rPr lang="en-US" altLang="zh-CN" dirty="0"/>
              <a:t>CSV</a:t>
            </a:r>
            <a:r>
              <a:rPr lang="zh-CN" altLang="en-US" dirty="0"/>
              <a:t>格式相比，</a:t>
            </a:r>
            <a:r>
              <a:rPr lang="en-US" altLang="zh-CN" dirty="0"/>
              <a:t>Parquet</a:t>
            </a:r>
            <a:r>
              <a:rPr lang="zh-CN" altLang="en-US" dirty="0"/>
              <a:t>在存储和处理大数据集时具有明显优势：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）存储效率：</a:t>
            </a:r>
            <a:r>
              <a:rPr lang="en-US" altLang="zh-CN" dirty="0"/>
              <a:t>Parquet</a:t>
            </a:r>
            <a:r>
              <a:rPr lang="zh-CN" altLang="en-US" dirty="0"/>
              <a:t>在云存储上的需求比</a:t>
            </a:r>
            <a:r>
              <a:rPr lang="en-US" altLang="zh-CN" dirty="0"/>
              <a:t>CSV</a:t>
            </a:r>
            <a:r>
              <a:rPr lang="zh-CN" altLang="en-US" dirty="0"/>
              <a:t>小得多。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）查询性能：</a:t>
            </a:r>
            <a:r>
              <a:rPr lang="en-US" altLang="zh-CN" dirty="0"/>
              <a:t>Parquet</a:t>
            </a:r>
            <a:r>
              <a:rPr lang="zh-CN" altLang="en-US" dirty="0"/>
              <a:t>的查询速度远高于</a:t>
            </a:r>
            <a:r>
              <a:rPr lang="en-US" altLang="zh-CN" dirty="0"/>
              <a:t>CSV</a:t>
            </a:r>
            <a:r>
              <a:rPr lang="zh-CN" altLang="en-US" dirty="0"/>
              <a:t>，特别是在处理大数据时。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）成本节约：使用</a:t>
            </a:r>
            <a:r>
              <a:rPr lang="en-US" altLang="zh-CN" dirty="0"/>
              <a:t>Parquet</a:t>
            </a:r>
            <a:r>
              <a:rPr lang="zh-CN" altLang="en-US" dirty="0"/>
              <a:t>可以大幅降低存储和数据扫描成本。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1738" y="1143000"/>
            <a:ext cx="4454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estimate equation 1</a:t>
            </a:r>
            <a:r>
              <a:rPr lang="zh-CN" altLang="en-US" dirty="0"/>
              <a:t>，前面有涉及到的也需补充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8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CF1902-BED5-4303-AE72-62E3097384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Arial" panose="020B0604020202090204" pitchFamily="34" charset="0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9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9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9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FA73-30EA-4C9C-9BAE-BCC83FA49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9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9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9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对象 38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9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9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9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9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9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9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5pPr>
      <a:lvl6pPr marL="2633980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405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95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85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9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01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80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0" imgH="0" progId="TCLayout.ActiveDocument.1">
                  <p:embed/>
                </p:oleObj>
              </mc:Choice>
              <mc:Fallback>
                <p:oleObj name="think-cell Slide" r:id="rId10" imgW="0" imgH="0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9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9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9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9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9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90204" pitchFamily="34" charset="0"/>
        </a:defRPr>
      </a:lvl5pPr>
      <a:lvl6pPr marL="2633980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405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95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85" indent="-239395" algn="l" defTabSz="95821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9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01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80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tags" Target="../tags/tag48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tags" Target="../tags/tag45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Relationship Id="rId8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559718" y="4526493"/>
            <a:ext cx="8532948" cy="443198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 Group Members: Lu </a:t>
            </a:r>
            <a:r>
              <a:rPr lang="en-US" sz="1600" dirty="0" err="1">
                <a:latin typeface="+mj-lt"/>
              </a:rPr>
              <a:t>Junning</a:t>
            </a:r>
            <a:r>
              <a:rPr lang="en-US" sz="1600" dirty="0">
                <a:latin typeface="+mj-lt"/>
              </a:rPr>
              <a:t>, Zhang </a:t>
            </a:r>
            <a:r>
              <a:rPr lang="en-US" sz="1600" dirty="0" err="1">
                <a:latin typeface="+mj-lt"/>
              </a:rPr>
              <a:t>Yuhan</a:t>
            </a:r>
            <a:r>
              <a:rPr lang="en-US" sz="1600" dirty="0">
                <a:latin typeface="+mj-lt"/>
              </a:rPr>
              <a:t>, Ma </a:t>
            </a:r>
            <a:r>
              <a:rPr lang="en-US" sz="1600" dirty="0" err="1">
                <a:latin typeface="+mj-lt"/>
              </a:rPr>
              <a:t>Shichang</a:t>
            </a:r>
            <a:r>
              <a:rPr lang="en-US" sz="1600" dirty="0">
                <a:latin typeface="+mj-lt"/>
              </a:rPr>
              <a:t>, You </a:t>
            </a:r>
            <a:r>
              <a:rPr lang="en-US" sz="1600" dirty="0" err="1">
                <a:latin typeface="+mj-lt"/>
              </a:rPr>
              <a:t>Huimei</a:t>
            </a:r>
            <a:r>
              <a:rPr lang="en-US" sz="1600" dirty="0">
                <a:latin typeface="+mj-lt"/>
              </a:rPr>
              <a:t>, Sun </a:t>
            </a:r>
            <a:r>
              <a:rPr lang="en-US" sz="1600" dirty="0" err="1">
                <a:latin typeface="+mj-lt"/>
              </a:rPr>
              <a:t>Kexin</a:t>
            </a:r>
            <a:endParaRPr lang="en-US" sz="1600" dirty="0">
              <a:latin typeface="+mj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38541" y="4149874"/>
            <a:ext cx="5063092" cy="221599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Nov 7, 2024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1683" y="2493690"/>
            <a:ext cx="9361046" cy="1166113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EP Factor </a:t>
            </a:r>
            <a:r>
              <a:rPr lang="en-US" sz="3200" dirty="0" err="1">
                <a:latin typeface="+mj-lt"/>
              </a:rPr>
              <a:t>Backtesting</a:t>
            </a:r>
            <a:r>
              <a:rPr lang="zh-CN" altLang="en-US" sz="3200" dirty="0">
                <a:latin typeface="+mj-lt"/>
              </a:rPr>
              <a:t> </a:t>
            </a:r>
            <a:br>
              <a:rPr lang="en-US" altLang="zh-CN" sz="3200" dirty="0">
                <a:latin typeface="+mj-lt"/>
              </a:rPr>
            </a:br>
            <a:r>
              <a:rPr lang="en-US" altLang="zh-CN" sz="3200" dirty="0">
                <a:latin typeface="+mj-lt"/>
              </a:rPr>
              <a:t>for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Quantitative Financial Investment</a:t>
            </a:r>
            <a:br>
              <a:rPr lang="en-US" altLang="zh-CN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ata import</a:t>
            </a:r>
            <a:endParaRPr lang="en-US" altLang="zh-CN" sz="1600" dirty="0">
              <a:solidFill>
                <a:srgbClr val="CCCCCC"/>
              </a:solidFill>
            </a:endParaRPr>
          </a:p>
          <a:p>
            <a:pPr lvl="2">
              <a:lnSpc>
                <a:spcPct val="100000"/>
              </a:lnSpc>
              <a:spcBef>
                <a:spcPts val="1500"/>
              </a:spcBef>
            </a:pPr>
            <a:r>
              <a:rPr lang="en-US" altLang="zh-CN" sz="2000" dirty="0" err="1">
                <a:latin typeface="+mn-lt"/>
              </a:rPr>
              <a:t>factor_calculation</a:t>
            </a:r>
            <a:r>
              <a:rPr lang="en-US" altLang="zh-CN" sz="2000" dirty="0">
                <a:latin typeface="+mn-lt"/>
              </a:rPr>
              <a:t> method: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calculates the earnings-to-price ratio (EP factor) for the stocks.</a:t>
            </a:r>
            <a:endParaRPr lang="en-US" altLang="zh-CN" sz="1600" b="1" dirty="0">
              <a:solidFill>
                <a:srgbClr val="CCCCCC"/>
              </a:solidFill>
              <a:effectLst/>
            </a:endParaRPr>
          </a:p>
          <a:p>
            <a:pPr marL="324485" lvl="2" indent="0">
              <a:buNone/>
            </a:pPr>
            <a:r>
              <a:rPr lang="en-US" altLang="zh-CN" sz="1600" b="0" dirty="0">
                <a:effectLst/>
                <a:latin typeface="+mn-lt"/>
              </a:rPr>
              <a:t>    ……</a:t>
            </a:r>
            <a:endParaRPr lang="en-US" altLang="zh-CN" sz="1600" b="1" dirty="0">
              <a:solidFill>
                <a:srgbClr val="CCCCCC"/>
              </a:solidFill>
              <a:effectLst/>
              <a:latin typeface="+mn-lt"/>
            </a:endParaRPr>
          </a:p>
          <a:p>
            <a:pPr marL="324485" lvl="2" indent="0">
              <a:lnSpc>
                <a:spcPct val="100000"/>
              </a:lnSpc>
              <a:buNone/>
            </a:pPr>
            <a:b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</a:t>
            </a:r>
            <a:r>
              <a:rPr lang="zh-CN" altLang="en-US" sz="1800" b="0" dirty="0">
                <a:solidFill>
                  <a:srgbClr val="CCCCCC"/>
                </a:solidFill>
                <a:effectLst/>
                <a:latin typeface="+mn-lt"/>
              </a:rPr>
              <a:t>    </a:t>
            </a:r>
            <a:r>
              <a:rPr lang="en-US" altLang="zh-CN" sz="1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def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factor_calculation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):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zh-CN" altLang="en-US" sz="1800" b="0" dirty="0">
                <a:solidFill>
                  <a:srgbClr val="CCCCCC"/>
                </a:solidFill>
                <a:effectLst/>
                <a:latin typeface="+mn-lt"/>
              </a:rPr>
              <a:t>   </a:t>
            </a:r>
            <a:r>
              <a:rPr lang="zh-CN" altLang="en-US" sz="1800" b="1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zh-CN" altLang="en-US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   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df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stock_data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merge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industry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on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how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'left'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df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[[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trade_date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'close'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pe_ttm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'industry’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]]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	# </a:t>
            </a:r>
            <a:r>
              <a:rPr lang="en-US" altLang="zh-CN" sz="1800" dirty="0">
                <a:solidFill>
                  <a:srgbClr val="6A9955"/>
                </a:solidFill>
                <a:latin typeface="+mn-lt"/>
              </a:rPr>
              <a:t>C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alculate the earnings-to-price ratio (EP)</a:t>
            </a:r>
            <a:r>
              <a:rPr lang="en-US" altLang="zh-CN" sz="1800" dirty="0">
                <a:solidFill>
                  <a:srgbClr val="6A9955"/>
                </a:solidFill>
                <a:latin typeface="+mn-lt"/>
              </a:rPr>
              <a:t>:</a:t>
            </a:r>
            <a:r>
              <a:rPr lang="zh-CN" altLang="en-US" sz="1800" dirty="0">
                <a:solidFill>
                  <a:srgbClr val="6A9955"/>
                </a:solidFill>
                <a:latin typeface="+mn-lt"/>
              </a:rPr>
              <a:t> 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ep = 1 / </a:t>
            </a:r>
            <a:r>
              <a:rPr lang="en-US" altLang="zh-CN" sz="1800" b="0" dirty="0" err="1">
                <a:solidFill>
                  <a:srgbClr val="6A9955"/>
                </a:solidFill>
                <a:effectLst/>
                <a:latin typeface="+mn-lt"/>
              </a:rPr>
              <a:t>pe_ttm</a:t>
            </a:r>
            <a:r>
              <a:rPr lang="en-US" altLang="zh-CN" sz="1800" dirty="0">
                <a:solidFill>
                  <a:srgbClr val="6A9955"/>
                </a:solidFill>
                <a:latin typeface="+mn-lt"/>
              </a:rPr>
              <a:t>,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 where </a:t>
            </a:r>
            <a:r>
              <a:rPr lang="en-US" altLang="zh-CN" sz="1800" b="0" dirty="0" err="1">
                <a:solidFill>
                  <a:srgbClr val="6A9955"/>
                </a:solidFill>
                <a:effectLst/>
                <a:latin typeface="+mn-lt"/>
              </a:rPr>
              <a:t>pe_ttm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 is the trailing twelve months price-to-earnings ratio.</a:t>
            </a:r>
            <a:endParaRPr lang="en-US" altLang="zh-CN" sz="1800" b="0" dirty="0">
              <a:solidFill>
                <a:srgbClr val="6A9955"/>
              </a:solidFill>
              <a:effectLst/>
              <a:highlight>
                <a:srgbClr val="000000"/>
              </a:highlight>
              <a:latin typeface="+mn-lt"/>
            </a:endParaRP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'ep'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+mn-lt"/>
              </a:rPr>
              <a:t>1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/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pe_ttm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# Refer to the professional single factor research report, fill any missing values in the </a:t>
            </a:r>
            <a:r>
              <a:rPr lang="en-US" altLang="zh-CN" sz="1800" b="0" dirty="0" err="1">
                <a:solidFill>
                  <a:srgbClr val="6A9955"/>
                </a:solidFill>
                <a:effectLst/>
                <a:latin typeface="+mn-lt"/>
              </a:rPr>
              <a:t>pe_ttm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 and ep columns with zeros.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zh-CN" altLang="en-US" sz="18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[[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pe_ttm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'ep'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]]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[[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pe_ttm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'ep'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]].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fillna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value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+mn-lt"/>
              </a:rPr>
              <a:t>0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method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None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axis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None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inplace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False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  <a:b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8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+mn-lt"/>
              </a:rPr>
              <a:t>return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</a:t>
            </a:r>
            <a:endParaRPr lang="en-US" altLang="zh-CN" sz="1600" dirty="0">
              <a:solidFill>
                <a:srgbClr val="9CDCFE"/>
              </a:solidFill>
              <a:latin typeface="+mn-lt"/>
            </a:endParaRPr>
          </a:p>
          <a:p>
            <a:pPr marL="474980" lvl="3" indent="0">
              <a:buNone/>
            </a:pPr>
            <a:r>
              <a:rPr lang="en-US" altLang="zh-CN" sz="1600" b="0" dirty="0">
                <a:effectLst/>
                <a:latin typeface="+mn-lt"/>
              </a:rPr>
              <a:t>  ……</a:t>
            </a:r>
            <a:endParaRPr lang="en-US" altLang="zh-CN" sz="1600" b="1" dirty="0">
              <a:solidFill>
                <a:srgbClr val="CCCCCC"/>
              </a:solidFill>
              <a:effectLst/>
              <a:latin typeface="+mn-lt"/>
            </a:endParaRPr>
          </a:p>
          <a:p>
            <a:pPr marL="474980" lvl="3" indent="0">
              <a:buNone/>
            </a:pPr>
            <a:endParaRPr lang="en-US" altLang="zh-CN" sz="1600" b="0" dirty="0">
              <a:solidFill>
                <a:srgbClr val="CCCCCC"/>
              </a:solidFill>
              <a:effectLst/>
            </a:endParaRPr>
          </a:p>
          <a:p>
            <a:pPr marL="474980" lvl="3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</a:rPr>
              <a:t>   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2: Data Import</a:t>
            </a:r>
            <a:r>
              <a:rPr lang="zh-CN" altLang="en-US" sz="2585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2"/>
            <a:ext cx="9403035" cy="5617703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ata import</a:t>
            </a:r>
            <a:endParaRPr lang="en-US" altLang="zh-CN" sz="1600" dirty="0">
              <a:solidFill>
                <a:srgbClr val="CCCCCC"/>
              </a:solidFill>
            </a:endParaRPr>
          </a:p>
          <a:p>
            <a:pPr lvl="2">
              <a:lnSpc>
                <a:spcPct val="100000"/>
              </a:lnSpc>
              <a:spcBef>
                <a:spcPts val="1500"/>
              </a:spcBef>
            </a:pPr>
            <a:r>
              <a:rPr lang="en-US" altLang="zh-CN" sz="2000" dirty="0" err="1">
                <a:latin typeface="+mn-lt"/>
              </a:rPr>
              <a:t>data_output</a:t>
            </a:r>
            <a:r>
              <a:rPr lang="en-US" altLang="zh-CN" sz="2000" dirty="0">
                <a:latin typeface="+mn-lt"/>
              </a:rPr>
              <a:t> method: calls </a:t>
            </a:r>
            <a:r>
              <a:rPr lang="en-US" altLang="zh-CN" sz="2000" dirty="0" err="1">
                <a:latin typeface="+mn-lt"/>
              </a:rPr>
              <a:t>factor_calculation</a:t>
            </a:r>
            <a:r>
              <a:rPr lang="en-US" altLang="zh-CN" sz="2000" dirty="0">
                <a:latin typeface="+mn-lt"/>
              </a:rPr>
              <a:t> method to obtain the processed data and formats it for analysis, and reorganizes the data according to </a:t>
            </a:r>
            <a:r>
              <a:rPr lang="en-US" altLang="zh-CN" sz="2000" dirty="0" err="1">
                <a:latin typeface="+mn-lt"/>
              </a:rPr>
              <a:t>trade_date</a:t>
            </a:r>
            <a:r>
              <a:rPr lang="en-US" altLang="zh-CN" sz="2000" dirty="0">
                <a:latin typeface="+mn-lt"/>
              </a:rPr>
              <a:t> and </a:t>
            </a:r>
            <a:r>
              <a:rPr lang="en-US" altLang="zh-CN" sz="2000" dirty="0" err="1">
                <a:latin typeface="+mn-lt"/>
              </a:rPr>
              <a:t>ts_code</a:t>
            </a:r>
            <a:r>
              <a:rPr lang="en-US" altLang="zh-CN" sz="2000" dirty="0">
                <a:latin typeface="+mn-lt"/>
              </a:rPr>
              <a:t>.</a:t>
            </a:r>
            <a:endParaRPr lang="en-US" altLang="zh-CN" sz="1600" b="1" dirty="0">
              <a:solidFill>
                <a:srgbClr val="CCCCCC"/>
              </a:solidFill>
              <a:effectLst/>
            </a:endParaRPr>
          </a:p>
          <a:p>
            <a:pPr marL="324485" lvl="2" indent="0">
              <a:buNone/>
            </a:pPr>
            <a:r>
              <a:rPr lang="en-US" altLang="zh-CN" sz="1600" b="0" dirty="0">
                <a:effectLst/>
                <a:latin typeface="+mn-lt"/>
              </a:rPr>
              <a:t>    ……</a:t>
            </a:r>
            <a:endParaRPr lang="en-US" altLang="zh-CN" sz="1600" b="1" dirty="0">
              <a:solidFill>
                <a:srgbClr val="CCCCCC"/>
              </a:solidFill>
              <a:effectLst/>
              <a:latin typeface="+mn-lt"/>
            </a:endParaRPr>
          </a:p>
          <a:p>
            <a:pPr marL="520065" lvl="3" indent="0">
              <a:lnSpc>
                <a:spcPct val="100000"/>
              </a:lnSpc>
              <a:buNone/>
            </a:pPr>
            <a:b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  </a:t>
            </a:r>
            <a:r>
              <a:rPr lang="en-US" altLang="zh-CN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def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data_output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):</a:t>
            </a:r>
          </a:p>
          <a:p>
            <a:pPr marL="663575" lvl="4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 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factor_calculation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()</a:t>
            </a:r>
          </a:p>
          <a:p>
            <a:pPr marL="663575" lvl="4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# Convert the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+mn-lt"/>
              </a:rPr>
              <a:t>trade_date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 column from string format to datetime format using the apply method.</a:t>
            </a:r>
            <a:endParaRPr lang="zh-CN" altLang="en-US" sz="1600" b="0" dirty="0">
              <a:solidFill>
                <a:srgbClr val="CCCCCC"/>
              </a:solidFill>
              <a:effectLst/>
              <a:latin typeface="+mn-lt"/>
            </a:endParaRPr>
          </a:p>
          <a:p>
            <a:pPr marL="663575" lvl="4" indent="0">
              <a:lnSpc>
                <a:spcPct val="100000"/>
              </a:lnSpc>
              <a:buNone/>
            </a:pP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trade_date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.trade_date.apply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str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).apply(</a:t>
            </a:r>
            <a:r>
              <a:rPr lang="en-US" altLang="zh-CN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parse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663575" lvl="4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# Set multi-indexes on the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+mn-lt"/>
              </a:rPr>
              <a:t>DataFrame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 with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+mn-lt"/>
              </a:rPr>
              <a:t>trade_date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 in the first place and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 in the second place, which enhances data organization for future analysis.</a:t>
            </a:r>
            <a:endParaRPr lang="zh-CN" altLang="en-US" sz="1600" b="0" dirty="0">
              <a:solidFill>
                <a:srgbClr val="CCCCCC"/>
              </a:solidFill>
              <a:effectLst/>
              <a:latin typeface="+mn-lt"/>
            </a:endParaRPr>
          </a:p>
          <a:p>
            <a:pPr marL="663575" lvl="4" indent="0">
              <a:lnSpc>
                <a:spcPct val="100000"/>
              </a:lnSpc>
              <a:buNone/>
            </a:pP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.set_index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([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trade_date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# Sort the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+mn-lt"/>
              </a:rPr>
              <a:t>DataFrame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 by the two indexes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+mn-lt"/>
              </a:rPr>
              <a:t>trade_date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 and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 to ensure the data is well-ordered.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.sort_index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CCCCC"/>
                </a:solidFill>
                <a:latin typeface="+mn-lt"/>
              </a:rPr>
              <a:t>        </a:t>
            </a:r>
            <a:r>
              <a:rPr lang="en-US" altLang="zh-CN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+mn-lt"/>
              </a:rPr>
              <a:t>return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data</a:t>
            </a:r>
            <a:endParaRPr lang="en-US" altLang="zh-CN" sz="1600" dirty="0">
              <a:solidFill>
                <a:srgbClr val="9CDCFE"/>
              </a:solidFill>
              <a:latin typeface="+mn-lt"/>
            </a:endParaRPr>
          </a:p>
          <a:p>
            <a:pPr marL="474980" lvl="3" indent="0">
              <a:buNone/>
            </a:pPr>
            <a:r>
              <a:rPr lang="en-US" altLang="zh-CN" sz="1600" b="0" dirty="0">
                <a:effectLst/>
                <a:latin typeface="+mn-lt"/>
              </a:rPr>
              <a:t>  ……</a:t>
            </a:r>
            <a:endParaRPr lang="en-US" altLang="zh-CN" sz="1600" b="1" dirty="0">
              <a:solidFill>
                <a:srgbClr val="CCCCCC"/>
              </a:solidFill>
              <a:effectLst/>
              <a:latin typeface="+mn-lt"/>
            </a:endParaRPr>
          </a:p>
          <a:p>
            <a:pPr marL="474980" lvl="3" indent="0">
              <a:buNone/>
            </a:pPr>
            <a:endParaRPr lang="en-US" altLang="zh-CN" sz="1600" b="0" dirty="0">
              <a:solidFill>
                <a:srgbClr val="CCCCCC"/>
              </a:solidFill>
              <a:effectLst/>
            </a:endParaRPr>
          </a:p>
          <a:p>
            <a:pPr marL="474980" lvl="3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</a:rPr>
              <a:t>   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2: Data Import</a:t>
            </a:r>
            <a:r>
              <a:rPr lang="zh-CN" altLang="en-US" sz="2585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50687" y="1016645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ata import</a:t>
            </a:r>
            <a:endParaRPr lang="en-US" altLang="zh-CN" sz="1600" dirty="0">
              <a:solidFill>
                <a:srgbClr val="CCCCCC"/>
              </a:solidFill>
            </a:endParaRPr>
          </a:p>
          <a:p>
            <a:pPr lvl="2">
              <a:lnSpc>
                <a:spcPct val="100000"/>
              </a:lnSpc>
              <a:spcBef>
                <a:spcPts val="1500"/>
              </a:spcBef>
            </a:pPr>
            <a:r>
              <a:rPr lang="en-US" altLang="zh-CN" sz="2000" dirty="0">
                <a:latin typeface="+mn-lt"/>
              </a:rPr>
              <a:t>Now </a:t>
            </a:r>
            <a:r>
              <a:rPr lang="en-US" altLang="zh-CN" sz="2000" dirty="0" err="1">
                <a:latin typeface="+mn-lt"/>
              </a:rPr>
              <a:t>stock_data</a:t>
            </a:r>
            <a:r>
              <a:rPr lang="en-US" altLang="zh-CN" sz="2000" dirty="0">
                <a:latin typeface="+mn-lt"/>
              </a:rPr>
              <a:t> is a Pandas </a:t>
            </a:r>
            <a:r>
              <a:rPr lang="en-US" altLang="zh-CN" sz="2000" dirty="0" err="1">
                <a:latin typeface="+mn-lt"/>
              </a:rPr>
              <a:t>DataFrame</a:t>
            </a:r>
            <a:r>
              <a:rPr lang="en-US" altLang="zh-CN" sz="2000" dirty="0">
                <a:latin typeface="+mn-lt"/>
              </a:rPr>
              <a:t>,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and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it includes </a:t>
            </a:r>
            <a:r>
              <a:rPr lang="en-US" altLang="zh-CN" sz="2000" dirty="0" err="1">
                <a:latin typeface="+mn-lt"/>
              </a:rPr>
              <a:t>trade_date</a:t>
            </a:r>
            <a:r>
              <a:rPr lang="zh-CN" altLang="en-US" sz="2000" dirty="0">
                <a:latin typeface="+mn-lt"/>
              </a:rPr>
              <a:t>：交易日期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dirty="0" err="1">
                <a:latin typeface="+mn-lt"/>
              </a:rPr>
              <a:t>ts_code</a:t>
            </a:r>
            <a:r>
              <a:rPr lang="zh-CN" altLang="en-US" sz="2000" dirty="0">
                <a:latin typeface="+mn-lt"/>
              </a:rPr>
              <a:t>：股票代码</a:t>
            </a:r>
            <a:r>
              <a:rPr lang="en-US" altLang="zh-CN" sz="2000" dirty="0">
                <a:latin typeface="+mn-lt"/>
              </a:rPr>
              <a:t>, close</a:t>
            </a:r>
            <a:r>
              <a:rPr lang="zh-CN" altLang="en-US" sz="2000" dirty="0">
                <a:latin typeface="+mn-lt"/>
              </a:rPr>
              <a:t>：收盘价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dirty="0" err="1">
                <a:latin typeface="+mn-lt"/>
              </a:rPr>
              <a:t>pe_ttm</a:t>
            </a:r>
            <a:r>
              <a:rPr lang="zh-CN" altLang="en-US" sz="2000" dirty="0">
                <a:latin typeface="+mn-lt"/>
              </a:rPr>
              <a:t>：滚动市盈率</a:t>
            </a:r>
            <a:r>
              <a:rPr lang="en-US" altLang="zh-CN" sz="2000" dirty="0">
                <a:latin typeface="+mn-lt"/>
              </a:rPr>
              <a:t>, industry</a:t>
            </a:r>
            <a:r>
              <a:rPr lang="zh-CN" altLang="en-US" sz="2000" dirty="0">
                <a:latin typeface="+mn-lt"/>
              </a:rPr>
              <a:t>：行业</a:t>
            </a:r>
            <a:r>
              <a:rPr lang="en-US" altLang="zh-CN" sz="2000" dirty="0">
                <a:latin typeface="+mn-lt"/>
              </a:rPr>
              <a:t>, ep</a:t>
            </a:r>
            <a:r>
              <a:rPr lang="zh-CN" altLang="en-US" sz="2000" dirty="0">
                <a:latin typeface="+mn-lt"/>
              </a:rPr>
              <a:t>：盈利价格比率（</a:t>
            </a:r>
            <a:r>
              <a:rPr lang="en-US" altLang="zh-CN" sz="2000" dirty="0">
                <a:latin typeface="+mn-lt"/>
              </a:rPr>
              <a:t>EP factor</a:t>
            </a:r>
            <a:r>
              <a:rPr lang="zh-CN" altLang="en-US" sz="2000" dirty="0">
                <a:latin typeface="+mn-lt"/>
              </a:rPr>
              <a:t>）</a:t>
            </a:r>
            <a:r>
              <a:rPr lang="zh-CN" altLang="en-US" sz="1600" b="1" dirty="0"/>
              <a:t>。</a:t>
            </a:r>
            <a:endParaRPr lang="en-US" altLang="zh-CN" sz="1800" dirty="0">
              <a:solidFill>
                <a:srgbClr val="CCCCCC"/>
              </a:solidFill>
              <a:latin typeface="+mn-lt"/>
            </a:endParaRPr>
          </a:p>
          <a:p>
            <a:pPr marL="539750" lvl="2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stock_data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ImportData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().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data_output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9CDCFE"/>
                </a:solidFill>
                <a:effectLst/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stock_data</a:t>
            </a:r>
            <a:endParaRPr lang="en-US" altLang="zh-CN" sz="1800" b="0" dirty="0">
              <a:effectLst/>
              <a:highlight>
                <a:srgbClr val="000000"/>
              </a:highlight>
              <a:latin typeface="+mn-lt"/>
            </a:endParaRPr>
          </a:p>
          <a:p>
            <a:pPr lvl="2"/>
            <a:endParaRPr 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0" y="3399040"/>
            <a:ext cx="7568733" cy="336291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2: Data Import</a:t>
            </a:r>
            <a:r>
              <a:rPr lang="zh-CN" altLang="en-US" sz="2585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842" y="1175644"/>
            <a:ext cx="6049219" cy="29436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5658" y="4529922"/>
            <a:ext cx="9324181" cy="17235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25755" marR="0" lvl="1" indent="-133985" fontAlgn="auto"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lang="en-US" altLang="zh-CN" sz="2000" b="1" dirty="0">
                <a:solidFill>
                  <a:srgbClr val="9B1717"/>
                </a:solidFill>
                <a:cs typeface="Arial" panose="020B0604020202090204" pitchFamily="34" charset="0"/>
              </a:rPr>
              <a:t>Code Explanation:</a:t>
            </a:r>
          </a:p>
          <a:p>
            <a:pPr marL="513080" lvl="2" indent="-188595">
              <a:spcBef>
                <a:spcPts val="60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Create a grid of subplots with 3 rows and 4 columns, making a total of 12 subplots</a:t>
            </a:r>
          </a:p>
          <a:p>
            <a:pPr marL="513080" lvl="2" indent="-188595">
              <a:spcBef>
                <a:spcPts val="60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Group by the 'industry' column</a:t>
            </a:r>
          </a:p>
          <a:p>
            <a:pPr marL="513080" marR="0" lvl="2" indent="-188595" fontAlgn="auto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For each industry group, display a histogram of ‘ep’ column</a:t>
            </a:r>
          </a:p>
          <a:p>
            <a:pPr marL="513080" marR="0" lvl="2" indent="-188595" fontAlgn="auto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Display the entire figure with all the subplots</a:t>
            </a:r>
            <a:endParaRPr lang="zh-CN" altLang="en-US" sz="1800" dirty="0">
              <a:cs typeface="Arial" panose="020B0604020202090204" pitchFamily="34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379698" y="405458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3: Data Preprocess  —  Visualization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2" y="981523"/>
            <a:ext cx="7556751" cy="5712372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379698" y="405458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3: Data Preprocess  —  Visualization 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" y="1413570"/>
            <a:ext cx="3518790" cy="45413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47" y="2061642"/>
            <a:ext cx="5652628" cy="303145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79698" y="405458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3: Data Preprocess  —  Define key class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929" y="5492675"/>
            <a:ext cx="5659698" cy="57554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Neutralization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65706"/>
              </p:ext>
            </p:extLst>
          </p:nvPr>
        </p:nvGraphicFramePr>
        <p:xfrm>
          <a:off x="4340138" y="5769088"/>
          <a:ext cx="5258234" cy="35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59160" imgH="226800" progId="Equation.AxMath">
                  <p:embed/>
                </p:oleObj>
              </mc:Choice>
              <mc:Fallback>
                <p:oleObj name="AxMath" r:id="rId4" imgW="3359160" imgH="226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0138" y="5769088"/>
                        <a:ext cx="5258234" cy="355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414595" y="5761550"/>
            <a:ext cx="288032" cy="362892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zh-CN" altLang="en-US" sz="1400" dirty="0" err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6"/>
          <p:cNvSpPr/>
          <p:nvPr>
            <p:custDataLst>
              <p:tags r:id="rId1"/>
            </p:custDataLst>
          </p:nvPr>
        </p:nvSpPr>
        <p:spPr>
          <a:xfrm>
            <a:off x="667730" y="1809614"/>
            <a:ext cx="2340260" cy="444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B42100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+mn-ea"/>
              </a:rPr>
              <a:t>Raw data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062" y="2608868"/>
            <a:ext cx="2741912" cy="25806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418" y="2608867"/>
            <a:ext cx="2741912" cy="25806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10" y="2608868"/>
            <a:ext cx="2741912" cy="2580623"/>
          </a:xfrm>
          <a:prstGeom prst="rect">
            <a:avLst/>
          </a:prstGeom>
        </p:spPr>
      </p:pic>
      <p:sp>
        <p:nvSpPr>
          <p:cNvPr id="12" name="圆角矩形 26"/>
          <p:cNvSpPr/>
          <p:nvPr>
            <p:custDataLst>
              <p:tags r:id="rId2"/>
            </p:custDataLst>
          </p:nvPr>
        </p:nvSpPr>
        <p:spPr>
          <a:xfrm>
            <a:off x="7040438" y="1809614"/>
            <a:ext cx="2340260" cy="444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B42100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+mn-ea"/>
              </a:rPr>
              <a:t>Neuturalize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B42100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13" name="圆角矩形 26"/>
          <p:cNvSpPr/>
          <p:nvPr>
            <p:custDataLst>
              <p:tags r:id="rId3"/>
            </p:custDataLst>
          </p:nvPr>
        </p:nvSpPr>
        <p:spPr>
          <a:xfrm>
            <a:off x="3867657" y="1806471"/>
            <a:ext cx="2340260" cy="444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B42100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+mn-ea"/>
              </a:rPr>
              <a:t>Normalize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379698" y="405458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3: Data Preprocess  —Key outcome</a:t>
            </a:r>
          </a:p>
          <a:p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9912" y="4288326"/>
            <a:ext cx="9324181" cy="1523494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25755" lvl="1" indent="-133985">
              <a:lnSpc>
                <a:spcPct val="150000"/>
              </a:lnSpc>
              <a:spcBef>
                <a:spcPts val="945"/>
              </a:spcBef>
              <a:buClr>
                <a:srgbClr val="9B1717"/>
              </a:buClr>
              <a:buFont typeface="Arial" panose="020B0604020202090204" pitchFamily="34" charset="0"/>
              <a:buChar char="•"/>
              <a:defRPr/>
            </a:pPr>
            <a:r>
              <a:rPr lang="en-US" altLang="zh-CN" sz="2000" b="1" dirty="0">
                <a:solidFill>
                  <a:srgbClr val="9B1717"/>
                </a:solidFill>
                <a:cs typeface="Arial" panose="020B0604020202090204" pitchFamily="34" charset="0"/>
              </a:rPr>
              <a:t>Code Explanation:</a:t>
            </a:r>
          </a:p>
          <a:p>
            <a:pPr marL="513080" marR="0" lvl="2" indent="-188595" fontAlgn="auto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Create a grid of subplots with 1 rows and 2 columns, making a total of 2 subplots</a:t>
            </a:r>
          </a:p>
          <a:p>
            <a:pPr marL="513080" marR="0" lvl="2" indent="-188595" fontAlgn="auto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For processed ‘ep’, display a histogram</a:t>
            </a:r>
          </a:p>
          <a:p>
            <a:pPr marL="513080" marR="0" lvl="2" indent="-188595" fontAlgn="auto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For </a:t>
            </a:r>
            <a:r>
              <a:rPr lang="en-US" altLang="zh-CN" sz="1800" dirty="0" err="1">
                <a:cs typeface="Arial" panose="020B0604020202090204" pitchFamily="34" charset="0"/>
              </a:rPr>
              <a:t>non_processed</a:t>
            </a:r>
            <a:r>
              <a:rPr lang="en-US" altLang="zh-CN" sz="1800" dirty="0">
                <a:cs typeface="Arial" panose="020B0604020202090204" pitchFamily="34" charset="0"/>
              </a:rPr>
              <a:t> ‘ep’, display a histogram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0" y="1229211"/>
            <a:ext cx="7092788" cy="267281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379698" y="405458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3: Data Preprocess  —  Comparison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79698" y="406339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3: Data Preprocess  —  Comparison 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70" y="1449574"/>
            <a:ext cx="7552959" cy="33832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1662" y="4905958"/>
            <a:ext cx="9324181" cy="81560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25755" lvl="1" indent="-133985">
              <a:lnSpc>
                <a:spcPct val="150000"/>
              </a:lnSpc>
              <a:spcBef>
                <a:spcPts val="945"/>
              </a:spcBef>
              <a:buClr>
                <a:srgbClr val="9B1717"/>
              </a:buClr>
              <a:buFont typeface="Arial" panose="020B0604020202090204" pitchFamily="34" charset="0"/>
              <a:buChar char="•"/>
              <a:defRPr/>
            </a:pPr>
            <a:r>
              <a:rPr lang="en-US" altLang="zh-CN" sz="2000" b="1" dirty="0">
                <a:solidFill>
                  <a:srgbClr val="9B1717"/>
                </a:solidFill>
                <a:cs typeface="Arial" panose="020B0604020202090204" pitchFamily="34" charset="0"/>
              </a:rPr>
              <a:t>Comparison:</a:t>
            </a:r>
          </a:p>
          <a:p>
            <a:pPr marL="513080" marR="0" lvl="2" indent="-188595" fontAlgn="auto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cs typeface="Arial" panose="020B0604020202090204" pitchFamily="34" charset="0"/>
              </a:rPr>
              <a:t>More smooth and centralized after data preprocess  </a:t>
            </a:r>
          </a:p>
        </p:txBody>
      </p:sp>
    </p:spTree>
    <p:extLst>
      <p:ext uri="{BB962C8B-B14F-4D97-AF65-F5344CB8AC3E}">
        <p14:creationId xmlns:p14="http://schemas.microsoft.com/office/powerpoint/2010/main" val="187352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406339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Text Placeholder 5"/>
          <p:cNvSpPr txBox="1"/>
          <p:nvPr/>
        </p:nvSpPr>
        <p:spPr>
          <a:xfrm>
            <a:off x="250688" y="1098330"/>
            <a:ext cx="9403035" cy="1765275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>
                <a:srgbClr val="9B1717"/>
              </a:buClr>
              <a:buSzTx/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Basic ideas</a:t>
            </a: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Sort the stocks by preprocessed EP value and divide them into 10 groups.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90204" pitchFamily="34" charset="0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For each group, we choose 30 stocks with the lowest EP value.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(We build ten portfolios and compare there performance)</a:t>
            </a: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On the first trading date of each month, we re-sort the ep value and adjust the portfolios.</a:t>
            </a: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Time period 20140101-20231201</a:t>
            </a: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aken the CSI 500 as the baseline model.</a:t>
            </a: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Factor preprocessing is conducted using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groupby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 by trading day to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prevent time overlap.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135310" y="3573810"/>
            <a:ext cx="9403035" cy="504056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Conditions setting: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86" y="3575100"/>
            <a:ext cx="5911226" cy="29432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710" y="421357"/>
            <a:ext cx="1723789" cy="373466"/>
          </a:xfrm>
        </p:spPr>
        <p:txBody>
          <a:bodyPr/>
          <a:lstStyle/>
          <a:p>
            <a:r>
              <a:rPr lang="en-US" sz="2585" dirty="0">
                <a:solidFill>
                  <a:schemeClr val="bg2"/>
                </a:solidFill>
                <a:latin typeface="Arial Bold" panose="020B0604020202090204" charset="0"/>
                <a:cs typeface="Arial Bold" panose="020B0604020202090204" charset="0"/>
              </a:rPr>
              <a:t>Content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9208200" y="6387711"/>
            <a:ext cx="98923" cy="17911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endParaRPr kumimoji="1" lang="zh-CN" altLang="en-US" sz="1295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1003010" y="1556708"/>
            <a:ext cx="645042" cy="50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15" b="1" dirty="0">
                <a:solidFill>
                  <a:schemeClr val="tx1"/>
                </a:solidFill>
                <a:latin typeface="+mj-lt"/>
                <a:ea typeface="微软雅黑" charset="-122"/>
              </a:rPr>
              <a:t>01</a:t>
            </a: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795070" y="1575882"/>
            <a:ext cx="1838965" cy="4331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215" b="1" dirty="0">
                <a:latin typeface="Arial Bold" panose="020B0604020202090204" charset="0"/>
                <a:ea typeface="微软雅黑 Light" panose="020B0502040204020203" pitchFamily="34" charset="-122"/>
              </a:rPr>
              <a:t>Introduction</a:t>
            </a:r>
            <a:endParaRPr lang="zh-CN" altLang="en-US" sz="2215" b="1" dirty="0">
              <a:latin typeface="Arial Bold" panose="020B0604020202090204" charset="0"/>
              <a:ea typeface="微软雅黑 Light" panose="020B0502040204020203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74461" y="1484910"/>
            <a:ext cx="483087" cy="603788"/>
            <a:chOff x="2668588" y="1189513"/>
            <a:chExt cx="3238500" cy="4047650"/>
          </a:xfrm>
          <a:solidFill>
            <a:schemeClr val="bg2"/>
          </a:solidFill>
        </p:grpSpPr>
        <p:grpSp>
          <p:nvGrpSpPr>
            <p:cNvPr id="47" name="组合 46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  <a:grpFill/>
          </p:grpSpPr>
          <p:sp>
            <p:nvSpPr>
              <p:cNvPr id="58" name="Freeform 5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  <a:grpFill/>
          </p:grpSpPr>
          <p:sp>
            <p:nvSpPr>
              <p:cNvPr id="54" name="Freeform 6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089069" y="2349345"/>
            <a:ext cx="483087" cy="603788"/>
            <a:chOff x="2668588" y="1189513"/>
            <a:chExt cx="3238500" cy="4047650"/>
          </a:xfrm>
          <a:solidFill>
            <a:schemeClr val="bg2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  <a:grpFill/>
          </p:grpSpPr>
          <p:sp>
            <p:nvSpPr>
              <p:cNvPr id="9" name="Freeform 5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Freeform 9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  <a:grpFill/>
          </p:grpSpPr>
          <p:sp>
            <p:nvSpPr>
              <p:cNvPr id="12" name="Freeform 6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Freeform 7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Freeform 8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003645" y="2384940"/>
            <a:ext cx="645042" cy="50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15" b="1" dirty="0">
                <a:solidFill>
                  <a:schemeClr val="tx1"/>
                </a:solidFill>
                <a:latin typeface="+mj-lt"/>
                <a:ea typeface="微软雅黑" charset="-122"/>
              </a:rPr>
              <a:t>02</a:t>
            </a: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1201132" y="2457803"/>
            <a:ext cx="2814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Data Import</a:t>
            </a:r>
            <a:endParaRPr lang="zh-CN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113205" y="3187739"/>
            <a:ext cx="483087" cy="603788"/>
            <a:chOff x="2668588" y="1189513"/>
            <a:chExt cx="3238500" cy="4047650"/>
          </a:xfrm>
          <a:solidFill>
            <a:schemeClr val="bg2"/>
          </a:solidFill>
        </p:grpSpPr>
        <p:grpSp>
          <p:nvGrpSpPr>
            <p:cNvPr id="28" name="组合 27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  <a:grpFill/>
          </p:grpSpPr>
          <p:sp>
            <p:nvSpPr>
              <p:cNvPr id="29" name="Freeform 5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9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  <a:grpFill/>
          </p:grpSpPr>
          <p:sp>
            <p:nvSpPr>
              <p:cNvPr id="32" name="Freeform 6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7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8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1027781" y="3223334"/>
            <a:ext cx="645042" cy="50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15" b="1" dirty="0">
                <a:solidFill>
                  <a:schemeClr val="tx1"/>
                </a:solidFill>
                <a:latin typeface="+mj-lt"/>
                <a:ea typeface="微软雅黑" charset="-122"/>
              </a:rPr>
              <a:t>03</a:t>
            </a:r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1783854" y="3306638"/>
            <a:ext cx="22092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Data Preprocess</a:t>
            </a:r>
            <a:endParaRPr lang="zh-CN" altLang="en-US" sz="2000" b="1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113205" y="4161419"/>
            <a:ext cx="483087" cy="603788"/>
            <a:chOff x="2668588" y="1189513"/>
            <a:chExt cx="3238500" cy="4047650"/>
          </a:xfrm>
          <a:solidFill>
            <a:schemeClr val="bg2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  <a:grpFill/>
          </p:grpSpPr>
          <p:sp>
            <p:nvSpPr>
              <p:cNvPr id="39" name="Freeform 5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9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  <a:grpFill/>
          </p:grpSpPr>
          <p:sp>
            <p:nvSpPr>
              <p:cNvPr id="42" name="Freeform 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7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8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1027781" y="4197014"/>
            <a:ext cx="645042" cy="50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15" b="1" dirty="0">
                <a:solidFill>
                  <a:schemeClr val="tx1"/>
                </a:solidFill>
                <a:latin typeface="+mj-lt"/>
                <a:ea typeface="微软雅黑" charset="-122"/>
              </a:rPr>
              <a:t>04</a:t>
            </a:r>
          </a:p>
        </p:txBody>
      </p:sp>
      <p:sp>
        <p:nvSpPr>
          <p:cNvPr id="49" name="矩形 48"/>
          <p:cNvSpPr/>
          <p:nvPr>
            <p:custDataLst>
              <p:tags r:id="rId8"/>
            </p:custDataLst>
          </p:nvPr>
        </p:nvSpPr>
        <p:spPr>
          <a:xfrm>
            <a:off x="1782622" y="4270535"/>
            <a:ext cx="31902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/>
              <a:t>Stock Selection Strategy</a:t>
            </a:r>
            <a:endParaRPr lang="zh-CN" altLang="en-US"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125653" y="5138457"/>
            <a:ext cx="483087" cy="603788"/>
            <a:chOff x="2668588" y="1189513"/>
            <a:chExt cx="3238500" cy="4047650"/>
          </a:xfrm>
          <a:solidFill>
            <a:schemeClr val="bg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  <a:grpFill/>
          </p:grpSpPr>
          <p:sp>
            <p:nvSpPr>
              <p:cNvPr id="21" name="Freeform 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Freeform 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  <a:grpFill/>
          </p:grpSpPr>
          <p:sp>
            <p:nvSpPr>
              <p:cNvPr id="18" name="Freeform 6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Freeform 7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Freeform 8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4442" tIns="42221" rIns="84442" bIns="42221" numCol="1" anchor="t" anchorCtr="0" compatLnSpc="1"/>
              <a:lstStyle/>
              <a:p>
                <a:endParaRPr lang="zh-CN" altLang="en-US" sz="1755" b="1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1040229" y="5174052"/>
            <a:ext cx="645042" cy="50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15" b="1" dirty="0">
                <a:solidFill>
                  <a:schemeClr val="tx1"/>
                </a:solidFill>
                <a:latin typeface="+mj-lt"/>
                <a:ea typeface="微软雅黑" charset="-122"/>
              </a:rPr>
              <a:t>05</a:t>
            </a: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1795070" y="5247573"/>
            <a:ext cx="28761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2000" b="1"/>
              <a:t>Picture </a:t>
            </a:r>
            <a:r>
              <a:rPr lang="en-US" altLang="zh-CN" sz="2000" b="1" dirty="0"/>
              <a:t>and Indicators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6" y="1809614"/>
            <a:ext cx="6789416" cy="2337905"/>
          </a:xfrm>
          <a:prstGeom prst="rect">
            <a:avLst/>
          </a:prstGeom>
        </p:spPr>
      </p:pic>
      <p:sp>
        <p:nvSpPr>
          <p:cNvPr id="9" name="Text Placeholder 5"/>
          <p:cNvSpPr txBox="1"/>
          <p:nvPr/>
        </p:nvSpPr>
        <p:spPr>
          <a:xfrm>
            <a:off x="127670" y="1092578"/>
            <a:ext cx="9403035" cy="829171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C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ount the rebalancing days</a:t>
            </a:r>
            <a:endParaRPr lang="en-US" sz="2000" b="1" dirty="0">
              <a:solidFill>
                <a:srgbClr val="9B1717"/>
              </a:solidFill>
              <a:latin typeface="+mn-lt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The first trading date per month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1" y="4163637"/>
            <a:ext cx="5509024" cy="2506517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41449"/>
          <a:stretch>
            <a:fillRect/>
          </a:stretch>
        </p:blipFill>
        <p:spPr>
          <a:xfrm>
            <a:off x="1639838" y="4761942"/>
            <a:ext cx="6057422" cy="18496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38" y="1921749"/>
            <a:ext cx="6057422" cy="2797581"/>
          </a:xfrm>
          <a:prstGeom prst="rect">
            <a:avLst/>
          </a:prstGeom>
        </p:spPr>
      </p:pic>
      <p:sp>
        <p:nvSpPr>
          <p:cNvPr id="9" name="Text Placeholder 5"/>
          <p:cNvSpPr txBox="1"/>
          <p:nvPr/>
        </p:nvSpPr>
        <p:spPr>
          <a:xfrm>
            <a:off x="127669" y="1092578"/>
            <a:ext cx="9776743" cy="829171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>
                <a:srgbClr val="9B1717"/>
              </a:buClr>
              <a:buSzTx/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Divide the stocks into 10 groups </a:t>
            </a: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Define the ‘grouped’ function;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Groupby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 date and apply(grouped); Prevent time overlap</a:t>
            </a:r>
          </a:p>
        </p:txBody>
      </p:sp>
      <p:sp>
        <p:nvSpPr>
          <p:cNvPr id="6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First rebalancing date: C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hoose 30 stocks with the lowest EP value. </a:t>
            </a:r>
            <a:endParaRPr lang="en-US" sz="2000" b="1" dirty="0">
              <a:solidFill>
                <a:srgbClr val="9B1717"/>
              </a:solidFill>
              <a:latin typeface="+mn-lt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Use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initial_cash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 = 12000 to buy the stocks and calculate the share of stocks</a:t>
            </a: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Consider the transaction fee to buy</a:t>
            </a: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6" y="2421682"/>
            <a:ext cx="8894061" cy="234026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/>
          <p:nvPr/>
        </p:nvSpPr>
        <p:spPr>
          <a:xfrm>
            <a:off x="229915" y="1048644"/>
            <a:ext cx="9403035" cy="1189211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Remaining rebalancing date</a:t>
            </a:r>
          </a:p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 panose="020B0604020202090204" pitchFamily="34" charset="0"/>
              </a:rPr>
              <a:t> 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Identify the tradable and non-tradable stocks</a:t>
            </a:r>
            <a:endParaRPr lang="en-US" sz="2000" b="1" dirty="0">
              <a:solidFill>
                <a:srgbClr val="9B1717"/>
              </a:solidFill>
              <a:latin typeface="+mn-lt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Calculate the value of current portfolio (T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ransaction fee to sell is included)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90204" pitchFamily="34" charset="0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The value of non-tradable stocks + The value of tradable stocks</a:t>
            </a: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5" y="2649762"/>
            <a:ext cx="8696623" cy="1735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9" y="4886294"/>
            <a:ext cx="8968372" cy="1524696"/>
          </a:xfrm>
          <a:prstGeom prst="rect">
            <a:avLst/>
          </a:prstGeom>
        </p:spPr>
      </p:pic>
      <p:sp>
        <p:nvSpPr>
          <p:cNvPr id="9" name="Text Placeholder 5"/>
          <p:cNvSpPr txBox="1"/>
          <p:nvPr/>
        </p:nvSpPr>
        <p:spPr>
          <a:xfrm>
            <a:off x="47507" y="4428313"/>
            <a:ext cx="9736305" cy="6167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>
                <a:srgbClr val="9B1717"/>
              </a:buClr>
              <a:buSzTx/>
              <a:defRPr/>
            </a:pPr>
            <a:r>
              <a:rPr lang="en-US" sz="1800" dirty="0">
                <a:latin typeface="+mn-lt"/>
              </a:rPr>
              <a:t>According to the new rank of EP, determined which stocks to hold and which stocks to buy </a:t>
            </a: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/>
          <p:nvPr/>
        </p:nvSpPr>
        <p:spPr>
          <a:xfrm>
            <a:off x="43794" y="983508"/>
            <a:ext cx="9403035" cy="435856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>
                <a:srgbClr val="9B1717"/>
              </a:buClr>
              <a:buSzTx/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Determine stocks to sell  </a:t>
            </a: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78" y="1366499"/>
            <a:ext cx="6084676" cy="25042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0" y="4771604"/>
            <a:ext cx="8958646" cy="1296144"/>
          </a:xfrm>
          <a:prstGeom prst="rect">
            <a:avLst/>
          </a:prstGeom>
        </p:spPr>
      </p:pic>
      <p:sp>
        <p:nvSpPr>
          <p:cNvPr id="13" name="Text Placeholder 5"/>
          <p:cNvSpPr txBox="1"/>
          <p:nvPr/>
        </p:nvSpPr>
        <p:spPr>
          <a:xfrm>
            <a:off x="-7940" y="3870718"/>
            <a:ext cx="9403035" cy="435856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Sell target stocks and buy targets stock.</a:t>
            </a:r>
          </a:p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We have finish our portfolio adjustment for this day.  </a:t>
            </a: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2" y="1931004"/>
            <a:ext cx="6867660" cy="4460900"/>
          </a:xfrm>
          <a:prstGeom prst="rect">
            <a:avLst/>
          </a:prstGeom>
        </p:spPr>
      </p:pic>
      <p:sp>
        <p:nvSpPr>
          <p:cNvPr id="6" name="Text Placeholder 5"/>
          <p:cNvSpPr txBox="1"/>
          <p:nvPr/>
        </p:nvSpPr>
        <p:spPr>
          <a:xfrm>
            <a:off x="446619" y="951158"/>
            <a:ext cx="9403035" cy="435856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>
                <a:srgbClr val="9B1717"/>
              </a:buClr>
              <a:buSzTx/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Calculate the value of baseline model CSI500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>
                <a:srgbClr val="9B1717"/>
              </a:buClr>
              <a:buSzTx/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We just use initial cash to invest CSI500 and keep it for ten years  </a:t>
            </a: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  <a:p>
            <a:pPr marL="324485" marR="0" lvl="2" indent="0" algn="l" defTabSz="958215" rtl="0" eaLnBrk="1" fontAlgn="auto" latinLnBrk="0" hangingPunct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5" y="1269554"/>
            <a:ext cx="9585542" cy="3035164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4: Stock Selection Strategy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10" name="Text Placeholder 5"/>
          <p:cNvSpPr txBox="1"/>
          <p:nvPr/>
        </p:nvSpPr>
        <p:spPr>
          <a:xfrm>
            <a:off x="0" y="1035317"/>
            <a:ext cx="8912097" cy="1512168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Net value of EP factor hierarchical portfolio </a:t>
            </a:r>
            <a:r>
              <a:rPr lang="en-US" altLang="zh-CN" sz="2000" b="1" dirty="0" err="1">
                <a:solidFill>
                  <a:srgbClr val="9B1717"/>
                </a:solidFill>
                <a:latin typeface="+mn-lt"/>
              </a:rPr>
              <a:t>backtesting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. </a:t>
            </a:r>
          </a:p>
          <a:p>
            <a:pPr marR="0" lvl="1" algn="l" defTabSz="958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717"/>
              </a:buClr>
              <a:buSzTx/>
              <a:buFont typeface="Palatino Linotype" panose="02040502050505030304" pitchFamily="18" charset="0"/>
              <a:buChar char="−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cs typeface="Times New Roman" panose="02020503050405090304" pitchFamily="18" charset="0"/>
              </a:rPr>
              <a:t>H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Times New Roman" panose="02020503050405090304" pitchFamily="18" charset="0"/>
              </a:rPr>
              <a:t>ow much one yuan on January 2, 2014, which is the first trading day, turns into eventually.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78" y="1689558"/>
            <a:ext cx="4598593" cy="26225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98" y="4319988"/>
            <a:ext cx="6264696" cy="2312699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5: Picture and Indicators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22" y="4317803"/>
            <a:ext cx="5868652" cy="21111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5" y="4102912"/>
            <a:ext cx="3522937" cy="24447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5" y="2180285"/>
            <a:ext cx="8540713" cy="129210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9698" y="1148884"/>
            <a:ext cx="8540713" cy="969496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>
              <a:buClr>
                <a:srgbClr val="C00000"/>
              </a:buClr>
              <a:buFont typeface="Arial" panose="020B0604020202090204" pitchFamily="34" charset="0"/>
              <a:buChar char="•"/>
            </a:pPr>
            <a:r>
              <a:rPr lang="en-US" altLang="zh-CN" sz="2000" b="1" dirty="0">
                <a:solidFill>
                  <a:srgbClr val="9B1717"/>
                </a:solidFill>
                <a:cs typeface="Arial" panose="020B0604020202090204" pitchFamily="34" charset="0"/>
              </a:rPr>
              <a:t>Calculate the IC value </a:t>
            </a:r>
            <a:endParaRPr lang="en-US" altLang="zh-CN" sz="1800" b="1" dirty="0">
              <a:solidFill>
                <a:srgbClr val="9B1717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25755" lvl="1" indent="-133985">
              <a:spcBef>
                <a:spcPts val="600"/>
              </a:spcBef>
              <a:buClr>
                <a:srgbClr val="9B1717"/>
              </a:buClr>
              <a:buFont typeface="Palatino Linotype" panose="02040502050505030304" pitchFamily="18" charset="0"/>
              <a:buChar char="−"/>
              <a:defRPr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503050405090304" pitchFamily="18" charset="0"/>
              </a:rPr>
              <a:t>The correlation coefficient between the factor sequence on the current day and the return rate sequence on the next day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9885" y="3610193"/>
            <a:ext cx="8540713" cy="40011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>
              <a:buClr>
                <a:srgbClr val="C00000"/>
              </a:buClr>
              <a:buFont typeface="Arial" panose="020B0604020202090204" pitchFamily="34" charset="0"/>
              <a:buChar char="•"/>
            </a:pPr>
            <a:r>
              <a:rPr lang="en-US" altLang="zh-CN" sz="2000" b="1" dirty="0">
                <a:solidFill>
                  <a:srgbClr val="9B1717"/>
                </a:solidFill>
                <a:cs typeface="Arial" panose="020B0604020202090204" pitchFamily="34" charset="0"/>
              </a:rPr>
              <a:t>Plotting IC Timing Diagrams</a:t>
            </a:r>
          </a:p>
        </p:txBody>
      </p:sp>
      <p:sp>
        <p:nvSpPr>
          <p:cNvPr id="9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5: Picture and Indicators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3" y="2159268"/>
            <a:ext cx="8973521" cy="1577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45" y="3891836"/>
            <a:ext cx="8969740" cy="137416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0850" y="1225685"/>
            <a:ext cx="8540713" cy="40011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90204" pitchFamily="34" charset="0"/>
              <a:buChar char="•"/>
            </a:pPr>
            <a:r>
              <a:rPr lang="en-US" altLang="zh-CN" sz="2000" b="1" dirty="0">
                <a:solidFill>
                  <a:srgbClr val="9B1717"/>
                </a:solidFill>
                <a:cs typeface="Arial" panose="020B0604020202090204" pitchFamily="34" charset="0"/>
              </a:rPr>
              <a:t> Statistical Characteristics of IC Values</a:t>
            </a:r>
          </a:p>
        </p:txBody>
      </p:sp>
      <p:sp>
        <p:nvSpPr>
          <p:cNvPr id="8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5: Picture and Indicators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324619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sz="2585" dirty="0">
                <a:solidFill>
                  <a:schemeClr val="bg2"/>
                </a:solidFill>
                <a:latin typeface="+mj-lt"/>
              </a:rPr>
              <a:t>Part 1</a:t>
            </a:r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: Introduction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Text Placeholder 5"/>
          <p:cNvSpPr txBox="1"/>
          <p:nvPr/>
        </p:nvSpPr>
        <p:spPr>
          <a:xfrm>
            <a:off x="268151" y="1233550"/>
            <a:ext cx="9184555" cy="5364596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B1717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Goal:  Build a 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B1717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ingle-factor stock selection strategy.</a:t>
            </a:r>
          </a:p>
          <a:p>
            <a:pPr marL="325755" marR="0" lvl="1" indent="-133985" algn="l" defTabSz="958215" rtl="0" eaLnBrk="1" fontAlgn="auto" latinLnBrk="0" hangingPunct="1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Steps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90204" pitchFamily="34" charset="0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2000" b="1" dirty="0">
                <a:latin typeface="+mn-lt"/>
              </a:rPr>
              <a:t>Obtain A-share data 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latin typeface="+mn-lt"/>
              </a:rPr>
              <a:t>The daily data for A-shares are from the </a:t>
            </a:r>
            <a:r>
              <a:rPr lang="en-US" altLang="zh-CN" sz="1800" b="1" dirty="0" err="1">
                <a:latin typeface="+mn-lt"/>
              </a:rPr>
              <a:t>Tushare</a:t>
            </a:r>
            <a:r>
              <a:rPr lang="en-US" altLang="zh-CN" sz="1800" b="1" dirty="0">
                <a:latin typeface="+mn-lt"/>
              </a:rPr>
              <a:t> financial API</a:t>
            </a:r>
            <a:r>
              <a:rPr lang="en-US" altLang="zh-CN" sz="1800" dirty="0">
                <a:latin typeface="+mn-lt"/>
              </a:rPr>
              <a:t>, covering the period from </a:t>
            </a:r>
            <a:r>
              <a:rPr lang="en-US" altLang="zh-CN" sz="1800" b="1" dirty="0">
                <a:latin typeface="+mn-lt"/>
              </a:rPr>
              <a:t>January 1, 2014, to December 1, 2023</a:t>
            </a:r>
            <a:r>
              <a:rPr lang="en-US" altLang="zh-CN" sz="1800" dirty="0">
                <a:latin typeface="+mn-lt"/>
              </a:rPr>
              <a:t>.</a:t>
            </a: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Factor 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dentification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+mn-lt"/>
              </a:rPr>
              <a:t>The factor we focus on is </a:t>
            </a:r>
            <a:r>
              <a:rPr lang="en-US" altLang="zh-CN" sz="1800" b="1" dirty="0">
                <a:latin typeface="+mn-lt"/>
              </a:rPr>
              <a:t>Earnings-to-Price ratio (EP)</a:t>
            </a:r>
            <a:r>
              <a:rPr lang="en-US" altLang="zh-CN" sz="1800" dirty="0">
                <a:latin typeface="+mn-lt"/>
              </a:rPr>
              <a:t>, which is the inverse of the P/E ratio (</a:t>
            </a:r>
            <a:r>
              <a:rPr lang="en-US" altLang="zh-CN" sz="1800" b="1" dirty="0">
                <a:latin typeface="+mn-lt"/>
              </a:rPr>
              <a:t>1/PE_TTM)</a:t>
            </a:r>
            <a:r>
              <a:rPr lang="en-US" altLang="zh-CN" sz="1800" dirty="0">
                <a:latin typeface="+mn-lt"/>
              </a:rPr>
              <a:t>.</a:t>
            </a:r>
            <a:endParaRPr lang="en-US" altLang="zh-CN" sz="1800" dirty="0">
              <a:solidFill>
                <a:srgbClr val="000000"/>
              </a:solidFill>
              <a:latin typeface="+mn-lt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Data preprocessing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90204" pitchFamily="34" charset="0"/>
              </a:rPr>
              <a:t>Delete extreme values</a:t>
            </a:r>
            <a:r>
              <a:rPr lang="en-US" altLang="zh-CN" sz="1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sz="1800" dirty="0">
                <a:latin typeface="+mn-lt"/>
              </a:rPr>
              <a:t>Standardization</a:t>
            </a:r>
            <a:r>
              <a:rPr lang="en-US" altLang="zh-CN" sz="1800" dirty="0">
                <a:solidFill>
                  <a:srgbClr val="000000"/>
                </a:solidFill>
                <a:latin typeface="+mn-lt"/>
              </a:rPr>
              <a:t> and Industry market value </a:t>
            </a:r>
            <a:r>
              <a:rPr lang="en-US" altLang="zh-CN" sz="1800" b="0" i="0" u="none" strike="noStrike" dirty="0">
                <a:effectLst/>
                <a:latin typeface="+mn-lt"/>
              </a:rPr>
              <a:t>Zero-centered.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latin typeface="+mn-lt"/>
              </a:rPr>
              <a:t>Reasons: The distribution of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factor may vary significantly across different industries and market values; If multiple factors are used, this ensures comparability between factors.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850" y="1225685"/>
            <a:ext cx="10045972" cy="36933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>
              <a:buClr>
                <a:srgbClr val="C00000"/>
              </a:buClr>
              <a:buFont typeface="Arial" panose="020B0604020202090204" pitchFamily="34" charset="0"/>
              <a:buChar char="•"/>
            </a:pPr>
            <a:r>
              <a:rPr lang="en-US" altLang="zh-CN" sz="1800" b="1" dirty="0">
                <a:solidFill>
                  <a:srgbClr val="9B1717"/>
                </a:solidFill>
                <a:cs typeface="Arial" panose="020B0604020202090204" pitchFamily="34" charset="0"/>
              </a:rPr>
              <a:t>Calculating Cumulative Returns, Annualized Returns, Sharpe Ratio Indicators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1" y="1917626"/>
            <a:ext cx="8329302" cy="4284476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5: Picture and Indicators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Arial" panose="020B060402020209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78" y="1336414"/>
            <a:ext cx="6804756" cy="5170569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 bwMode="auto">
          <a:xfrm>
            <a:off x="415702" y="406339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n-lt"/>
              </a:rPr>
              <a:t>Part 5: Picture and Indicators (cont.)</a:t>
            </a:r>
            <a:endParaRPr lang="en-US" sz="2585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86455" y="2581038"/>
            <a:ext cx="2596924" cy="1650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58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360" b="1" i="0" u="none" strike="noStrike" kern="1200" cap="none" spc="0" normalizeH="0" baseline="0" noProof="0" dirty="0">
                <a:ln>
                  <a:noFill/>
                </a:ln>
                <a:solidFill>
                  <a:srgbClr val="8F060C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Times New Roman" panose="02020503050405090304" pitchFamily="18" charset="0"/>
              </a:rPr>
              <a:t>Thanks !</a:t>
            </a:r>
            <a:endParaRPr kumimoji="0" lang="zh-CN" altLang="en-US" sz="5360" b="1" i="0" u="none" strike="noStrike" kern="1200" cap="none" spc="0" normalizeH="0" baseline="0" noProof="0" dirty="0">
              <a:ln>
                <a:noFill/>
              </a:ln>
              <a:solidFill>
                <a:srgbClr val="8F060C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Times New Roman" panose="02020503050405090304" pitchFamily="18" charset="0"/>
            </a:endParaRPr>
          </a:p>
          <a:p>
            <a:pPr marL="0" marR="0" lvl="0" indent="0" algn="l" defTabSz="958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360" b="1" i="0" u="none" strike="noStrike" kern="1200" cap="none" spc="0" normalizeH="0" baseline="0" noProof="0" dirty="0">
              <a:ln>
                <a:noFill/>
              </a:ln>
              <a:solidFill>
                <a:srgbClr val="8F060C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Times New Roman" panose="0202050305040509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9" r="8188" b="25285"/>
          <a:stretch>
            <a:fillRect/>
          </a:stretch>
        </p:blipFill>
        <p:spPr>
          <a:xfrm>
            <a:off x="8048550" y="297446"/>
            <a:ext cx="1757201" cy="47773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58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675" y="1161488"/>
            <a:ext cx="8892988" cy="498054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188595" indent="-188595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>
                <a:latin typeface="Palatino Linotype" panose="02040502050505030304" pitchFamily="18" charset="0"/>
                <a:cs typeface="Arial" panose="020B0604020202090204" pitchFamily="34" charset="0"/>
              </a:defRPr>
            </a:lvl1pPr>
            <a:lvl2pPr marL="325755" marR="0" lvl="1" indent="-133985" fontAlgn="auto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90204" pitchFamily="34" charset="0"/>
              </a:defRPr>
            </a:lvl2pPr>
            <a:lvl3pPr marL="513080" marR="0" lvl="2" indent="-188595" fontAlgn="auto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 sz="2000" b="1">
                <a:latin typeface="+mj-lt"/>
                <a:cs typeface="Arial" panose="020B0604020202090204" pitchFamily="34" charset="0"/>
              </a:defRPr>
            </a:lvl3pPr>
            <a:lvl4pPr marL="663575" indent="-143510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>
                <a:latin typeface="Palatino Linotype" panose="02040502050505030304" pitchFamily="18" charset="0"/>
                <a:cs typeface="Arial" panose="020B0604020202090204" pitchFamily="34" charset="0"/>
              </a:defRPr>
            </a:lvl4pPr>
            <a:lvl5pPr marL="807085"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 sz="2000">
                <a:latin typeface="+mj-lt"/>
                <a:cs typeface="Arial" panose="020B0604020202090204" pitchFamily="34" charset="0"/>
              </a:defRPr>
            </a:lvl5pPr>
            <a:lvl6pPr marL="2633980" indent="-239395">
              <a:spcBef>
                <a:spcPct val="20000"/>
              </a:spcBef>
              <a:buFont typeface="Arial" panose="020B0604020202090204" pitchFamily="34" charset="0"/>
              <a:buChar char="•"/>
              <a:defRPr sz="2100"/>
            </a:lvl6pPr>
            <a:lvl7pPr marL="3113405" indent="-239395">
              <a:spcBef>
                <a:spcPct val="20000"/>
              </a:spcBef>
              <a:buFont typeface="Arial" panose="020B0604020202090204" pitchFamily="34" charset="0"/>
              <a:buChar char="•"/>
              <a:defRPr sz="2100"/>
            </a:lvl7pPr>
            <a:lvl8pPr marL="3592195" indent="-239395">
              <a:spcBef>
                <a:spcPct val="20000"/>
              </a:spcBef>
              <a:buFont typeface="Arial" panose="020B0604020202090204" pitchFamily="34" charset="0"/>
              <a:buChar char="•"/>
              <a:defRPr sz="2100"/>
            </a:lvl8pPr>
            <a:lvl9pPr marL="4070985" indent="-239395">
              <a:spcBef>
                <a:spcPct val="20000"/>
              </a:spcBef>
              <a:buFont typeface="Arial" panose="020B0604020202090204" pitchFamily="34" charset="0"/>
              <a:buChar char="•"/>
              <a:defRPr sz="2100"/>
            </a:lvl9pPr>
          </a:lstStyle>
          <a:p>
            <a:pPr lvl="2"/>
            <a:r>
              <a:rPr lang="en-US" altLang="zh-CN" dirty="0"/>
              <a:t>Stock ranking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grouping</a:t>
            </a:r>
          </a:p>
          <a:p>
            <a:pPr lvl="4"/>
            <a:r>
              <a:rPr lang="en-US" altLang="zh-CN" sz="1800" dirty="0">
                <a:latin typeface="+mj-lt"/>
              </a:rPr>
              <a:t>Stocks are ranked by their factor values and divided into decile-based groups.</a:t>
            </a:r>
          </a:p>
          <a:p>
            <a:pPr lvl="2"/>
            <a:r>
              <a:rPr lang="en-US" altLang="zh-CN" dirty="0"/>
              <a:t>Portfolio Construction</a:t>
            </a:r>
          </a:p>
          <a:p>
            <a:pPr lvl="4"/>
            <a:r>
              <a:rPr lang="en-US" altLang="zh-CN" sz="1800" dirty="0">
                <a:latin typeface="+mj-lt"/>
              </a:rPr>
              <a:t>The bottom 30 stocks are selected within each group.</a:t>
            </a:r>
          </a:p>
          <a:p>
            <a:pPr lvl="2"/>
            <a:r>
              <a:rPr lang="en-US" altLang="zh-CN" dirty="0"/>
              <a:t>Rebalancing</a:t>
            </a:r>
          </a:p>
          <a:p>
            <a:pPr lvl="4"/>
            <a:r>
              <a:rPr lang="en-US" altLang="zh-CN" sz="1800" dirty="0">
                <a:latin typeface="+mj-lt"/>
              </a:rPr>
              <a:t>On the designated rebalancing dates,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recalculate factor rankings and adjust the portfolio. The first trading day of each month is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chosen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as the rebalancing date.</a:t>
            </a:r>
          </a:p>
          <a:p>
            <a:pPr lvl="2"/>
            <a:r>
              <a:rPr lang="en-US" altLang="zh-CN" dirty="0"/>
              <a:t>Performance Monitoring</a:t>
            </a:r>
          </a:p>
          <a:p>
            <a:pPr lvl="4"/>
            <a:r>
              <a:rPr lang="en-US" altLang="zh-CN" sz="1800" dirty="0">
                <a:latin typeface="+mj-lt"/>
              </a:rPr>
              <a:t>Track the portfolio's returns over time and plot a benchmark return graph (compared to the CSI 500 return rate).</a:t>
            </a:r>
          </a:p>
          <a:p>
            <a:pPr lvl="4"/>
            <a:r>
              <a:rPr lang="en-US" altLang="zh-CN" sz="1800" dirty="0">
                <a:latin typeface="+mj-lt"/>
              </a:rPr>
              <a:t>Calculate the factor Information Coefficient (IC) value, Sharpe ratio and annual return.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1: Introduction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/>
          <p:nvPr/>
        </p:nvSpPr>
        <p:spPr>
          <a:xfrm>
            <a:off x="268151" y="1378005"/>
            <a:ext cx="9184555" cy="5364596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1" indent="-133985" algn="l" defTabSz="958215" rtl="0" eaLnBrk="1" fontAlgn="auto" latinLnBrk="0" hangingPunct="1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Why are we doing this?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9B1717"/>
              </a:solidFill>
              <a:effectLst/>
              <a:uLnTx/>
              <a:uFillTx/>
              <a:latin typeface="+mn-lt"/>
              <a:ea typeface="+mn-ea"/>
              <a:cs typeface="Arial" panose="020B0604020202090204" pitchFamily="34" charset="0"/>
            </a:endParaRP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2000" b="1" dirty="0">
                <a:latin typeface="+mn-lt"/>
              </a:rPr>
              <a:t>Beginner-Friendly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latin typeface="+mn-lt"/>
              </a:rPr>
              <a:t>A basic, adaptable quantitative trading strategy.</a:t>
            </a:r>
          </a:p>
          <a:p>
            <a:pPr marL="513080" marR="0" lvl="2" indent="-188595" algn="l" defTabSz="95821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B1717"/>
              </a:buClr>
              <a:buSzTx/>
              <a:buFont typeface="Arial" panose="020B0604020202090204" pitchFamily="34" charset="0"/>
              <a:buChar char="–"/>
              <a:defRPr/>
            </a:pPr>
            <a:r>
              <a:rPr lang="en-US" altLang="zh-CN" sz="2000" b="1" dirty="0">
                <a:latin typeface="+mn-lt"/>
              </a:rPr>
              <a:t>Self-Coded Advantage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latin typeface="+mn-lt"/>
              </a:rPr>
              <a:t>We code from scratch (using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numpy</a:t>
            </a:r>
            <a:r>
              <a:rPr lang="en-US" altLang="zh-CN" sz="1800" dirty="0">
                <a:latin typeface="+mn-lt"/>
              </a:rPr>
              <a:t>, pandas, </a:t>
            </a:r>
            <a:r>
              <a:rPr lang="en-US" altLang="zh-CN" sz="1800" dirty="0" err="1">
                <a:latin typeface="+mn-lt"/>
              </a:rPr>
              <a:t>sklearn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packages) without relying on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existing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related packages.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latin typeface="+mn-lt"/>
              </a:rPr>
              <a:t>Allows for tailored adjustments that better align with real-world needs.</a:t>
            </a:r>
          </a:p>
          <a:p>
            <a:pPr lvl="4" indent="-188595">
              <a:lnSpc>
                <a:spcPct val="100000"/>
              </a:lnSpc>
              <a:spcBef>
                <a:spcPts val="630"/>
              </a:spcBef>
              <a:buClr>
                <a:srgbClr val="9B1717"/>
              </a:buClr>
              <a:buFont typeface="Arial" panose="020B0604020202090204" pitchFamily="34" charset="0"/>
              <a:buChar char="–"/>
              <a:defRPr/>
            </a:pPr>
            <a:r>
              <a:rPr lang="en-US" altLang="zh-CN" sz="1800" dirty="0">
                <a:latin typeface="+mn-lt"/>
              </a:rPr>
              <a:t>Reduces the risk of strategy leakage; for instance, running a strategy on an online platform using their framework can expose it to potential security risks.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1: Introduction (cont.)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2: Data Import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Download data from </a:t>
            </a:r>
            <a:r>
              <a:rPr lang="en-US" sz="2000" b="1" dirty="0" err="1">
                <a:solidFill>
                  <a:srgbClr val="9B1717"/>
                </a:solidFill>
                <a:latin typeface="+mn-lt"/>
              </a:rPr>
              <a:t>Tushare</a:t>
            </a:r>
            <a:endParaRPr lang="en-US" sz="2000" b="1" dirty="0">
              <a:solidFill>
                <a:srgbClr val="9B1717"/>
              </a:solidFill>
              <a:latin typeface="+mn-lt"/>
            </a:endParaRPr>
          </a:p>
          <a:p>
            <a:pPr marL="191770" lvl="1" indent="0">
              <a:buNone/>
            </a:pPr>
            <a:endParaRPr lang="en-US" sz="1600" b="1" dirty="0"/>
          </a:p>
          <a:p>
            <a:pPr lvl="2"/>
            <a:r>
              <a:rPr lang="en-US" altLang="zh-CN" sz="2000" dirty="0">
                <a:effectLst/>
                <a:latin typeface="+mn-lt"/>
              </a:rPr>
              <a:t>Call the </a:t>
            </a:r>
            <a:r>
              <a:rPr lang="en-US" altLang="zh-CN" sz="2000" dirty="0" err="1">
                <a:effectLst/>
                <a:latin typeface="+mn-lt"/>
              </a:rPr>
              <a:t>Tushare</a:t>
            </a:r>
            <a:r>
              <a:rPr lang="en-US" altLang="zh-CN" sz="2000" dirty="0">
                <a:effectLst/>
                <a:latin typeface="+mn-lt"/>
              </a:rPr>
              <a:t> data interface.</a:t>
            </a:r>
          </a:p>
          <a:p>
            <a:pPr marL="324485" lvl="2" indent="0">
              <a:buNone/>
            </a:pPr>
            <a:r>
              <a:rPr lang="en-US" altLang="zh-CN" sz="1800" b="0" dirty="0">
                <a:solidFill>
                  <a:srgbClr val="9CDCFE"/>
                </a:solidFill>
                <a:effectLst/>
                <a:latin typeface="+mn-lt"/>
              </a:rPr>
              <a:t>   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token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'f558cbc6b24ed78c2104e209a8a8986b33ec66b7c55bcfa2f46bc108’</a:t>
            </a:r>
          </a:p>
          <a:p>
            <a:pPr marL="324485" lvl="2" indent="0">
              <a:buNone/>
            </a:pPr>
            <a:r>
              <a:rPr lang="en-US" altLang="zh-CN" sz="1800" dirty="0">
                <a:solidFill>
                  <a:srgbClr val="CE9178"/>
                </a:solidFill>
                <a:latin typeface="+mn-lt"/>
              </a:rPr>
              <a:t>   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# Set the Token for </a:t>
            </a:r>
            <a:r>
              <a:rPr lang="en-US" altLang="zh-CN" sz="1800" b="0" dirty="0" err="1">
                <a:solidFill>
                  <a:srgbClr val="6A9955"/>
                </a:solidFill>
                <a:effectLst/>
                <a:latin typeface="+mn-lt"/>
              </a:rPr>
              <a:t>Tushare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. This ensures that all subsequent API requests are properly authorized with the provided credentials.</a:t>
            </a:r>
            <a:endParaRPr lang="en-US" altLang="zh-CN" sz="1800" dirty="0">
              <a:solidFill>
                <a:srgbClr val="CCCCCC"/>
              </a:solidFill>
              <a:latin typeface="+mn-lt"/>
            </a:endParaRPr>
          </a:p>
          <a:p>
            <a:pPr marL="324485" lvl="2" indent="0">
              <a:buNone/>
            </a:pPr>
            <a: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  <a:t>    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ts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.set_token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token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474980" lvl="3" indent="0">
              <a:buNone/>
            </a:pP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# Create an </a:t>
            </a:r>
            <a:r>
              <a:rPr lang="en-US" altLang="zh-CN" sz="1800" b="1" dirty="0">
                <a:solidFill>
                  <a:srgbClr val="6A9955"/>
                </a:solidFill>
                <a:effectLst/>
                <a:latin typeface="+mn-lt"/>
              </a:rPr>
              <a:t>API instance 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called pro. This instance will be used for interacting with the </a:t>
            </a:r>
            <a:r>
              <a:rPr lang="en-US" altLang="zh-CN" sz="1800" b="0" dirty="0" err="1">
                <a:solidFill>
                  <a:srgbClr val="6A9955"/>
                </a:solidFill>
                <a:effectLst/>
                <a:latin typeface="+mn-lt"/>
              </a:rPr>
              <a:t>Tushare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 API, allowing us to make various data requests, such as retrieving stock data</a:t>
            </a:r>
            <a:r>
              <a:rPr lang="en-US" altLang="zh-CN" sz="1800" dirty="0">
                <a:solidFill>
                  <a:srgbClr val="6A9955"/>
                </a:solidFill>
                <a:latin typeface="+mn-lt"/>
              </a:rPr>
              <a:t>.</a:t>
            </a:r>
            <a:endParaRPr lang="en-US" altLang="zh-CN" sz="1800" b="0" dirty="0">
              <a:solidFill>
                <a:srgbClr val="CCCCCC"/>
              </a:solidFill>
              <a:effectLst/>
              <a:latin typeface="+mn-lt"/>
            </a:endParaRPr>
          </a:p>
          <a:p>
            <a:pPr marL="324485" lvl="2" indent="0">
              <a:buNone/>
            </a:pPr>
            <a:r>
              <a:rPr lang="en-US" altLang="zh-CN" sz="1800" dirty="0">
                <a:solidFill>
                  <a:srgbClr val="CCCCCC"/>
                </a:solidFill>
                <a:latin typeface="+mn-lt"/>
              </a:rPr>
              <a:t>   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pro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ts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.pro_api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()</a:t>
            </a:r>
          </a:p>
          <a:p>
            <a:pPr marL="324485" lvl="2" indent="0">
              <a:buNone/>
            </a:pPr>
            <a:endParaRPr lang="en-US" altLang="zh-CN" sz="1600" dirty="0">
              <a:solidFill>
                <a:srgbClr val="CCCCCC"/>
              </a:solidFill>
            </a:endParaRPr>
          </a:p>
          <a:p>
            <a:pPr marL="324485" lvl="2" indent="0">
              <a:buNone/>
            </a:pPr>
            <a:endParaRPr lang="en-US" altLang="zh-CN" sz="1600" b="0" dirty="0">
              <a:effectLst/>
            </a:endParaRPr>
          </a:p>
          <a:p>
            <a:pPr lvl="2"/>
            <a:endParaRPr lang="en-US" altLang="zh-CN" sz="1600" b="0" dirty="0">
              <a:effectLst/>
            </a:endParaRPr>
          </a:p>
          <a:p>
            <a:pPr lvl="2"/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50688" y="1022487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Download data from </a:t>
            </a:r>
            <a:r>
              <a:rPr lang="en-US" sz="2000" b="1" dirty="0" err="1">
                <a:solidFill>
                  <a:srgbClr val="9B1717"/>
                </a:solidFill>
                <a:latin typeface="+mn-lt"/>
              </a:rPr>
              <a:t>Tushare</a:t>
            </a:r>
            <a:endParaRPr lang="en-US" altLang="zh-CN" sz="1600" dirty="0">
              <a:solidFill>
                <a:srgbClr val="CCCCCC"/>
              </a:solidFill>
              <a:latin typeface="+mn-lt"/>
            </a:endParaRPr>
          </a:p>
          <a:p>
            <a:pPr lvl="2">
              <a:spcBef>
                <a:spcPts val="1500"/>
              </a:spcBef>
            </a:pPr>
            <a:r>
              <a:rPr lang="en-US" altLang="zh-CN" sz="2000" dirty="0">
                <a:effectLst/>
                <a:latin typeface="+mn-lt"/>
              </a:rPr>
              <a:t>Retrieve relevant data for all listed stocks within a specified date range from the </a:t>
            </a:r>
            <a:r>
              <a:rPr lang="en-US" altLang="zh-CN" sz="2000" dirty="0" err="1">
                <a:effectLst/>
                <a:latin typeface="+mn-lt"/>
              </a:rPr>
              <a:t>Tushare</a:t>
            </a:r>
            <a:r>
              <a:rPr lang="en-US" altLang="zh-CN" sz="2000" dirty="0">
                <a:effectLst/>
                <a:latin typeface="+mn-lt"/>
              </a:rPr>
              <a:t> API and organize it into a Pandas </a:t>
            </a:r>
            <a:r>
              <a:rPr lang="en-US" altLang="zh-CN" sz="2000" dirty="0" err="1">
                <a:effectLst/>
                <a:latin typeface="+mn-lt"/>
              </a:rPr>
              <a:t>DataFrame</a:t>
            </a:r>
            <a:r>
              <a:rPr lang="en-US" altLang="zh-CN" sz="2000" dirty="0">
                <a:effectLst/>
                <a:latin typeface="+mn-lt"/>
              </a:rPr>
              <a:t> for subsequent analysis and use.</a:t>
            </a:r>
          </a:p>
          <a:p>
            <a:pPr marL="324485" lvl="2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6A9955"/>
                </a:solidFill>
                <a:latin typeface="+mn-lt"/>
              </a:rPr>
              <a:t># Define the </a:t>
            </a:r>
            <a:r>
              <a:rPr lang="en-US" altLang="zh-CN" sz="1600" b="1" dirty="0" err="1">
                <a:solidFill>
                  <a:srgbClr val="6A9955"/>
                </a:solidFill>
                <a:latin typeface="+mn-lt"/>
              </a:rPr>
              <a:t>access_data</a:t>
            </a:r>
            <a:r>
              <a:rPr lang="en-US" altLang="zh-CN" sz="1600" b="1" dirty="0">
                <a:solidFill>
                  <a:srgbClr val="6A9955"/>
                </a:solidFill>
                <a:latin typeface="+mn-lt"/>
              </a:rPr>
              <a:t> function </a:t>
            </a:r>
            <a:r>
              <a:rPr lang="en-US" altLang="zh-CN" sz="1600" dirty="0">
                <a:solidFill>
                  <a:srgbClr val="6A9955"/>
                </a:solidFill>
                <a:latin typeface="+mn-lt"/>
              </a:rPr>
              <a:t>to store the listed stocks’ data.</a:t>
            </a:r>
            <a:endParaRPr lang="en-US" altLang="zh-CN" sz="1600" b="0" dirty="0">
              <a:effectLst/>
              <a:latin typeface="+mn-lt"/>
            </a:endParaRP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def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access_data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start_date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end_date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pro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): 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code_list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pro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.stock_basic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exchange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list_status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'L'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fields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’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 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code_list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code_list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tolist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result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[]</a:t>
            </a:r>
            <a:b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# Fetch each </a:t>
            </a:r>
            <a:r>
              <a:rPr lang="en-US" altLang="zh-CN" sz="1600" dirty="0">
                <a:solidFill>
                  <a:srgbClr val="6A9955"/>
                </a:solidFill>
                <a:latin typeface="+mn-lt"/>
              </a:rPr>
              <a:t>s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+mn-lt"/>
              </a:rPr>
              <a:t>tock’s financial data from 2014.1.1 to 2024.1.5.</a:t>
            </a:r>
            <a:endParaRPr lang="en-US" altLang="zh-CN" sz="1600" dirty="0">
              <a:solidFill>
                <a:srgbClr val="6A9955"/>
              </a:solidFill>
              <a:latin typeface="+mn-lt"/>
            </a:endParaRPr>
          </a:p>
          <a:p>
            <a:pPr marL="474980" lvl="3" indent="0">
              <a:lnSpc>
                <a:spcPct val="100000"/>
              </a:lnSpc>
              <a:buNone/>
            </a:pP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+mn-lt"/>
              </a:rPr>
              <a:t>for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stockid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in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code_list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: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stock_data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pro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.stk_factor_pro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stockid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start_date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'20140101'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end_date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'20240105'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fields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trade_date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close,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turnover_rate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turnover_rate_f,volume_ratio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pe,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pe_ttm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pb,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ps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ps_ttm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dv_ratio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dv_ttm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total_share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float_share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free_share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total_mv,circ_mv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result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append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stock_data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6A9955"/>
                </a:solidFill>
                <a:latin typeface="+mn-lt"/>
              </a:rPr>
              <a:t>        # The result list is converted into a Pandas </a:t>
            </a:r>
            <a:r>
              <a:rPr lang="en-US" altLang="zh-CN" sz="1600" dirty="0" err="1">
                <a:solidFill>
                  <a:srgbClr val="6A9955"/>
                </a:solidFill>
                <a:latin typeface="+mn-lt"/>
              </a:rPr>
              <a:t>DataFrame</a:t>
            </a:r>
            <a:r>
              <a:rPr lang="en-US" altLang="zh-CN" sz="1600" dirty="0">
                <a:solidFill>
                  <a:srgbClr val="6A9955"/>
                </a:solidFill>
                <a:latin typeface="+mn-lt"/>
              </a:rPr>
              <a:t>.</a:t>
            </a:r>
            <a:endParaRPr lang="en-US" altLang="zh-CN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+mn-lt"/>
            </a:endParaRP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zh-CN" altLang="en-US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result_df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pd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DataFrame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result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columns</a:t>
            </a:r>
            <a:r>
              <a:rPr lang="en-US" altLang="zh-C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[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ts_code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trade_date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'close'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turnover_rate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turnover_rate_f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volume_ratio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'pe'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pe_ttm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'pb'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ps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ps_ttm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dv_ratio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dv_ttm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total_share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float_share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free_share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total_mv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circ_mv</a:t>
            </a:r>
            <a:r>
              <a:rPr lang="en-US" altLang="zh-CN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’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])</a:t>
            </a:r>
            <a:endParaRPr lang="en-US" altLang="zh-CN" sz="1600" dirty="0">
              <a:solidFill>
                <a:srgbClr val="6A9955"/>
              </a:solidFill>
              <a:latin typeface="+mn-lt"/>
            </a:endParaRP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+mn-lt"/>
              </a:rPr>
              <a:t>return</a:t>
            </a:r>
            <a:r>
              <a:rPr lang="en-US" altLang="zh-CN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result_df</a:t>
            </a:r>
            <a:endParaRPr lang="en-US" altLang="zh-CN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+mn-lt"/>
            </a:endParaRPr>
          </a:p>
          <a:p>
            <a:pPr lvl="2"/>
            <a:endParaRPr lang="en-US" altLang="zh-CN" sz="1600" b="0" dirty="0">
              <a:effectLst/>
              <a:latin typeface="+mn-lt"/>
            </a:endParaRPr>
          </a:p>
          <a:p>
            <a:pPr lvl="2"/>
            <a:endParaRPr lang="en-US" altLang="zh-CN" sz="1600" b="0" dirty="0">
              <a:effectLst/>
              <a:latin typeface="+mn-lt"/>
            </a:endParaRPr>
          </a:p>
          <a:p>
            <a:pPr lvl="2"/>
            <a:endParaRPr lang="en-US" sz="1600" dirty="0">
              <a:latin typeface="+mn-lt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2: Data Import</a:t>
            </a:r>
            <a:r>
              <a:rPr lang="zh-CN" altLang="en-US" sz="2585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Download data from </a:t>
            </a:r>
            <a:r>
              <a:rPr lang="en-US" sz="2000" b="1" dirty="0" err="1">
                <a:solidFill>
                  <a:srgbClr val="9B1717"/>
                </a:solidFill>
                <a:latin typeface="+mn-lt"/>
              </a:rPr>
              <a:t>Tushare</a:t>
            </a:r>
            <a:endParaRPr lang="en-US" altLang="zh-CN" sz="1600" dirty="0">
              <a:solidFill>
                <a:srgbClr val="CCCCCC"/>
              </a:solidFill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1500"/>
              </a:spcBef>
            </a:pPr>
            <a:r>
              <a:rPr lang="en-US" altLang="zh-CN" sz="2000" dirty="0">
                <a:latin typeface="+mn-lt"/>
              </a:rPr>
              <a:t>Save the retrieved data in a parquet file.</a:t>
            </a:r>
            <a:br>
              <a:rPr lang="zh-CN" altLang="en-US" sz="1600" b="1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# Call the </a:t>
            </a:r>
            <a:r>
              <a:rPr lang="en-US" altLang="zh-CN" sz="1800" b="0" dirty="0" err="1">
                <a:solidFill>
                  <a:srgbClr val="6A9955"/>
                </a:solidFill>
                <a:effectLst/>
                <a:latin typeface="+mn-lt"/>
              </a:rPr>
              <a:t>access_data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 function, and </a:t>
            </a:r>
            <a:r>
              <a:rPr lang="en-US" altLang="zh-CN" sz="1800" dirty="0" err="1">
                <a:solidFill>
                  <a:srgbClr val="6A9955"/>
                </a:solidFill>
                <a:latin typeface="+mn-lt"/>
              </a:rPr>
              <a:t>ten_years_data</a:t>
            </a:r>
            <a:r>
              <a:rPr lang="en-US" altLang="zh-CN" sz="1800" dirty="0">
                <a:solidFill>
                  <a:srgbClr val="6A9955"/>
                </a:solidFill>
                <a:latin typeface="+mn-lt"/>
              </a:rPr>
              <a:t> stores the listed stocks’ data from 2014.1.1 to 2023.12.1.</a:t>
            </a:r>
            <a:endParaRPr lang="en-US" altLang="zh-CN" sz="1800" b="0" dirty="0">
              <a:solidFill>
                <a:srgbClr val="6A9955"/>
              </a:solidFill>
              <a:effectLst/>
              <a:latin typeface="+mn-lt"/>
            </a:endParaRPr>
          </a:p>
          <a:p>
            <a:pPr marL="324485" lvl="2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9CDCFE"/>
                </a:solidFill>
                <a:latin typeface="+mn-lt"/>
              </a:rPr>
              <a:t>   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ten_years_data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access_data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start_date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'20140101'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end_date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'20231201'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, 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pro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pro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324485" lvl="2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    # Save </a:t>
            </a:r>
            <a:r>
              <a:rPr lang="en-US" altLang="zh-CN" sz="1800" b="0" dirty="0" err="1">
                <a:solidFill>
                  <a:srgbClr val="6A9955"/>
                </a:solidFill>
                <a:effectLst/>
                <a:latin typeface="+mn-lt"/>
              </a:rPr>
              <a:t>DataFrame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+mn-lt"/>
              </a:rPr>
              <a:t> to Parquet File</a:t>
            </a:r>
            <a:r>
              <a:rPr lang="en-US" altLang="zh-CN" sz="1800" dirty="0">
                <a:solidFill>
                  <a:srgbClr val="6A9955"/>
                </a:solidFill>
                <a:latin typeface="+mn-lt"/>
              </a:rPr>
              <a:t>.</a:t>
            </a:r>
            <a:endParaRPr lang="en-US" altLang="zh-CN" sz="1800" b="0" dirty="0">
              <a:solidFill>
                <a:srgbClr val="6A9955"/>
              </a:solidFill>
              <a:effectLst/>
              <a:latin typeface="+mn-lt"/>
            </a:endParaRPr>
          </a:p>
          <a:p>
            <a:pPr marL="324485" lvl="2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9CDCFE"/>
                </a:solidFill>
                <a:effectLst/>
                <a:latin typeface="+mn-lt"/>
              </a:rPr>
              <a:t>   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ten_years_data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to_parquet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ten_years.parquet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’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lvl="2">
              <a:lnSpc>
                <a:spcPct val="100000"/>
              </a:lnSpc>
            </a:pPr>
            <a:endParaRPr lang="en-US" altLang="zh-CN" sz="1600" b="0" dirty="0">
              <a:effectLst/>
              <a:latin typeface="+mn-lt"/>
            </a:endParaRPr>
          </a:p>
          <a:p>
            <a:pPr lvl="2">
              <a:lnSpc>
                <a:spcPct val="100000"/>
              </a:lnSpc>
            </a:pPr>
            <a:r>
              <a:rPr lang="en-US" altLang="zh-CN" sz="1600" b="1" dirty="0">
                <a:effectLst/>
                <a:latin typeface="+mn-lt"/>
              </a:rPr>
              <a:t>W</a:t>
            </a:r>
            <a:r>
              <a:rPr lang="en-US" altLang="zh-CN" sz="1600" b="1" dirty="0">
                <a:latin typeface="+mn-lt"/>
              </a:rPr>
              <a:t>hy </a:t>
            </a:r>
            <a:r>
              <a:rPr lang="en-US" altLang="zh-CN" sz="1600" b="1" dirty="0">
                <a:effectLst/>
                <a:latin typeface="+mn-lt"/>
              </a:rPr>
              <a:t>Parquet not CSV?</a:t>
            </a:r>
          </a:p>
          <a:p>
            <a:pPr marL="520065" lvl="3" indent="0">
              <a:lnSpc>
                <a:spcPct val="100000"/>
              </a:lnSpc>
              <a:buNone/>
            </a:pPr>
            <a:r>
              <a:rPr lang="en-US" altLang="zh-CN" sz="1600" b="0" dirty="0">
                <a:effectLst/>
                <a:latin typeface="+mn-lt"/>
              </a:rPr>
              <a:t>Compared to the simple CSV format, Parquet has </a:t>
            </a:r>
            <a:r>
              <a:rPr lang="en-US" altLang="zh-CN" sz="1600" b="0" u="sng" dirty="0">
                <a:effectLst/>
                <a:latin typeface="+mn-lt"/>
              </a:rPr>
              <a:t>significant advantages in storing and processing large datasets</a:t>
            </a:r>
            <a:r>
              <a:rPr lang="en-US" altLang="zh-CN" sz="1600" b="0" dirty="0">
                <a:effectLst/>
                <a:latin typeface="+mn-lt"/>
              </a:rPr>
              <a:t>:</a:t>
            </a:r>
          </a:p>
          <a:p>
            <a:pPr marL="520065" lvl="3" indent="0">
              <a:lnSpc>
                <a:spcPct val="100000"/>
              </a:lnSpc>
              <a:buNone/>
            </a:pPr>
            <a:endParaRPr lang="en-US" altLang="zh-CN" sz="1600" b="0" dirty="0">
              <a:effectLst/>
              <a:latin typeface="+mn-lt"/>
            </a:endParaRPr>
          </a:p>
          <a:p>
            <a:pPr marL="520065" lvl="3" indent="0">
              <a:lnSpc>
                <a:spcPct val="100000"/>
              </a:lnSpc>
              <a:buNone/>
            </a:pPr>
            <a:r>
              <a:rPr lang="en-US" altLang="zh-CN" sz="1600" b="1" dirty="0">
                <a:effectLst/>
                <a:latin typeface="+mn-lt"/>
              </a:rPr>
              <a:t>(1) Storage Efficiency: </a:t>
            </a:r>
            <a:r>
              <a:rPr lang="en-US" altLang="zh-CN" sz="1600" b="0" dirty="0">
                <a:effectLst/>
                <a:latin typeface="+mn-lt"/>
              </a:rPr>
              <a:t>Parquet requires much less cloud storage compared to CSV.</a:t>
            </a:r>
          </a:p>
          <a:p>
            <a:pPr marL="520065" lvl="3" indent="0">
              <a:lnSpc>
                <a:spcPct val="100000"/>
              </a:lnSpc>
              <a:buNone/>
            </a:pPr>
            <a:r>
              <a:rPr lang="en-US" altLang="zh-CN" sz="1600" b="1" dirty="0">
                <a:effectLst/>
                <a:latin typeface="+mn-lt"/>
              </a:rPr>
              <a:t>(2) Query Performance: </a:t>
            </a:r>
            <a:r>
              <a:rPr lang="en-US" altLang="zh-CN" sz="1600" b="0" dirty="0">
                <a:effectLst/>
                <a:latin typeface="+mn-lt"/>
              </a:rPr>
              <a:t>Parquet offers significantly faster query speeds than CSV, especially when handling large datasets.</a:t>
            </a:r>
          </a:p>
          <a:p>
            <a:pPr marL="520065" lvl="3" indent="0">
              <a:lnSpc>
                <a:spcPct val="100000"/>
              </a:lnSpc>
              <a:buNone/>
            </a:pPr>
            <a:r>
              <a:rPr lang="en-US" altLang="zh-CN" sz="1600" b="1" dirty="0">
                <a:effectLst/>
                <a:latin typeface="+mn-lt"/>
              </a:rPr>
              <a:t>(3) Cost Savings: </a:t>
            </a:r>
            <a:r>
              <a:rPr lang="en-US" altLang="zh-CN" sz="1600" b="0" dirty="0">
                <a:effectLst/>
                <a:latin typeface="+mn-lt"/>
              </a:rPr>
              <a:t>Using Parquet can greatly reduce storage and data scanning costs.</a:t>
            </a:r>
          </a:p>
          <a:p>
            <a:pPr lvl="2">
              <a:lnSpc>
                <a:spcPct val="100000"/>
              </a:lnSpc>
            </a:pPr>
            <a:endParaRPr lang="en-US" altLang="zh-CN" sz="1600" b="0" dirty="0">
              <a:effectLst/>
              <a:latin typeface="+mn-lt"/>
            </a:endParaRPr>
          </a:p>
          <a:p>
            <a:pPr lvl="2"/>
            <a:endParaRPr lang="en-US" sz="1600" dirty="0">
              <a:latin typeface="+mn-lt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379698" y="405458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2: Data Import</a:t>
            </a:r>
            <a:r>
              <a:rPr lang="zh-CN" altLang="en-US" sz="2585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/>
          <p:nvPr/>
        </p:nvSpPr>
        <p:spPr>
          <a:xfrm>
            <a:off x="344773" y="1161542"/>
            <a:ext cx="9403035" cy="5149850"/>
          </a:xfrm>
          <a:prstGeom prst="rect">
            <a:avLst/>
          </a:prstGeom>
        </p:spPr>
        <p:txBody>
          <a:bodyPr/>
          <a:lstStyle>
            <a:lvl1pPr marL="188595" indent="-188595" algn="l" defTabSz="958215" rtl="0" eaLnBrk="1" latinLnBrk="0" hangingPunct="1">
              <a:lnSpc>
                <a:spcPct val="90000"/>
              </a:lnSpc>
              <a:spcBef>
                <a:spcPts val="1465"/>
              </a:spcBef>
              <a:buClr>
                <a:schemeClr val="bg2"/>
              </a:buClr>
              <a:buSzPct val="100000"/>
              <a:buFont typeface="Arial" panose="020B0604020202090204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1pPr>
            <a:lvl2pPr marL="325755" indent="-133985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90204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2pPr>
            <a:lvl3pPr marL="513080" indent="-188595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90204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3pPr>
            <a:lvl4pPr marL="663575" indent="-14351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4pPr>
            <a:lvl5pPr marL="807085" indent="-14351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90204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9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9B1717"/>
              </a:buClr>
              <a:defRPr/>
            </a:pPr>
            <a:r>
              <a:rPr lang="en-US" sz="2000" b="1" dirty="0">
                <a:solidFill>
                  <a:srgbClr val="9B1717"/>
                </a:solidFill>
                <a:latin typeface="+mn-lt"/>
              </a:rPr>
              <a:t>D</a:t>
            </a:r>
            <a:r>
              <a:rPr lang="en-US" altLang="zh-CN" sz="2000" b="1" dirty="0">
                <a:solidFill>
                  <a:srgbClr val="9B1717"/>
                </a:solidFill>
                <a:latin typeface="+mn-lt"/>
              </a:rPr>
              <a:t>ata import</a:t>
            </a:r>
            <a:endParaRPr lang="en-US" altLang="zh-CN" sz="1600" dirty="0">
              <a:solidFill>
                <a:srgbClr val="CCCCCC"/>
              </a:solidFill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1500"/>
              </a:spcBef>
            </a:pPr>
            <a:r>
              <a:rPr lang="en-US" altLang="zh-CN" sz="2000" dirty="0" err="1">
                <a:latin typeface="+mn-lt"/>
              </a:rPr>
              <a:t>ImportData</a:t>
            </a:r>
            <a:r>
              <a:rPr lang="en-US" altLang="zh-CN" sz="2000" dirty="0">
                <a:latin typeface="+mn-lt"/>
              </a:rPr>
              <a:t> class: to facilitate the importation of stock data from stored Parquet and CSV files, compute the earnings-to-price ratio (EP factor), and output the processed data in a convenient format. </a:t>
            </a:r>
            <a:br>
              <a:rPr lang="zh-CN" altLang="en-US" sz="1600" b="1" dirty="0">
                <a:solidFill>
                  <a:srgbClr val="CCCCCC"/>
                </a:solidFill>
                <a:effectLst/>
                <a:latin typeface="+mn-lt"/>
              </a:rPr>
            </a:br>
            <a:endParaRPr lang="en-US" altLang="zh-CN" sz="1600" b="1" dirty="0">
              <a:solidFill>
                <a:srgbClr val="CCCCCC"/>
              </a:solidFill>
              <a:effectLst/>
              <a:latin typeface="+mn-lt"/>
            </a:endParaRP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class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ImportData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():</a:t>
            </a:r>
          </a:p>
          <a:p>
            <a:pPr marL="474980" lvl="3" indent="0">
              <a:lnSpc>
                <a:spcPct val="100000"/>
              </a:lnSpc>
              <a:buNone/>
            </a:pPr>
            <a:endParaRPr lang="en-US" altLang="zh-CN" sz="1600" dirty="0">
              <a:solidFill>
                <a:srgbClr val="CCCCCC"/>
              </a:solidFill>
              <a:highlight>
                <a:srgbClr val="000000"/>
              </a:highlight>
              <a:latin typeface="+mn-lt"/>
            </a:endParaRPr>
          </a:p>
          <a:p>
            <a:pPr lvl="2">
              <a:lnSpc>
                <a:spcPct val="100000"/>
              </a:lnSpc>
            </a:pPr>
            <a:r>
              <a:rPr lang="en-US" altLang="zh-CN" sz="2000" dirty="0">
                <a:latin typeface="+mn-lt"/>
              </a:rPr>
              <a:t>__</a:t>
            </a:r>
            <a:r>
              <a:rPr lang="en-US" altLang="zh-CN" sz="2000" dirty="0" err="1">
                <a:latin typeface="+mn-lt"/>
              </a:rPr>
              <a:t>init</a:t>
            </a:r>
            <a:r>
              <a:rPr lang="en-US" altLang="zh-CN" sz="2000" dirty="0">
                <a:latin typeface="+mn-lt"/>
              </a:rPr>
              <a:t>__ method: An instance of the </a:t>
            </a:r>
            <a:r>
              <a:rPr lang="en-US" altLang="zh-CN" sz="2000" dirty="0" err="1">
                <a:latin typeface="+mn-lt"/>
              </a:rPr>
              <a:t>ImportData</a:t>
            </a:r>
            <a:r>
              <a:rPr lang="en-US" altLang="zh-CN" sz="2000" dirty="0">
                <a:latin typeface="+mn-lt"/>
              </a:rPr>
              <a:t> class is created.</a:t>
            </a:r>
          </a:p>
          <a:p>
            <a:pPr lvl="3">
              <a:lnSpc>
                <a:spcPct val="100000"/>
              </a:lnSpc>
            </a:pPr>
            <a:r>
              <a:rPr lang="en-US" altLang="zh-CN" sz="1800" dirty="0">
                <a:latin typeface="+mn-lt"/>
              </a:rPr>
              <a:t>It reads stock data from a Parquet file named </a:t>
            </a:r>
            <a:r>
              <a:rPr lang="en-US" altLang="zh-CN" sz="1800" dirty="0" err="1">
                <a:latin typeface="+mn-lt"/>
              </a:rPr>
              <a:t>ten_years.parquet</a:t>
            </a:r>
            <a:r>
              <a:rPr lang="en-US" altLang="zh-CN" sz="1800" dirty="0">
                <a:latin typeface="+mn-lt"/>
              </a:rPr>
              <a:t> using Pandas‘ </a:t>
            </a:r>
            <a:r>
              <a:rPr lang="en-US" altLang="zh-CN" sz="1800" dirty="0" err="1">
                <a:latin typeface="+mn-lt"/>
              </a:rPr>
              <a:t>read_parquet</a:t>
            </a:r>
            <a:r>
              <a:rPr lang="en-US" altLang="zh-CN" sz="1800" dirty="0">
                <a:latin typeface="+mn-lt"/>
              </a:rPr>
              <a:t> method and stores it in the </a:t>
            </a:r>
            <a:r>
              <a:rPr lang="en-US" altLang="zh-CN" sz="1800" dirty="0" err="1">
                <a:latin typeface="+mn-lt"/>
              </a:rPr>
              <a:t>self.stock_data</a:t>
            </a:r>
            <a:r>
              <a:rPr lang="en-US" altLang="zh-CN" sz="1800" dirty="0">
                <a:latin typeface="+mn-lt"/>
              </a:rPr>
              <a:t> attribute.</a:t>
            </a:r>
            <a:r>
              <a:rPr lang="zh-CN" altLang="en-US" sz="1800" dirty="0">
                <a:latin typeface="+mn-lt"/>
              </a:rPr>
              <a:t> </a:t>
            </a:r>
            <a:endParaRPr lang="en-US" altLang="zh-CN" sz="1800" dirty="0">
              <a:latin typeface="+mn-lt"/>
            </a:endParaRPr>
          </a:p>
          <a:p>
            <a:pPr lvl="3">
              <a:lnSpc>
                <a:spcPct val="100000"/>
              </a:lnSpc>
            </a:pPr>
            <a:r>
              <a:rPr lang="en-US" altLang="zh-CN" sz="1800" dirty="0">
                <a:latin typeface="+mn-lt"/>
              </a:rPr>
              <a:t>It reads industry data from a CSV file named industry.csv using Pandas‘ </a:t>
            </a:r>
            <a:r>
              <a:rPr lang="en-US" altLang="zh-CN" sz="1800" dirty="0" err="1">
                <a:latin typeface="+mn-lt"/>
              </a:rPr>
              <a:t>read_csv</a:t>
            </a:r>
            <a:r>
              <a:rPr lang="en-US" altLang="zh-CN" sz="1800" dirty="0">
                <a:latin typeface="+mn-lt"/>
              </a:rPr>
              <a:t> method and stores it in the </a:t>
            </a:r>
            <a:r>
              <a:rPr lang="en-US" altLang="zh-CN" sz="1800" dirty="0" err="1">
                <a:latin typeface="+mn-lt"/>
              </a:rPr>
              <a:t>self.industry</a:t>
            </a:r>
            <a:r>
              <a:rPr lang="en-US" altLang="zh-CN" sz="1800" dirty="0">
                <a:latin typeface="+mn-lt"/>
              </a:rPr>
              <a:t> attribute.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zh-CN" altLang="en-US" sz="1800" b="0" dirty="0">
                <a:solidFill>
                  <a:srgbClr val="CCCCCC"/>
                </a:solidFill>
                <a:effectLst/>
                <a:latin typeface="+mn-lt"/>
              </a:rPr>
              <a:t>    </a:t>
            </a:r>
            <a:r>
              <a:rPr lang="en-US" altLang="zh-CN" sz="1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+mn-lt"/>
              </a:rPr>
              <a:t>def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__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init</a:t>
            </a:r>
            <a:r>
              <a:rPr lang="en-US" altLang="zh-CN" sz="18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__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):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stock_data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pd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read_parquet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ten_years.parquet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474980" lvl="3" indent="0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rgbClr val="CCCCCC"/>
                </a:solidFill>
                <a:effectLst/>
                <a:latin typeface="+mn-lt"/>
              </a:rPr>
              <a:t>        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self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+mn-lt"/>
              </a:rPr>
              <a:t>industry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+mn-lt"/>
              </a:rPr>
              <a:t>=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 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+mn-lt"/>
              </a:rPr>
              <a:t>pd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.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+mn-lt"/>
              </a:rPr>
              <a:t>read_csv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(</a:t>
            </a:r>
            <a:r>
              <a:rPr lang="en-US" altLang="zh-CN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+mn-lt"/>
              </a:rPr>
              <a:t>'industry.csv'</a:t>
            </a:r>
            <a:r>
              <a:rPr lang="en-US" altLang="zh-CN" sz="18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+mn-lt"/>
              </a:rPr>
              <a:t>)</a:t>
            </a:r>
          </a:p>
          <a:p>
            <a:pPr marL="474980" lvl="3" indent="0">
              <a:buNone/>
            </a:pPr>
            <a:br>
              <a:rPr lang="en-US" altLang="zh-CN" sz="16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altLang="zh-CN" sz="1600" b="0" dirty="0">
                <a:effectLst/>
                <a:latin typeface="+mn-lt"/>
              </a:rPr>
              <a:t>……</a:t>
            </a:r>
            <a:endParaRPr lang="en-US" sz="1600" dirty="0">
              <a:latin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9698" y="405458"/>
            <a:ext cx="9368110" cy="611187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Part 2: Data Import</a:t>
            </a:r>
            <a:r>
              <a:rPr lang="zh-CN" altLang="en-US" sz="2585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zh-CN" sz="2585" dirty="0">
                <a:solidFill>
                  <a:schemeClr val="bg2"/>
                </a:solidFill>
                <a:latin typeface="+mj-lt"/>
              </a:rPr>
              <a:t>(cont.)</a:t>
            </a:r>
            <a:endParaRPr lang="en-US" sz="2585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31.15,&quot;left&quot;:41.25,&quot;top&quot;:87.35,&quot;width&quot;:674.7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31.15,&quot;left&quot;:41.25,&quot;top&quot;:87.35,&quot;width&quot;:674.7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231.15,&quot;left&quot;:41.25,&quot;top&quot;:87.35,&quot;width&quot;:674.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90204" pitchFamily="34" charset="0"/>
            <a:cs typeface="Arial" panose="020B060402020209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90204" pitchFamily="34" charset="0"/>
            <a:cs typeface="Arial" panose="020B060402020209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90204" pitchFamily="34" charset="0"/>
            <a:cs typeface="Arial" panose="020B060402020209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90204" pitchFamily="34" charset="0"/>
            <a:cs typeface="Arial" panose="020B060402020209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TK Color 2012_01">
    <a:dk1>
      <a:srgbClr val="000000"/>
    </a:dk1>
    <a:lt1>
      <a:srgbClr val="FFFFFF"/>
    </a:lt1>
    <a:dk2>
      <a:srgbClr val="778242"/>
    </a:dk2>
    <a:lt2>
      <a:srgbClr val="9B1717"/>
    </a:lt2>
    <a:accent1>
      <a:srgbClr val="364086"/>
    </a:accent1>
    <a:accent2>
      <a:srgbClr val="EFEEEC"/>
    </a:accent2>
    <a:accent3>
      <a:srgbClr val="ADABA1"/>
    </a:accent3>
    <a:accent4>
      <a:srgbClr val="858274"/>
    </a:accent4>
    <a:accent5>
      <a:srgbClr val="FCA248"/>
    </a:accent5>
    <a:accent6>
      <a:srgbClr val="CDD773"/>
    </a:accent6>
    <a:hlink>
      <a:srgbClr val="364086"/>
    </a:hlink>
    <a:folHlink>
      <a:srgbClr val="A3AAD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2446</Words>
  <Application>Microsoft Office PowerPoint</Application>
  <PresentationFormat>自定义</PresentationFormat>
  <Paragraphs>216</Paragraphs>
  <Slides>32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PMingLiU</vt:lpstr>
      <vt:lpstr>微软雅黑 Light</vt:lpstr>
      <vt:lpstr>Arial</vt:lpstr>
      <vt:lpstr>Arial Bold</vt:lpstr>
      <vt:lpstr>Palatino Linotype</vt:lpstr>
      <vt:lpstr>Times New Roman</vt:lpstr>
      <vt:lpstr>Vrinda</vt:lpstr>
      <vt:lpstr>CR Onlytext</vt:lpstr>
      <vt:lpstr>1_CR Onlytext</vt:lpstr>
      <vt:lpstr>think-cell Slide</vt:lpstr>
      <vt:lpstr>AxMath</vt:lpstr>
      <vt:lpstr>EP Factor Backtesting  for Quantitative Financial Investment </vt:lpstr>
      <vt:lpstr>Content</vt:lpstr>
      <vt:lpstr>Part 1: Introduction</vt:lpstr>
      <vt:lpstr>Part 1: Introduction (cont.)</vt:lpstr>
      <vt:lpstr>Part 1: Introduction (cont.)</vt:lpstr>
      <vt:lpstr>Part 2: Data Import</vt:lpstr>
      <vt:lpstr>Part 2: Data Import (cont.)</vt:lpstr>
      <vt:lpstr>PowerPoint 演示文稿</vt:lpstr>
      <vt:lpstr>Part 2: Data Import (cont.)</vt:lpstr>
      <vt:lpstr>Part 2: Data Import (cont.)</vt:lpstr>
      <vt:lpstr>Part 2: Data Import (cont.)</vt:lpstr>
      <vt:lpstr>Part 2: Data Import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3: Data Preprocess  —  Comparison (cont.)</vt:lpstr>
      <vt:lpstr>Part 4: Stock Selection Strategy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2024-11-06T11:16:48Z</dcterms:created>
  <dcterms:modified xsi:type="dcterms:W3CDTF">2024-11-14T11:17:26Z</dcterms:modified>
  <cp:version>112013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9296346B2D6DD7B320502B67DDDA8C65_43</vt:lpwstr>
  </property>
  <property fmtid="{D5CDD505-2E9C-101B-9397-08002B2CF9AE}" pid="3" name="KSOProductBuildVer">
    <vt:lpwstr>2052-6.12.1.8902</vt:lpwstr>
  </property>
</Properties>
</file>