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b86495f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b86495f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b86495f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b86495f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b86495f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b86495f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cb86495f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cb86495f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cb86495f7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cb86495f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cb86495f7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cb86495f7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cb86495f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cb86495f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cb86495f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cb86495f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b86495f7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b86495f7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cb86495f7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cb86495f7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44506a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44506a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cb86495f7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cb86495f7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cb86495f7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cb86495f7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cb86495f7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cb86495f7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cb86495f7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cb86495f7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cb86495f7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cb86495f7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b86495f7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b86495f7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a44506ab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a44506ab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a44506ab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a44506a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ca44506ab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ca44506ab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ca44506ab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ca44506a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44506ab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44506ab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44506ab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44506ab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cb86495f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cb86495f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localfarmmarkets.org/cost_of_fruits.php" TargetMode="External"/><Relationship Id="rId4" Type="http://schemas.openxmlformats.org/officeDocument/2006/relationships/hyperlink" Target="https://www.researchgate.net/publication/23516854_How_Much_Do_Americans_Pay_for_Fruits_and_Vegetables" TargetMode="External"/><Relationship Id="rId5" Type="http://schemas.openxmlformats.org/officeDocument/2006/relationships/hyperlink" Target="https://www.thepacker.com/news/education/2022-fresh-trends-report-reveals-top-20-fruit-and-vegetables" TargetMode="External"/><Relationship Id="rId6" Type="http://schemas.openxmlformats.org/officeDocument/2006/relationships/hyperlink" Target="https://www.iowafarmbureau.com/Article/Update-on-fruit-and-vegetable-prices-January-24-202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597250" y="1824775"/>
            <a:ext cx="5219400" cy="7893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Comparison of produce price in U.S from 1999 to 2023</a:t>
            </a:r>
            <a:endParaRPr sz="2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006950" y="-123600"/>
            <a:ext cx="18132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Dmytro Lukinchuk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Emplid:24440864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Csc 10800: Foundation of Data Science Fall 2024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10 random rows. 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2850"/>
            <a:ext cx="8520600" cy="34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Information 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4096701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650" y="1229875"/>
            <a:ext cx="413564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information 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8200"/>
            <a:ext cx="852060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learn so far? 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1.There are </a:t>
            </a:r>
            <a:r>
              <a:rPr b="1" lang="en" sz="1400"/>
              <a:t>15 766</a:t>
            </a:r>
            <a:r>
              <a:rPr lang="en" sz="1400"/>
              <a:t> different kinds of produce and the date when price was collected.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2. There are </a:t>
            </a:r>
            <a:r>
              <a:rPr b="1" lang="en" sz="1400"/>
              <a:t>1 019 unique dates</a:t>
            </a:r>
            <a:r>
              <a:rPr lang="en" sz="1400"/>
              <a:t> counted which is really wide.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3. The top selling product is</a:t>
            </a:r>
            <a:r>
              <a:rPr b="1" lang="en" sz="1400"/>
              <a:t> Broccoli Crowns</a:t>
            </a:r>
            <a:r>
              <a:rPr lang="en" sz="1400"/>
              <a:t> which got 250% average spread.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4. Column </a:t>
            </a:r>
            <a:r>
              <a:rPr b="1" lang="en" sz="1400"/>
              <a:t>chicagoretail</a:t>
            </a:r>
            <a:r>
              <a:rPr lang="en" sz="1400"/>
              <a:t> has the most frequent data.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5. The most unique data is in </a:t>
            </a:r>
            <a:r>
              <a:rPr b="1" lang="en" sz="1400"/>
              <a:t>averagespread</a:t>
            </a:r>
            <a:r>
              <a:rPr lang="en" sz="1400"/>
              <a:t> column which gives a diverse information.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6. Will try to see the differences in price of produce in certain cities and years.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075" y="237675"/>
            <a:ext cx="5961125" cy="43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50" y="484875"/>
            <a:ext cx="5961149" cy="40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1863450" y="760600"/>
            <a:ext cx="4089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650" y="123850"/>
            <a:ext cx="6978073" cy="45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575" y="152400"/>
            <a:ext cx="6854850" cy="421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333050"/>
            <a:ext cx="6892851" cy="39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50" y="152400"/>
            <a:ext cx="6541101" cy="424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 20 fruits and vegetables consumed in USA in 21st century </a:t>
            </a:r>
            <a:endParaRPr sz="20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50" y="879225"/>
            <a:ext cx="4351224" cy="39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be more accurate in my data research i need to focus on something specific </a:t>
            </a:r>
            <a:endParaRPr sz="2000"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231300" cy="27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12966" l="32561" r="9960" t="25140"/>
          <a:stretch/>
        </p:blipFill>
        <p:spPr>
          <a:xfrm>
            <a:off x="912700" y="589450"/>
            <a:ext cx="6388977" cy="377444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2329298" y="0"/>
            <a:ext cx="4515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Sorting out my data </a:t>
            </a:r>
            <a:endParaRPr b="1" sz="18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Final steps</a:t>
            </a:r>
            <a:endParaRPr b="1"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Using a new code i am comparing price for </a:t>
            </a:r>
            <a:r>
              <a:rPr b="1" lang="en" sz="1500" u="sng"/>
              <a:t>strawberries</a:t>
            </a:r>
            <a:r>
              <a:rPr b="1" lang="en" sz="1500"/>
              <a:t> on farms and in new york in 2019</a:t>
            </a:r>
            <a:endParaRPr b="1" sz="1500"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75" y="1113175"/>
            <a:ext cx="5475974" cy="35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 Comparing </a:t>
            </a:r>
            <a:r>
              <a:rPr b="1" lang="en" sz="1800" u="sng"/>
              <a:t>Strawberries’</a:t>
            </a:r>
            <a:r>
              <a:rPr b="1" lang="en" sz="1800"/>
              <a:t> price on farms and in New York state in 1999</a:t>
            </a:r>
            <a:endParaRPr b="1" sz="1800"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350" y="1170175"/>
            <a:ext cx="5485475" cy="33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data of </a:t>
            </a:r>
            <a:r>
              <a:rPr lang="en" sz="1500"/>
              <a:t>products’</a:t>
            </a:r>
            <a:r>
              <a:rPr lang="en" sz="1500"/>
              <a:t> price in USA was compared(1999-2023)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From all of information i focus on a specific </a:t>
            </a:r>
            <a:r>
              <a:rPr lang="en" sz="1500"/>
              <a:t>product “Strawberries” to be more precise in my research.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On my own, i decided to check how the price changed between 1999 and 2023.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difference was really noticeable and there could be a few factors of this changes in price.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As for the main is inflation which put higher prices for labor, transportation, storage and market.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Other reasons could be: environmental changes.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This research gave me useful experience in collecting, extracting, researching and exploring dataset. 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https://localfarmmarkets.org/cost_of_fruits.php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https://www.researchgate.net/publication/23516854_How_Much_Do_Americans_Pay_for_Fruits_and_Vegetables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https://www.thepacker.com/news/education/2022-fresh-trends-report-reveals-top-20-fruit-and-vegetables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https://www.iowafarmbureau.com/Article/Update-on-fruit-and-vegetable-prices-January-24-2023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Fruits and Vegetables price in USA at the beginning of 20th century </a:t>
            </a:r>
            <a:endParaRPr sz="20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5" y="1140875"/>
            <a:ext cx="4048125" cy="35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450" y="1094150"/>
            <a:ext cx="3116076" cy="323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155150" y="112700"/>
            <a:ext cx="55899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Average Fruits and Vegetables price in 2023</a:t>
            </a:r>
            <a:endParaRPr sz="2000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-7573" l="0" r="0" t="0"/>
          <a:stretch/>
        </p:blipFill>
        <p:spPr>
          <a:xfrm>
            <a:off x="376150" y="567800"/>
            <a:ext cx="4011126" cy="45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473875" y="1017800"/>
            <a:ext cx="44355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we can notice, the price for fruits and vegetables has changed drastically compared to previous slide where i showed price of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same products 20 years ago. One of the main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reasons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are inflation and environmental change.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graph that shows changes in price.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131375"/>
            <a:ext cx="5817551" cy="35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740750" y="1131375"/>
            <a:ext cx="23388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graph shows the changes in price for fruits and vegetables in USA. In my next steps i have decided to collect and examine these changes through my data set.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dataset and all </a:t>
            </a:r>
            <a:r>
              <a:rPr lang="en"/>
              <a:t>important</a:t>
            </a:r>
            <a:r>
              <a:rPr lang="en"/>
              <a:t> </a:t>
            </a:r>
            <a:r>
              <a:rPr lang="en"/>
              <a:t>information</a:t>
            </a:r>
            <a:r>
              <a:rPr lang="en"/>
              <a:t> for research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8925"/>
            <a:ext cx="8520599" cy="3389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/>
          <p:nvPr/>
        </p:nvCxnSpPr>
        <p:spPr>
          <a:xfrm flipH="1" rot="10800000">
            <a:off x="779600" y="1597175"/>
            <a:ext cx="7872000" cy="3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325"/>
            <a:ext cx="9144002" cy="46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Descriptions 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Productname</a:t>
            </a:r>
            <a:r>
              <a:rPr b="1" lang="en" sz="1500"/>
              <a:t>- </a:t>
            </a:r>
            <a:r>
              <a:rPr lang="en" sz="1500"/>
              <a:t>the name of </a:t>
            </a:r>
            <a:r>
              <a:rPr lang="en" sz="1500"/>
              <a:t>either</a:t>
            </a:r>
            <a:r>
              <a:rPr lang="en" sz="1500"/>
              <a:t> fruit or vegetable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/>
              <a:t>Date-</a:t>
            </a:r>
            <a:r>
              <a:rPr b="1" lang="en" sz="1500"/>
              <a:t> </a:t>
            </a:r>
            <a:r>
              <a:rPr lang="en" sz="1500"/>
              <a:t>a specific year when the data was collected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/>
              <a:t>Farmprice-</a:t>
            </a:r>
            <a:r>
              <a:rPr b="1" lang="en" sz="1500"/>
              <a:t> </a:t>
            </a:r>
            <a:r>
              <a:rPr lang="en" sz="1500"/>
              <a:t>how much produce was trade on farm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/>
              <a:t>Averagespread-</a:t>
            </a:r>
            <a:r>
              <a:rPr b="1" lang="en" sz="1500"/>
              <a:t> </a:t>
            </a:r>
            <a:r>
              <a:rPr lang="en" sz="1500"/>
              <a:t>popularity of specific produce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/>
              <a:t>Newyorkretail </a:t>
            </a:r>
            <a:r>
              <a:rPr b="1" lang="en" sz="1500"/>
              <a:t>- </a:t>
            </a:r>
            <a:r>
              <a:rPr lang="en" sz="1500"/>
              <a:t>the price for produce in New York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/>
              <a:t>Atlantaretail-</a:t>
            </a:r>
            <a:r>
              <a:rPr b="1" lang="en" sz="1500"/>
              <a:t> </a:t>
            </a:r>
            <a:r>
              <a:rPr lang="en" sz="1500"/>
              <a:t>the price for produce in Atlanta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/>
              <a:t>Chicagoretail-</a:t>
            </a:r>
            <a:r>
              <a:rPr b="1" lang="en" sz="1500"/>
              <a:t> </a:t>
            </a:r>
            <a:r>
              <a:rPr lang="en" sz="1500"/>
              <a:t>the price for produce in Chicago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 u="sng"/>
              <a:t>LosAngelesretail-</a:t>
            </a:r>
            <a:r>
              <a:rPr b="1" lang="en" sz="1500"/>
              <a:t> </a:t>
            </a:r>
            <a:r>
              <a:rPr lang="en" sz="1500"/>
              <a:t>the price for produce in Los Angeles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Dividing and extracting first 10 rows from my data. 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602" cy="35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