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6" r:id="rId3"/>
    <p:sldId id="275" r:id="rId4"/>
    <p:sldId id="279" r:id="rId5"/>
    <p:sldId id="280" r:id="rId6"/>
    <p:sldId id="281" r:id="rId7"/>
    <p:sldId id="277" r:id="rId8"/>
    <p:sldId id="278" r:id="rId9"/>
    <p:sldId id="260" r:id="rId10"/>
    <p:sldId id="261" r:id="rId11"/>
    <p:sldId id="282" r:id="rId12"/>
    <p:sldId id="283" r:id="rId13"/>
    <p:sldId id="262" r:id="rId14"/>
    <p:sldId id="263" r:id="rId15"/>
    <p:sldId id="272" r:id="rId16"/>
    <p:sldId id="273" r:id="rId17"/>
    <p:sldId id="268" r:id="rId18"/>
    <p:sldId id="264" r:id="rId19"/>
    <p:sldId id="267" r:id="rId20"/>
    <p:sldId id="274" r:id="rId21"/>
    <p:sldId id="265" r:id="rId22"/>
    <p:sldId id="270" r:id="rId23"/>
    <p:sldId id="271"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58"/>
    <p:restoredTop sz="94653"/>
  </p:normalViewPr>
  <p:slideViewPr>
    <p:cSldViewPr snapToGrid="0">
      <p:cViewPr>
        <p:scale>
          <a:sx n="118" d="100"/>
          <a:sy n="118" d="100"/>
        </p:scale>
        <p:origin x="960" y="1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15:10:22.389"/>
    </inkml:context>
    <inkml:brush xml:id="br0">
      <inkml:brushProperty name="width" value="0.025" units="cm"/>
      <inkml:brushProperty name="height" value="0.025" units="cm"/>
    </inkml:brush>
  </inkml:definitions>
  <inkml:trace contextRef="#ctx0" brushRef="#br0">1163 1 24575,'0'26'0,"0"-7"0,0 20 0,0-13 0,0 5 0,0-4 0,0 8 0,0 14 0,0-1 0,7 50 0,-5-32 0,4 22 0,1-33 0,-5 21 0,5-23 0,-7 23 0,0-31 0,0 0 0,0 1 0,0-9 0,0-2 0,0 0 0,0-13 0,0 12 0,0-14 0,0 6 0,0 1 0,0-7 0,0 5 0,0-12 0,0 12 0,0-11 0,0 11 0,0-12 0,0 5 0,0-6 0,0-1 0,0 6 0,0-4 0,0 3 0,0-5 0,0 1 0,0 0 0,0-1 0,-6-4 0,5 3 0,-4-3 0,5 4 0,0 0 0,0-1 0,0 2 0,0-1 0,0 1 0,0 0 0,0-1 0,0 1 0,0-1 0,-5-4 0,-5-6 0,-3-8 0,-17-12 0,-17-20 0,6 12 0,-9-10 0,23 29 0,0-4 0,0 11 0,7-5 0,-14 6 0,12 0 0,-13 0 0,8 0 0,0 0 0,0 6 0,0 1 0,0 7 0,1-1 0,5-1 0,3 1 0,-1-1 0,6 0 0,-5 0 0,6 0 0,0 0 0,0-1 0,-6 2 0,4-1 0,-4 0 0,6 0 0,0-6 0,0 4 0,0-3 0,6 4 0,-11 2 0,8-1 0,-10 7 0,12 1 0,-11 6 0,10 1 0,-12 0 0,-1 8 0,6-6 0,-6 6 0,1-9 0,5 1 0,-4 0 0,5-1 0,-5 1 0,4-7 0,-4 5 0,12-5 0,-4 0 0,4 5 0,-5-12 0,5 12 0,-4-11 0,10 11 0,-10-5 0,9 6 0,-4 1 0,0 0 0,5 0 0,-5-1 0,0 1 0,4 0 0,-4-1 0,6-6 0,-6 5 0,5-5 0,-5 0 0,6 5 0,-6-11 0,5 11 0,-4-5 0,5 6 0,0 1 0,0 8 0,0-6 0,0 14 0,0-6 0,0 9 0,0-9 0,0 6 0,0-14 0,0 15 0,6-16 0,2 16 0,13-7 0,2 8 0,19 14 0,-9-10 0,21 22 0,-12-20 0,13 21 0,-12-20 0,7 8 0,-17-14 0,5-6 0,-8 3 0,-3-14 0,1 6 0,-1-8 0,-1 0 0,-6-7 0,5 5 0,-11-12 0,4 5 0,0-5 0,-4-2 0,4 2 0,-6-2 0,6-4 0,-5 3 0,12-3 0,-5 0 0,7 5 0,0-11 0,-1 5 0,9-6 0,3 0 0,7 0 0,1 0 0,-1 0 0,1 0 0,-9 0 0,6 0 0,-14 0 0,6 0 0,-15 0 0,5 0 0,-12 0 0,6 0 0,-8 0 0,-4 5 0,-2 1 0,-5 12 0,0 2 0,0 38 0,0-15 0,0 27 0,0-25 0,0 0 0,0 1 0,0-1 0,0 1 0,0 9 0,0-7 0,0 8 0,0-11 0,0-8 0,0 7 0,0-16 0,0 16 0,0-15 0,-6 6 0,4-9 0,-4 1 0,6 0 0,-5-7 0,4 5 0,-4-5 0,5 6 0,0 1 0,0-7 0,0 5 0,0-5 0,0 0 0,0 5 0,0-12 0,0 13 0,0-13 0,0 12 0,0-12 0,0 12 0,0-5 0,0 15 0,0-6 0,0 6 0,0-8 0,0-1 0,0-6 0,0-1 0,0-8 0,0 1 0,0 0 0,0-1 0,0 0 0,0 0 0,0 0 0,0 0 0,5 1 0,-4 6 0,4-5 0,-5 6 0,0-8 0,0 1 0,0 0 0,0-1 0,0 1 0,0-1 0,0 0 0,0 0 0,0 7 0,0-4 0,0 11 0,0-12 0,0 10 0,0-10 0,0 4 0,0-6 0,0 0 0,0 0 0,0 8 0,0 9 0,0 1 0,0 6 0,-6-8 0,5-1 0,-5 1 0,6-7 0,-6-2 0,5-6 0,-4 0 0,5-6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15:10:25.733"/>
    </inkml:context>
    <inkml:brush xml:id="br0">
      <inkml:brushProperty name="width" value="0.025" units="cm"/>
      <inkml:brushProperty name="height" value="0.025" units="cm"/>
    </inkml:brush>
  </inkml:definitions>
  <inkml:trace contextRef="#ctx0" brushRef="#br0">146 0 24575,'0'23'0,"0"-6"0,0 17 0,0-4 0,0 7 0,0-2 0,0 10 0,0-5 0,0 25 0,0-25 0,0 13 0,0-16 0,0 9 0,0-1 0,0-8 0,0 7 0,0-16 0,0 7 0,-6-15 0,-1 5 0,0-11 0,-4 4 0,4 0 0,-5-4 0,-2 11 0,2-5 0,4 6 0,-3-6 0,3 14 0,-5-12 0,5 13 0,2 0 0,-1 2 0,5 0 0,-5 7 0,7-16 0,0 8 0,0-10 0,0 1 0,0-7 0,0 5 0,0-12 0,0 12 0,0-5 0,0 0 0,0 5 0,0-5 0,0 0 0,0-1 0,0-8 0,0 1 0,0-1 0,0 1 0,0-1 0,0 1 0,0 5 0,0 3 0,0 7 0,0 0 0,0-7 0,0 5 0,0-12 0,0 5 0,0-6 0,0-1 0,0 0 0,0 0 0,0-1 0,0-9 0,12-8 0,-3-13 0,28-12 0,-13 4 0,8 2 0,-7 0 0,-12 13 0,12-6 0,-12 7 0,12 4 0,-5-3 0,7 10 0,0-11 0,0 10 0,8-4 0,2 6 0,0 0 0,6 0 0,-14 0 0,14 0 0,-14 0 0,15 0 0,-7 7 0,0 0 0,6 8 0,-5 0 0,-1 5 0,-2 1 0,0 8 0,-6-8 0,6 6 0,-15-7 0,6 7 0,-12-7 0,5 5 0,-7-5 0,2 7 0,-1-1 0,-6 1 0,-1 8 0,-6-6 0,7 14 0,-5 4 0,4-7 0,-6 13 0,6-24 0,-4 6 0,4-8 0,-6-7 0,0 5 0,0-12 0,0 12 0,0-5 0,0 7 0,0-1 0,0 1 0,0 0 0,0 0 0,0-1 0,0 1 0,0 0 0,0-7 0,0 5 0,0-12 0,-6 12 0,4-5 0,-10 12 0,5-11 0,0 9 0,-3-16 0,8 11 0,-8-12 0,2 12 0,2-5 0,-6 0 0,11 5 0,-10-5 0,9 7 0,-9-7 0,10-2 0,-4-6 0,5-1 0,0 1 0,-6-1 0,5 1 0,-4 0 0,5-1 0,-6 8 0,-1-6 0,0 12 0,-5-5 0,6 0 0,-2 5 0,-3-5 0,4 7 0,-1-7 0,-4 5 0,11-5 0,-5 6 0,0-6 0,5 5 0,-9-11 0,8 4 0,-9 0 0,4-4 0,-5 4 0,0-6 0,0-1 0,0 1 0,-6 0 0,4 0 0,-11 1 0,5-6 0,0 4 0,-5-4 0,4 6 0,1-1 0,-5 7 0,0 1 0,3-1 0,-8 6 0,16-12 0,-11 6 0,5-6 0,0-1 0,-5 1 0,4 0 0,-5 0 0,-1 1 0,7-2 0,-6 1 0,6 0 0,-7 0 0,7 0 0,-5 0 0,12-1 0,-6 0 0,7 0 0,0-6 0,6 5 0,-5-10 0,5 4 0,-1 0 0,-3-3 0,8 7 0,-12-7 0,12 2 0,-7-4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15:10:26.741"/>
    </inkml:context>
    <inkml:brush xml:id="br0">
      <inkml:brushProperty name="width" value="0.025" units="cm"/>
      <inkml:brushProperty name="height" value="0.025" units="cm"/>
    </inkml:brush>
  </inkml:definitions>
  <inkml:trace contextRef="#ctx0" brushRef="#br0">1 0 24575,'0'23'0,"0"19"0,0 19 0,0 34 0,0 2-349,0-36 1,0-3 348,0 9 0,0 32 0,0-35 0,0 30 0,0-12 0,0-13 172,0-14-172,0-18 0,0-2 0,0-15 0,0-1 0,0-8 525,0 0-525,0 1 0,0-1 0,0 0 0,0 0 0,0 16 0,0 13 0,0 30 0,7-10 0,2 28 0,15-27 0,-4 18 0,4-21 0,-9-3 0,0-18 0,-7-8 0,-2-11 0,-6-6 0,0-1 0,0 0 0,0 1 0,0-1 0,0 7 0,0 2 0,0 15 0,0 2 0,0 0 0,0 7 0,0-22 0,0 11 0,5-20 0,-4 5 0,4-6 0,-5-1 0,0 1 0,0-7 0,0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15:10:29.564"/>
    </inkml:context>
    <inkml:brush xml:id="br0">
      <inkml:brushProperty name="width" value="0.025" units="cm"/>
      <inkml:brushProperty name="height" value="0.025" units="cm"/>
    </inkml:brush>
  </inkml:definitions>
  <inkml:trace contextRef="#ctx0" brushRef="#br0">1 488 24575,'17'0'0,"-4"0"0,17 0 0,-9 0 0,4 5 0,21 3 0,-13 12 0,24 4 0,-11 6 0,-1 0 0,1-6 0,3 9 0,-3-9 0,-5 3 0,-6 0 0,0-5 0,2 0 0,0 5 0,7-4 0,-15-1 0,6-2 0,-15 0 0,6-5 0,-12 3 0,4-11 0,-7 3 0,-4-4 0,3 5 0,-4 0 0,6 1 0,0 6 0,0-4 0,0 4 0,-5-6 0,3-1 0,-9 1 0,9-6 0,-4 0 0,5-6 0,0 0 0,0-6 0,1 0 0,6-7 0,2-5 0,7 3 0,0-5 0,-7 7 0,5 0 0,-12 1 0,12-1 0,-12 6 0,6-4 0,-8 9 0,1-8 0,-1 4 0,1-1 0,-1-2 0,1-5 0,0 1 0,7-6 0,1 0 0,0 5 0,5-12 0,-5 6 0,0 0 0,5 1 0,-5 0 0,7 4 0,-1-10 0,1 4 0,8-1 0,-6-3 0,14 1 0,-14 3 0,6-6 0,0 11 0,-6-3 0,6-2 0,-8 6 0,-1-4 0,1 5 0,0 1 0,-1-1 0,1-5 0,0 4 0,-7-4 0,5 6 0,-12 1 0,12 5 0,-12-4 0,6 10 0,-8-10 0,1 10 0,-6-9 0,3 9 0,-8-9 0,9 8 0,-3-8 0,4 3 0,1-5 0,-1 6 0,1-5 0,-1 5 0,0-5 0,-5 0 0,4 1 0,-9-1 0,8 0 0,-2 0 0,4-1 0,1 0 0,-5 0 0,3 0 0,-4 1 0,6 4 0,-6-2 0,3 7 0,-3-7 0,0 3 0,4 0 0,-4-4 0,5 9 0,-1-8 0,1 7 0,0-7 0,-1 2 0,2 1 0,-1 1 0,-4 0 0,3 4 0,-5-5 0,1 6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15:10:31.158"/>
    </inkml:context>
    <inkml:brush xml:id="br0">
      <inkml:brushProperty name="width" value="0.025" units="cm"/>
      <inkml:brushProperty name="height" value="0.025" units="cm"/>
    </inkml:brush>
  </inkml:definitions>
  <inkml:trace contextRef="#ctx0" brushRef="#br0">1717 1 24575,'-23'0'0,"-9"0"0,-5 0 0,-9 0 0,-12 0 0,0 0 0,-2 0 0,4 0 0,11 0 0,-11 0 0,-2 0 0,-10 0 0,0 0 0,0 0 0,1 0 0,-1 0 0,10 0 0,2 6 0,10-4 0,9 5 0,2-1 0,8-5 0,7 5 0,-5-6 0,4 0 0,-5 0 0,-1 0 0,0 0 0,0 0 0,-8 0 0,-3 0 0,-7 0 0,-1 0 0,0 0 0,1 0 0,7 0 0,3 0 0,8 0 0,7 0 0,2 0 0,6 0 0,6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15:10:32.744"/>
    </inkml:context>
    <inkml:brush xml:id="br0">
      <inkml:brushProperty name="width" value="0.025" units="cm"/>
      <inkml:brushProperty name="height" value="0.025" units="cm"/>
    </inkml:brush>
  </inkml:definitions>
  <inkml:trace contextRef="#ctx0" brushRef="#br0">1 236 24575,'31'0'0,"-5"0"0,17 0 0,-6 0 0,18 0 0,3 0 0,0 0 0,7 0 0,-7-8 0,10 6 0,11-14 0,-8 7 0,8-2 0,0-5 0,-8 7 0,19-10 0,-8 9 0,0-6 0,9 14 0,-21-13 0,0 7 0,-5-2 0,-17-3 0,7 11 0,-9-11 0,-9 11 0,-2-5 0,-8 1 0,-1 5 0,-6-5 0,-1 0 0,-8 5 0,1-10 0,-1 10 0,-4-9 0,-2 9 0,-5-4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37BB-8F87-3BEE-92CF-8DC97CD161A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FA54CA1-2612-06D8-F12B-7CD3BE775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D5804ED-91B9-B19F-FA23-D69270EA4AF3}"/>
              </a:ext>
            </a:extLst>
          </p:cNvPr>
          <p:cNvSpPr>
            <a:spLocks noGrp="1"/>
          </p:cNvSpPr>
          <p:nvPr>
            <p:ph type="dt" sz="half" idx="10"/>
          </p:nvPr>
        </p:nvSpPr>
        <p:spPr/>
        <p:txBody>
          <a:bodyPr/>
          <a:lstStyle/>
          <a:p>
            <a:fld id="{E9C535F6-3092-8549-BC62-7CA47E93E762}" type="datetimeFigureOut">
              <a:rPr lang="en-US" smtClean="0"/>
              <a:t>5/22/24</a:t>
            </a:fld>
            <a:endParaRPr lang="en-US"/>
          </a:p>
        </p:txBody>
      </p:sp>
      <p:sp>
        <p:nvSpPr>
          <p:cNvPr id="5" name="Footer Placeholder 4">
            <a:extLst>
              <a:ext uri="{FF2B5EF4-FFF2-40B4-BE49-F238E27FC236}">
                <a16:creationId xmlns:a16="http://schemas.microsoft.com/office/drawing/2014/main" id="{5B06761F-4564-07FD-A373-B4FB07784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5BE50-A0E0-29DA-7614-D52C4AD0E3CC}"/>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388967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7088-FD27-E673-9FC7-654F5ACA77B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1BA7700-EE2A-BF47-B39F-64788104D1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D559CD-B926-313F-175E-3AB42F1C202B}"/>
              </a:ext>
            </a:extLst>
          </p:cNvPr>
          <p:cNvSpPr>
            <a:spLocks noGrp="1"/>
          </p:cNvSpPr>
          <p:nvPr>
            <p:ph type="dt" sz="half" idx="10"/>
          </p:nvPr>
        </p:nvSpPr>
        <p:spPr/>
        <p:txBody>
          <a:bodyPr/>
          <a:lstStyle/>
          <a:p>
            <a:fld id="{E9C535F6-3092-8549-BC62-7CA47E93E762}" type="datetimeFigureOut">
              <a:rPr lang="en-US" smtClean="0"/>
              <a:t>5/22/24</a:t>
            </a:fld>
            <a:endParaRPr lang="en-US"/>
          </a:p>
        </p:txBody>
      </p:sp>
      <p:sp>
        <p:nvSpPr>
          <p:cNvPr id="5" name="Footer Placeholder 4">
            <a:extLst>
              <a:ext uri="{FF2B5EF4-FFF2-40B4-BE49-F238E27FC236}">
                <a16:creationId xmlns:a16="http://schemas.microsoft.com/office/drawing/2014/main" id="{3ADA69EA-5C71-520C-49BE-1C98AFB48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10F26-A449-40D5-49CF-CF543B696F22}"/>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27478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94718-82C0-A67B-84E1-B846D489283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FCF94D-E001-2D2B-A188-74E68E7315B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13D786-619C-25DE-D527-FEF97BAE1A1E}"/>
              </a:ext>
            </a:extLst>
          </p:cNvPr>
          <p:cNvSpPr>
            <a:spLocks noGrp="1"/>
          </p:cNvSpPr>
          <p:nvPr>
            <p:ph type="dt" sz="half" idx="10"/>
          </p:nvPr>
        </p:nvSpPr>
        <p:spPr/>
        <p:txBody>
          <a:bodyPr/>
          <a:lstStyle/>
          <a:p>
            <a:fld id="{E9C535F6-3092-8549-BC62-7CA47E93E762}" type="datetimeFigureOut">
              <a:rPr lang="en-US" smtClean="0"/>
              <a:t>5/22/24</a:t>
            </a:fld>
            <a:endParaRPr lang="en-US"/>
          </a:p>
        </p:txBody>
      </p:sp>
      <p:sp>
        <p:nvSpPr>
          <p:cNvPr id="5" name="Footer Placeholder 4">
            <a:extLst>
              <a:ext uri="{FF2B5EF4-FFF2-40B4-BE49-F238E27FC236}">
                <a16:creationId xmlns:a16="http://schemas.microsoft.com/office/drawing/2014/main" id="{7384FCE4-6BDD-3D72-CA00-E4AF623A6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E5519-2D96-2EBF-9F1E-5055854272A0}"/>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77869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BDE9-F34C-AE2C-69F6-B5A7E7103F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396B0C1-3D49-C6A8-73E9-01808BED10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E3C8FD-CBC6-137D-A300-4B4A300C58B4}"/>
              </a:ext>
            </a:extLst>
          </p:cNvPr>
          <p:cNvSpPr>
            <a:spLocks noGrp="1"/>
          </p:cNvSpPr>
          <p:nvPr>
            <p:ph type="dt" sz="half" idx="10"/>
          </p:nvPr>
        </p:nvSpPr>
        <p:spPr/>
        <p:txBody>
          <a:bodyPr/>
          <a:lstStyle/>
          <a:p>
            <a:fld id="{E9C535F6-3092-8549-BC62-7CA47E93E762}" type="datetimeFigureOut">
              <a:rPr lang="en-US" smtClean="0"/>
              <a:t>5/22/24</a:t>
            </a:fld>
            <a:endParaRPr lang="en-US"/>
          </a:p>
        </p:txBody>
      </p:sp>
      <p:sp>
        <p:nvSpPr>
          <p:cNvPr id="5" name="Footer Placeholder 4">
            <a:extLst>
              <a:ext uri="{FF2B5EF4-FFF2-40B4-BE49-F238E27FC236}">
                <a16:creationId xmlns:a16="http://schemas.microsoft.com/office/drawing/2014/main" id="{7E3D9B62-CF6D-005A-ABA9-64728CF1B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EE097-04CC-BB49-CA69-084715404270}"/>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11688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F790-804F-6313-7110-E0C2042AF75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7EC791D-70AB-E096-FC6C-557FE2FF2D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758C0D6-000F-5C7D-AD71-98CB982E55E8}"/>
              </a:ext>
            </a:extLst>
          </p:cNvPr>
          <p:cNvSpPr>
            <a:spLocks noGrp="1"/>
          </p:cNvSpPr>
          <p:nvPr>
            <p:ph type="dt" sz="half" idx="10"/>
          </p:nvPr>
        </p:nvSpPr>
        <p:spPr/>
        <p:txBody>
          <a:bodyPr/>
          <a:lstStyle/>
          <a:p>
            <a:fld id="{E9C535F6-3092-8549-BC62-7CA47E93E762}" type="datetimeFigureOut">
              <a:rPr lang="en-US" smtClean="0"/>
              <a:t>5/22/24</a:t>
            </a:fld>
            <a:endParaRPr lang="en-US"/>
          </a:p>
        </p:txBody>
      </p:sp>
      <p:sp>
        <p:nvSpPr>
          <p:cNvPr id="5" name="Footer Placeholder 4">
            <a:extLst>
              <a:ext uri="{FF2B5EF4-FFF2-40B4-BE49-F238E27FC236}">
                <a16:creationId xmlns:a16="http://schemas.microsoft.com/office/drawing/2014/main" id="{21B75C40-6ED9-E7E1-C8C7-764471944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4BB4A-DE99-5800-B88D-243ADABC9B10}"/>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237816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8C90-B72B-8B43-24D5-23D5687852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607DA4B-7378-D98E-0216-5A85C34D109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0D50304-F615-D4CA-9BD6-C96CD140022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6BDE20A-0D1C-53D5-3660-4F696FF461B2}"/>
              </a:ext>
            </a:extLst>
          </p:cNvPr>
          <p:cNvSpPr>
            <a:spLocks noGrp="1"/>
          </p:cNvSpPr>
          <p:nvPr>
            <p:ph type="dt" sz="half" idx="10"/>
          </p:nvPr>
        </p:nvSpPr>
        <p:spPr/>
        <p:txBody>
          <a:bodyPr/>
          <a:lstStyle/>
          <a:p>
            <a:fld id="{E9C535F6-3092-8549-BC62-7CA47E93E762}" type="datetimeFigureOut">
              <a:rPr lang="en-US" smtClean="0"/>
              <a:t>5/22/24</a:t>
            </a:fld>
            <a:endParaRPr lang="en-US"/>
          </a:p>
        </p:txBody>
      </p:sp>
      <p:sp>
        <p:nvSpPr>
          <p:cNvPr id="6" name="Footer Placeholder 5">
            <a:extLst>
              <a:ext uri="{FF2B5EF4-FFF2-40B4-BE49-F238E27FC236}">
                <a16:creationId xmlns:a16="http://schemas.microsoft.com/office/drawing/2014/main" id="{CB772FCF-89D0-8EFC-1EBB-A8F56A631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F4BC5-E8E7-7E45-EEEC-42D8E934D442}"/>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2340549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4B06-78D8-B114-96D5-958748619D6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E8E79E-B132-239A-1BD9-11E47BEF4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C6954A0-D5B0-D4CE-23B6-6854AA4FBC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23B6F65-3222-EE8E-990D-ADEFCA9ED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27097E-F26A-F447-6D07-EF99939D600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69F2B2A-49E2-A836-1B9E-323E654790EB}"/>
              </a:ext>
            </a:extLst>
          </p:cNvPr>
          <p:cNvSpPr>
            <a:spLocks noGrp="1"/>
          </p:cNvSpPr>
          <p:nvPr>
            <p:ph type="dt" sz="half" idx="10"/>
          </p:nvPr>
        </p:nvSpPr>
        <p:spPr/>
        <p:txBody>
          <a:bodyPr/>
          <a:lstStyle/>
          <a:p>
            <a:fld id="{E9C535F6-3092-8549-BC62-7CA47E93E762}" type="datetimeFigureOut">
              <a:rPr lang="en-US" smtClean="0"/>
              <a:t>5/22/24</a:t>
            </a:fld>
            <a:endParaRPr lang="en-US"/>
          </a:p>
        </p:txBody>
      </p:sp>
      <p:sp>
        <p:nvSpPr>
          <p:cNvPr id="8" name="Footer Placeholder 7">
            <a:extLst>
              <a:ext uri="{FF2B5EF4-FFF2-40B4-BE49-F238E27FC236}">
                <a16:creationId xmlns:a16="http://schemas.microsoft.com/office/drawing/2014/main" id="{1853D61D-A8A2-DEA0-C29C-4696506B55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E174E-618F-03B8-D700-B9FEA37F7A58}"/>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307676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F8A5-438D-6A71-81C4-99C7DF92F22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036BBBC-2036-EA6F-FDFA-F74D3A724233}"/>
              </a:ext>
            </a:extLst>
          </p:cNvPr>
          <p:cNvSpPr>
            <a:spLocks noGrp="1"/>
          </p:cNvSpPr>
          <p:nvPr>
            <p:ph type="dt" sz="half" idx="10"/>
          </p:nvPr>
        </p:nvSpPr>
        <p:spPr/>
        <p:txBody>
          <a:bodyPr/>
          <a:lstStyle/>
          <a:p>
            <a:fld id="{E9C535F6-3092-8549-BC62-7CA47E93E762}" type="datetimeFigureOut">
              <a:rPr lang="en-US" smtClean="0"/>
              <a:t>5/22/24</a:t>
            </a:fld>
            <a:endParaRPr lang="en-US"/>
          </a:p>
        </p:txBody>
      </p:sp>
      <p:sp>
        <p:nvSpPr>
          <p:cNvPr id="4" name="Footer Placeholder 3">
            <a:extLst>
              <a:ext uri="{FF2B5EF4-FFF2-40B4-BE49-F238E27FC236}">
                <a16:creationId xmlns:a16="http://schemas.microsoft.com/office/drawing/2014/main" id="{AF45DFEB-4E6B-8B68-D0C3-E2E9A57983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8D9FD5-EB7C-8DDB-D87E-D4502CD97D7C}"/>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04029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CB5DA-1AE2-FF97-321D-8DD8C972267C}"/>
              </a:ext>
            </a:extLst>
          </p:cNvPr>
          <p:cNvSpPr>
            <a:spLocks noGrp="1"/>
          </p:cNvSpPr>
          <p:nvPr>
            <p:ph type="dt" sz="half" idx="10"/>
          </p:nvPr>
        </p:nvSpPr>
        <p:spPr/>
        <p:txBody>
          <a:bodyPr/>
          <a:lstStyle/>
          <a:p>
            <a:fld id="{E9C535F6-3092-8549-BC62-7CA47E93E762}" type="datetimeFigureOut">
              <a:rPr lang="en-US" smtClean="0"/>
              <a:t>5/22/24</a:t>
            </a:fld>
            <a:endParaRPr lang="en-US"/>
          </a:p>
        </p:txBody>
      </p:sp>
      <p:sp>
        <p:nvSpPr>
          <p:cNvPr id="3" name="Footer Placeholder 2">
            <a:extLst>
              <a:ext uri="{FF2B5EF4-FFF2-40B4-BE49-F238E27FC236}">
                <a16:creationId xmlns:a16="http://schemas.microsoft.com/office/drawing/2014/main" id="{4B431167-BC10-CCB1-0707-E3341560B7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6112CB-66D2-29D6-BCF3-1314F6CE883D}"/>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89975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7C30-C954-E84D-35F2-EECD9A6DF4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C93F7C4-2447-180B-8246-73FDEF6F92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24EB62F-BDE3-88C2-B14B-E7BD6ABA2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35EC07-A82E-27D6-0220-5298E7355FFD}"/>
              </a:ext>
            </a:extLst>
          </p:cNvPr>
          <p:cNvSpPr>
            <a:spLocks noGrp="1"/>
          </p:cNvSpPr>
          <p:nvPr>
            <p:ph type="dt" sz="half" idx="10"/>
          </p:nvPr>
        </p:nvSpPr>
        <p:spPr/>
        <p:txBody>
          <a:bodyPr/>
          <a:lstStyle/>
          <a:p>
            <a:fld id="{E9C535F6-3092-8549-BC62-7CA47E93E762}" type="datetimeFigureOut">
              <a:rPr lang="en-US" smtClean="0"/>
              <a:t>5/22/24</a:t>
            </a:fld>
            <a:endParaRPr lang="en-US"/>
          </a:p>
        </p:txBody>
      </p:sp>
      <p:sp>
        <p:nvSpPr>
          <p:cNvPr id="6" name="Footer Placeholder 5">
            <a:extLst>
              <a:ext uri="{FF2B5EF4-FFF2-40B4-BE49-F238E27FC236}">
                <a16:creationId xmlns:a16="http://schemas.microsoft.com/office/drawing/2014/main" id="{1793B84C-1B3F-8156-505B-BF4FE7C71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499D7-30E5-0233-0AF2-75A91179B7FC}"/>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479296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5EBD-A2DC-3505-FE18-64BB0618B0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9ABEF60-F92D-003B-1BFE-1F90A29C6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46C111-9A09-3D6A-1A4E-EB59B6A97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2583E1-4A01-DE91-BC12-CDAAFFFB241A}"/>
              </a:ext>
            </a:extLst>
          </p:cNvPr>
          <p:cNvSpPr>
            <a:spLocks noGrp="1"/>
          </p:cNvSpPr>
          <p:nvPr>
            <p:ph type="dt" sz="half" idx="10"/>
          </p:nvPr>
        </p:nvSpPr>
        <p:spPr/>
        <p:txBody>
          <a:bodyPr/>
          <a:lstStyle/>
          <a:p>
            <a:fld id="{E9C535F6-3092-8549-BC62-7CA47E93E762}" type="datetimeFigureOut">
              <a:rPr lang="en-US" smtClean="0"/>
              <a:t>5/22/24</a:t>
            </a:fld>
            <a:endParaRPr lang="en-US"/>
          </a:p>
        </p:txBody>
      </p:sp>
      <p:sp>
        <p:nvSpPr>
          <p:cNvPr id="6" name="Footer Placeholder 5">
            <a:extLst>
              <a:ext uri="{FF2B5EF4-FFF2-40B4-BE49-F238E27FC236}">
                <a16:creationId xmlns:a16="http://schemas.microsoft.com/office/drawing/2014/main" id="{4CE49381-AA3B-A47C-3497-537DF73F1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EE276-C530-2CF8-29E4-B42B02147CF2}"/>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404930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E1414-A144-F788-C8BA-17A07EFCC8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D427985-9409-A3D4-78FF-68658EF6E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B270E7-BCE2-BB80-6C4F-A76EC14390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C535F6-3092-8549-BC62-7CA47E93E762}" type="datetimeFigureOut">
              <a:rPr lang="en-US" smtClean="0"/>
              <a:t>5/22/24</a:t>
            </a:fld>
            <a:endParaRPr lang="en-US"/>
          </a:p>
        </p:txBody>
      </p:sp>
      <p:sp>
        <p:nvSpPr>
          <p:cNvPr id="5" name="Footer Placeholder 4">
            <a:extLst>
              <a:ext uri="{FF2B5EF4-FFF2-40B4-BE49-F238E27FC236}">
                <a16:creationId xmlns:a16="http://schemas.microsoft.com/office/drawing/2014/main" id="{07A84D7A-E1D2-E97E-2FA2-6DD6B273F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2FE9D39-1B0B-E792-0AEC-46E6A1009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1090D6-435E-9D4B-9303-D593B7CC4E9D}" type="slidenum">
              <a:rPr lang="en-US" smtClean="0"/>
              <a:t>‹#›</a:t>
            </a:fld>
            <a:endParaRPr lang="en-US"/>
          </a:p>
        </p:txBody>
      </p:sp>
    </p:spTree>
    <p:extLst>
      <p:ext uri="{BB962C8B-B14F-4D97-AF65-F5344CB8AC3E}">
        <p14:creationId xmlns:p14="http://schemas.microsoft.com/office/powerpoint/2010/main" val="108103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8.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9B61F-4329-F243-6879-B7EB755473B9}"/>
              </a:ext>
            </a:extLst>
          </p:cNvPr>
          <p:cNvSpPr>
            <a:spLocks noGrp="1"/>
          </p:cNvSpPr>
          <p:nvPr>
            <p:ph type="ctrTitle"/>
          </p:nvPr>
        </p:nvSpPr>
        <p:spPr/>
        <p:txBody>
          <a:bodyPr/>
          <a:lstStyle/>
          <a:p>
            <a:r>
              <a:rPr lang="en-US" dirty="0"/>
              <a:t>Watch </a:t>
            </a:r>
            <a:r>
              <a:rPr lang="en-US" dirty="0" err="1"/>
              <a:t>Recomender</a:t>
            </a:r>
            <a:endParaRPr lang="en-US" dirty="0"/>
          </a:p>
        </p:txBody>
      </p:sp>
      <p:sp>
        <p:nvSpPr>
          <p:cNvPr id="3" name="Subtitle 2">
            <a:extLst>
              <a:ext uri="{FF2B5EF4-FFF2-40B4-BE49-F238E27FC236}">
                <a16:creationId xmlns:a16="http://schemas.microsoft.com/office/drawing/2014/main" id="{6CEC0105-3747-871D-515E-28A99DB556B0}"/>
              </a:ext>
            </a:extLst>
          </p:cNvPr>
          <p:cNvSpPr>
            <a:spLocks noGrp="1"/>
          </p:cNvSpPr>
          <p:nvPr>
            <p:ph type="subTitle" idx="1"/>
          </p:nvPr>
        </p:nvSpPr>
        <p:spPr/>
        <p:txBody>
          <a:bodyPr/>
          <a:lstStyle/>
          <a:p>
            <a:r>
              <a:rPr lang="en-US" dirty="0"/>
              <a:t>DISPRO2 – FS24</a:t>
            </a:r>
          </a:p>
          <a:p>
            <a:r>
              <a:rPr lang="en-US" dirty="0"/>
              <a:t>Teresa </a:t>
            </a:r>
            <a:r>
              <a:rPr lang="en-US" dirty="0" err="1"/>
              <a:t>Windlin</a:t>
            </a:r>
            <a:r>
              <a:rPr lang="en-US" dirty="0"/>
              <a:t>, Luka </a:t>
            </a:r>
            <a:r>
              <a:rPr lang="en-US" dirty="0" err="1"/>
              <a:t>Bozovic</a:t>
            </a:r>
            <a:endParaRPr lang="en-US" dirty="0"/>
          </a:p>
        </p:txBody>
      </p:sp>
    </p:spTree>
    <p:extLst>
      <p:ext uri="{BB962C8B-B14F-4D97-AF65-F5344CB8AC3E}">
        <p14:creationId xmlns:p14="http://schemas.microsoft.com/office/powerpoint/2010/main" val="355659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0A6D-AC4C-80CA-1030-EAED651ACD3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1C51ECF4-B3D1-AC4D-089F-49EDF7D4E000}"/>
              </a:ext>
            </a:extLst>
          </p:cNvPr>
          <p:cNvSpPr>
            <a:spLocks noGrp="1"/>
          </p:cNvSpPr>
          <p:nvPr>
            <p:ph idx="1"/>
          </p:nvPr>
        </p:nvSpPr>
        <p:spPr/>
        <p:txBody>
          <a:bodyPr/>
          <a:lstStyle/>
          <a:p>
            <a:r>
              <a:rPr lang="en-US" dirty="0"/>
              <a:t>10’000 watches, 100 brands, 300 models (bring example of model)</a:t>
            </a:r>
          </a:p>
          <a:p>
            <a:r>
              <a:rPr lang="en-US" dirty="0"/>
              <a:t>What in </a:t>
            </a:r>
            <a:r>
              <a:rPr lang="en-US" dirty="0" err="1"/>
              <a:t>json</a:t>
            </a:r>
            <a:r>
              <a:rPr lang="en-US" dirty="0"/>
              <a:t>.</a:t>
            </a:r>
          </a:p>
          <a:p>
            <a:r>
              <a:rPr lang="en-US" dirty="0"/>
              <a:t>Distribution of brands &amp; models</a:t>
            </a:r>
          </a:p>
          <a:p>
            <a:endParaRPr lang="en-US" dirty="0"/>
          </a:p>
          <a:p>
            <a:endParaRPr lang="en-US" dirty="0"/>
          </a:p>
          <a:p>
            <a:endParaRPr lang="en-US" dirty="0"/>
          </a:p>
        </p:txBody>
      </p:sp>
    </p:spTree>
    <p:extLst>
      <p:ext uri="{BB962C8B-B14F-4D97-AF65-F5344CB8AC3E}">
        <p14:creationId xmlns:p14="http://schemas.microsoft.com/office/powerpoint/2010/main" val="222593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5982-D37D-D7B7-6946-F1B8F35EA471}"/>
              </a:ext>
            </a:extLst>
          </p:cNvPr>
          <p:cNvSpPr>
            <a:spLocks noGrp="1"/>
          </p:cNvSpPr>
          <p:nvPr>
            <p:ph type="title"/>
          </p:nvPr>
        </p:nvSpPr>
        <p:spPr/>
        <p:txBody>
          <a:bodyPr/>
          <a:lstStyle/>
          <a:p>
            <a:r>
              <a:rPr lang="en-US" dirty="0"/>
              <a:t>Data Split</a:t>
            </a:r>
          </a:p>
        </p:txBody>
      </p:sp>
      <p:sp>
        <p:nvSpPr>
          <p:cNvPr id="3" name="Content Placeholder 2">
            <a:extLst>
              <a:ext uri="{FF2B5EF4-FFF2-40B4-BE49-F238E27FC236}">
                <a16:creationId xmlns:a16="http://schemas.microsoft.com/office/drawing/2014/main" id="{4F5E8784-B3A2-0C03-B535-1B702A64EC61}"/>
              </a:ext>
            </a:extLst>
          </p:cNvPr>
          <p:cNvSpPr>
            <a:spLocks noGrp="1"/>
          </p:cNvSpPr>
          <p:nvPr>
            <p:ph idx="1"/>
          </p:nvPr>
        </p:nvSpPr>
        <p:spPr/>
        <p:txBody>
          <a:bodyPr/>
          <a:lstStyle/>
          <a:p>
            <a:r>
              <a:rPr lang="en-US" dirty="0"/>
              <a:t>Split 4 entire brands remove from training for validation set</a:t>
            </a:r>
          </a:p>
          <a:p>
            <a:endParaRPr lang="en-US" dirty="0"/>
          </a:p>
        </p:txBody>
      </p:sp>
    </p:spTree>
    <p:extLst>
      <p:ext uri="{BB962C8B-B14F-4D97-AF65-F5344CB8AC3E}">
        <p14:creationId xmlns:p14="http://schemas.microsoft.com/office/powerpoint/2010/main" val="21865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2706-2AF4-DAE4-7B33-4CA59B0DDD86}"/>
              </a:ext>
            </a:extLst>
          </p:cNvPr>
          <p:cNvSpPr>
            <a:spLocks noGrp="1"/>
          </p:cNvSpPr>
          <p:nvPr>
            <p:ph type="title"/>
          </p:nvPr>
        </p:nvSpPr>
        <p:spPr/>
        <p:txBody>
          <a:bodyPr/>
          <a:lstStyle/>
          <a:p>
            <a:r>
              <a:rPr lang="en-US" dirty="0"/>
              <a:t>User taste</a:t>
            </a:r>
          </a:p>
        </p:txBody>
      </p:sp>
      <p:sp>
        <p:nvSpPr>
          <p:cNvPr id="3" name="Content Placeholder 2">
            <a:extLst>
              <a:ext uri="{FF2B5EF4-FFF2-40B4-BE49-F238E27FC236}">
                <a16:creationId xmlns:a16="http://schemas.microsoft.com/office/drawing/2014/main" id="{37AB1897-4D90-EB7F-4D01-FC4F8ACEDCE9}"/>
              </a:ext>
            </a:extLst>
          </p:cNvPr>
          <p:cNvSpPr>
            <a:spLocks noGrp="1"/>
          </p:cNvSpPr>
          <p:nvPr>
            <p:ph idx="1"/>
          </p:nvPr>
        </p:nvSpPr>
        <p:spPr/>
        <p:txBody>
          <a:bodyPr>
            <a:normAutofit/>
          </a:bodyPr>
          <a:lstStyle/>
          <a:p>
            <a:r>
              <a:rPr lang="en-US" dirty="0"/>
              <a:t>Recap what we want: based on a watch a user liked, find another watch a user would also like. </a:t>
            </a:r>
          </a:p>
          <a:p>
            <a:r>
              <a:rPr lang="en-US" dirty="0"/>
              <a:t>User taste:</a:t>
            </a:r>
          </a:p>
          <a:p>
            <a:pPr lvl="1"/>
            <a:r>
              <a:rPr lang="en-US" dirty="0"/>
              <a:t>User might like a certain </a:t>
            </a:r>
            <a:r>
              <a:rPr lang="en-US" dirty="0" err="1"/>
              <a:t>aestetic</a:t>
            </a:r>
            <a:r>
              <a:rPr lang="en-US" dirty="0"/>
              <a:t> (e.g. minimalist, 60s, retro) but still different types of watches</a:t>
            </a:r>
          </a:p>
        </p:txBody>
      </p:sp>
      <p:sp>
        <p:nvSpPr>
          <p:cNvPr id="4" name="Rectangle 3">
            <a:extLst>
              <a:ext uri="{FF2B5EF4-FFF2-40B4-BE49-F238E27FC236}">
                <a16:creationId xmlns:a16="http://schemas.microsoft.com/office/drawing/2014/main" id="{07413512-81B6-D633-485D-A6824DC94F57}"/>
              </a:ext>
            </a:extLst>
          </p:cNvPr>
          <p:cNvSpPr/>
          <p:nvPr/>
        </p:nvSpPr>
        <p:spPr>
          <a:xfrm>
            <a:off x="1349829" y="4201886"/>
            <a:ext cx="4354285" cy="1001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Instert</a:t>
            </a:r>
            <a:r>
              <a:rPr lang="en-US" dirty="0"/>
              <a:t> </a:t>
            </a:r>
          </a:p>
        </p:txBody>
      </p:sp>
    </p:spTree>
    <p:extLst>
      <p:ext uri="{BB962C8B-B14F-4D97-AF65-F5344CB8AC3E}">
        <p14:creationId xmlns:p14="http://schemas.microsoft.com/office/powerpoint/2010/main" val="353601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2706-2AF4-DAE4-7B33-4CA59B0DDD86}"/>
              </a:ext>
            </a:extLst>
          </p:cNvPr>
          <p:cNvSpPr>
            <a:spLocks noGrp="1"/>
          </p:cNvSpPr>
          <p:nvPr>
            <p:ph type="title"/>
          </p:nvPr>
        </p:nvSpPr>
        <p:spPr/>
        <p:txBody>
          <a:bodyPr/>
          <a:lstStyle/>
          <a:p>
            <a:r>
              <a:rPr lang="en-US" dirty="0"/>
              <a:t>Hypothesis style</a:t>
            </a:r>
          </a:p>
        </p:txBody>
      </p:sp>
      <p:sp>
        <p:nvSpPr>
          <p:cNvPr id="3" name="Content Placeholder 2">
            <a:extLst>
              <a:ext uri="{FF2B5EF4-FFF2-40B4-BE49-F238E27FC236}">
                <a16:creationId xmlns:a16="http://schemas.microsoft.com/office/drawing/2014/main" id="{37AB1897-4D90-EB7F-4D01-FC4F8ACEDCE9}"/>
              </a:ext>
            </a:extLst>
          </p:cNvPr>
          <p:cNvSpPr>
            <a:spLocks noGrp="1"/>
          </p:cNvSpPr>
          <p:nvPr>
            <p:ph idx="1"/>
          </p:nvPr>
        </p:nvSpPr>
        <p:spPr/>
        <p:txBody>
          <a:bodyPr>
            <a:normAutofit fontScale="85000" lnSpcReduction="20000"/>
          </a:bodyPr>
          <a:lstStyle/>
          <a:p>
            <a:r>
              <a:rPr lang="en-US" dirty="0"/>
              <a:t>Recap what we want: based on a watch a user liked, find another watch a user would also like. </a:t>
            </a:r>
          </a:p>
          <a:p>
            <a:r>
              <a:rPr lang="en-US" dirty="0"/>
              <a:t>User taste:</a:t>
            </a:r>
          </a:p>
          <a:p>
            <a:pPr lvl="1"/>
            <a:r>
              <a:rPr lang="en-US" dirty="0"/>
              <a:t>User might like a certain </a:t>
            </a:r>
            <a:r>
              <a:rPr lang="en-US" dirty="0" err="1"/>
              <a:t>aestetic</a:t>
            </a:r>
            <a:r>
              <a:rPr lang="en-US" dirty="0"/>
              <a:t> (e.g. minimalist, 60s, retro) but still different types of watches</a:t>
            </a:r>
          </a:p>
          <a:p>
            <a:pPr lvl="1"/>
            <a:endParaRPr lang="en-US" dirty="0"/>
          </a:p>
          <a:p>
            <a:endParaRPr lang="en-US" dirty="0">
              <a:sym typeface="Wingdings" pitchFamily="2" charset="2"/>
            </a:endParaRPr>
          </a:p>
          <a:p>
            <a:r>
              <a:rPr lang="en-US" dirty="0">
                <a:sym typeface="Wingdings" pitchFamily="2" charset="2"/>
              </a:rPr>
              <a:t>Assumption on underlying design: </a:t>
            </a:r>
          </a:p>
          <a:p>
            <a:pPr lvl="1"/>
            <a:r>
              <a:rPr lang="en-US" dirty="0">
                <a:sym typeface="Wingdings" pitchFamily="2" charset="2"/>
              </a:rPr>
              <a:t>One brand has an overall design language (e.g. brand nomos inspired by Bauhaus, LUKA Add example)</a:t>
            </a:r>
          </a:p>
          <a:p>
            <a:pPr lvl="1"/>
            <a:r>
              <a:rPr lang="en-US" dirty="0">
                <a:sym typeface="Wingdings" pitchFamily="2" charset="2"/>
              </a:rPr>
              <a:t>Analogy: artist and painting</a:t>
            </a:r>
          </a:p>
          <a:p>
            <a:pPr lvl="2"/>
            <a:r>
              <a:rPr lang="en-US" dirty="0">
                <a:sym typeface="Wingdings" pitchFamily="2" charset="2"/>
              </a:rPr>
              <a:t>Bit more complex as different range of </a:t>
            </a:r>
            <a:r>
              <a:rPr lang="en-US" dirty="0" err="1">
                <a:sym typeface="Wingdings" pitchFamily="2" charset="2"/>
              </a:rPr>
              <a:t>eastetic</a:t>
            </a:r>
            <a:r>
              <a:rPr lang="en-US" dirty="0">
                <a:sym typeface="Wingdings" pitchFamily="2" charset="2"/>
              </a:rPr>
              <a:t> diversity between brands, but as </a:t>
            </a:r>
            <a:r>
              <a:rPr lang="en-US" dirty="0" err="1">
                <a:sym typeface="Wingdings" pitchFamily="2" charset="2"/>
              </a:rPr>
              <a:t>analgoy</a:t>
            </a:r>
            <a:endParaRPr lang="en-US" dirty="0">
              <a:sym typeface="Wingdings" pitchFamily="2" charset="2"/>
            </a:endParaRPr>
          </a:p>
          <a:p>
            <a:pPr lvl="2"/>
            <a:r>
              <a:rPr lang="en-US" dirty="0">
                <a:sym typeface="Wingdings" pitchFamily="2" charset="2"/>
              </a:rPr>
              <a:t>This actually Inspiration for project, in US NN trained to predict if user will like painting (only difference this project trained on explicit user feedback, vs we only evaluate on explicit user feedback) ADD SOURCE</a:t>
            </a:r>
          </a:p>
        </p:txBody>
      </p:sp>
    </p:spTree>
    <p:extLst>
      <p:ext uri="{BB962C8B-B14F-4D97-AF65-F5344CB8AC3E}">
        <p14:creationId xmlns:p14="http://schemas.microsoft.com/office/powerpoint/2010/main" val="186666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8A20-8886-76A5-2305-7CF91AC4D1ED}"/>
              </a:ext>
            </a:extLst>
          </p:cNvPr>
          <p:cNvSpPr>
            <a:spLocks noGrp="1"/>
          </p:cNvSpPr>
          <p:nvPr>
            <p:ph type="title"/>
          </p:nvPr>
        </p:nvSpPr>
        <p:spPr/>
        <p:txBody>
          <a:bodyPr/>
          <a:lstStyle/>
          <a:p>
            <a:r>
              <a:rPr lang="en-US" dirty="0"/>
              <a:t>Approach Training</a:t>
            </a:r>
          </a:p>
        </p:txBody>
      </p:sp>
      <p:sp>
        <p:nvSpPr>
          <p:cNvPr id="3" name="Content Placeholder 2">
            <a:extLst>
              <a:ext uri="{FF2B5EF4-FFF2-40B4-BE49-F238E27FC236}">
                <a16:creationId xmlns:a16="http://schemas.microsoft.com/office/drawing/2014/main" id="{00DE182C-7ECF-76C0-AE77-31D442419482}"/>
              </a:ext>
            </a:extLst>
          </p:cNvPr>
          <p:cNvSpPr>
            <a:spLocks noGrp="1"/>
          </p:cNvSpPr>
          <p:nvPr>
            <p:ph idx="1"/>
          </p:nvPr>
        </p:nvSpPr>
        <p:spPr>
          <a:xfrm>
            <a:off x="7269758" y="1690688"/>
            <a:ext cx="4631332" cy="4351338"/>
          </a:xfrm>
        </p:spPr>
        <p:txBody>
          <a:bodyPr>
            <a:normAutofit/>
          </a:bodyPr>
          <a:lstStyle/>
          <a:p>
            <a:r>
              <a:rPr lang="en-US" dirty="0">
                <a:sym typeface="Wingdings" pitchFamily="2" charset="2"/>
              </a:rPr>
              <a:t>Use </a:t>
            </a:r>
            <a:r>
              <a:rPr lang="en-US" dirty="0" err="1">
                <a:sym typeface="Wingdings" pitchFamily="2" charset="2"/>
              </a:rPr>
              <a:t>pretrainged</a:t>
            </a:r>
            <a:r>
              <a:rPr lang="en-US" dirty="0">
                <a:sym typeface="Wingdings" pitchFamily="2" charset="2"/>
              </a:rPr>
              <a:t> CNN to get rough embedding of image</a:t>
            </a:r>
          </a:p>
          <a:p>
            <a:endParaRPr lang="en-US" dirty="0">
              <a:sym typeface="Wingdings" pitchFamily="2" charset="2"/>
            </a:endParaRPr>
          </a:p>
          <a:p>
            <a:r>
              <a:rPr lang="en-US" dirty="0">
                <a:sym typeface="Wingdings" pitchFamily="2" charset="2"/>
              </a:rPr>
              <a:t>ADDIMG</a:t>
            </a:r>
          </a:p>
          <a:p>
            <a:r>
              <a:rPr lang="en-US" dirty="0">
                <a:sym typeface="Wingdings" pitchFamily="2" charset="2"/>
              </a:rPr>
              <a:t>Use contrastive learning to refine aesthetic </a:t>
            </a:r>
            <a:r>
              <a:rPr lang="en-US" dirty="0" err="1">
                <a:sym typeface="Wingdings" pitchFamily="2" charset="2"/>
              </a:rPr>
              <a:t>fo</a:t>
            </a:r>
            <a:r>
              <a:rPr lang="en-US" dirty="0">
                <a:sym typeface="Wingdings" pitchFamily="2" charset="2"/>
              </a:rPr>
              <a:t> the embedding</a:t>
            </a:r>
          </a:p>
          <a:p>
            <a:r>
              <a:rPr lang="en-US" dirty="0">
                <a:sym typeface="Wingdings" pitchFamily="2" charset="2"/>
              </a:rPr>
              <a:t>ADDIMG</a:t>
            </a:r>
          </a:p>
        </p:txBody>
      </p:sp>
      <p:pic>
        <p:nvPicPr>
          <p:cNvPr id="1026" name="Picture 2" descr="What is a Convolutional Neural Network?">
            <a:extLst>
              <a:ext uri="{FF2B5EF4-FFF2-40B4-BE49-F238E27FC236}">
                <a16:creationId xmlns:a16="http://schemas.microsoft.com/office/drawing/2014/main" id="{E29EAE6F-9FB4-109D-5A28-EDF0E212C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494" y="7998823"/>
            <a:ext cx="4867982" cy="219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 overview of VGG16 and NiN models | by Khuyen Le | Medium">
            <a:extLst>
              <a:ext uri="{FF2B5EF4-FFF2-40B4-BE49-F238E27FC236}">
                <a16:creationId xmlns:a16="http://schemas.microsoft.com/office/drawing/2014/main" id="{7ED5D728-1831-56F9-398C-B418433BE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2527" y="2476993"/>
            <a:ext cx="5054323" cy="322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BB747D2-1973-4AB4-213F-D2732DC5A0C8}"/>
              </a:ext>
            </a:extLst>
          </p:cNvPr>
          <p:cNvSpPr/>
          <p:nvPr/>
        </p:nvSpPr>
        <p:spPr>
          <a:xfrm>
            <a:off x="4450895" y="1740762"/>
            <a:ext cx="2492829" cy="4942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Visual vgg16</a:t>
            </a:r>
          </a:p>
        </p:txBody>
      </p:sp>
      <p:sp>
        <p:nvSpPr>
          <p:cNvPr id="5" name="Rectangle 4">
            <a:extLst>
              <a:ext uri="{FF2B5EF4-FFF2-40B4-BE49-F238E27FC236}">
                <a16:creationId xmlns:a16="http://schemas.microsoft.com/office/drawing/2014/main" id="{110782F7-5BAB-EA18-C13C-81260D4D5395}"/>
              </a:ext>
            </a:extLst>
          </p:cNvPr>
          <p:cNvSpPr/>
          <p:nvPr/>
        </p:nvSpPr>
        <p:spPr>
          <a:xfrm>
            <a:off x="4450895" y="4851140"/>
            <a:ext cx="1840230" cy="4942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Contrastive learning</a:t>
            </a:r>
          </a:p>
        </p:txBody>
      </p:sp>
      <p:sp>
        <p:nvSpPr>
          <p:cNvPr id="9" name="TextBox 8">
            <a:extLst>
              <a:ext uri="{FF2B5EF4-FFF2-40B4-BE49-F238E27FC236}">
                <a16:creationId xmlns:a16="http://schemas.microsoft.com/office/drawing/2014/main" id="{D939F851-02B3-E45E-4F85-ECD6CC0D7CFA}"/>
              </a:ext>
            </a:extLst>
          </p:cNvPr>
          <p:cNvSpPr txBox="1"/>
          <p:nvPr/>
        </p:nvSpPr>
        <p:spPr>
          <a:xfrm>
            <a:off x="5129349" y="6474823"/>
            <a:ext cx="184731" cy="369332"/>
          </a:xfrm>
          <a:prstGeom prst="rect">
            <a:avLst/>
          </a:prstGeom>
          <a:noFill/>
        </p:spPr>
        <p:txBody>
          <a:bodyPr wrap="none" rtlCol="0">
            <a:spAutoFit/>
          </a:bodyPr>
          <a:lstStyle/>
          <a:p>
            <a:endParaRPr lang="en-US"/>
          </a:p>
        </p:txBody>
      </p:sp>
      <p:sp>
        <p:nvSpPr>
          <p:cNvPr id="10" name="TextBox 9">
            <a:extLst>
              <a:ext uri="{FF2B5EF4-FFF2-40B4-BE49-F238E27FC236}">
                <a16:creationId xmlns:a16="http://schemas.microsoft.com/office/drawing/2014/main" id="{36AD8690-C51C-99D8-D7A8-E3D5C37BE9C9}"/>
              </a:ext>
            </a:extLst>
          </p:cNvPr>
          <p:cNvSpPr txBox="1"/>
          <p:nvPr/>
        </p:nvSpPr>
        <p:spPr>
          <a:xfrm>
            <a:off x="3898936" y="5569545"/>
            <a:ext cx="2645556" cy="923330"/>
          </a:xfrm>
          <a:prstGeom prst="rect">
            <a:avLst/>
          </a:prstGeom>
          <a:noFill/>
        </p:spPr>
        <p:txBody>
          <a:bodyPr wrap="square" rtlCol="0">
            <a:spAutoFit/>
          </a:bodyPr>
          <a:lstStyle/>
          <a:p>
            <a:r>
              <a:rPr lang="en-US" dirty="0">
                <a:sym typeface="Wingdings" pitchFamily="2" charset="2"/>
              </a:rPr>
              <a:t>retrain last 3 layers and add 2 full connected layers</a:t>
            </a:r>
            <a:endParaRPr lang="en-US" dirty="0"/>
          </a:p>
        </p:txBody>
      </p:sp>
    </p:spTree>
    <p:extLst>
      <p:ext uri="{BB962C8B-B14F-4D97-AF65-F5344CB8AC3E}">
        <p14:creationId xmlns:p14="http://schemas.microsoft.com/office/powerpoint/2010/main" val="130787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645A-4FC3-C63A-B801-EEECF920D4F0}"/>
              </a:ext>
            </a:extLst>
          </p:cNvPr>
          <p:cNvSpPr>
            <a:spLocks noGrp="1"/>
          </p:cNvSpPr>
          <p:nvPr>
            <p:ph type="title"/>
          </p:nvPr>
        </p:nvSpPr>
        <p:spPr/>
        <p:txBody>
          <a:bodyPr/>
          <a:lstStyle/>
          <a:p>
            <a:r>
              <a:rPr lang="en-US" dirty="0"/>
              <a:t>Contrastive Learning</a:t>
            </a:r>
          </a:p>
        </p:txBody>
      </p:sp>
      <p:sp>
        <p:nvSpPr>
          <p:cNvPr id="3" name="Content Placeholder 2">
            <a:extLst>
              <a:ext uri="{FF2B5EF4-FFF2-40B4-BE49-F238E27FC236}">
                <a16:creationId xmlns:a16="http://schemas.microsoft.com/office/drawing/2014/main" id="{0668CDCC-FBF0-2756-A4AD-8C3E453E6668}"/>
              </a:ext>
            </a:extLst>
          </p:cNvPr>
          <p:cNvSpPr>
            <a:spLocks noGrp="1"/>
          </p:cNvSpPr>
          <p:nvPr>
            <p:ph idx="1"/>
          </p:nvPr>
        </p:nvSpPr>
        <p:spPr/>
        <p:txBody>
          <a:bodyPr/>
          <a:lstStyle/>
          <a:p>
            <a:r>
              <a:rPr lang="en-US" dirty="0"/>
              <a:t>Approach: bring same brand closer together</a:t>
            </a:r>
          </a:p>
          <a:p>
            <a:r>
              <a:rPr lang="en-US" dirty="0"/>
              <a:t>Loss function: </a:t>
            </a:r>
          </a:p>
          <a:p>
            <a:r>
              <a:rPr lang="en-US" dirty="0" err="1"/>
              <a:t>Paremters</a:t>
            </a:r>
            <a:r>
              <a:rPr lang="en-US" dirty="0"/>
              <a:t>:</a:t>
            </a:r>
          </a:p>
          <a:p>
            <a:pPr lvl="1"/>
            <a:r>
              <a:rPr lang="en-US" dirty="0"/>
              <a:t>Margin: </a:t>
            </a:r>
          </a:p>
          <a:p>
            <a:pPr lvl="2"/>
            <a:r>
              <a:rPr lang="en-US" dirty="0"/>
              <a:t>Challenge: balance between visual similarity &amp; aesthetics. Don’t </a:t>
            </a:r>
            <a:r>
              <a:rPr lang="en-US" dirty="0" err="1"/>
              <a:t>overcontrain</a:t>
            </a:r>
            <a:r>
              <a:rPr lang="en-US" dirty="0"/>
              <a:t> for brands</a:t>
            </a:r>
          </a:p>
          <a:p>
            <a:pPr lvl="1"/>
            <a:endParaRPr lang="en-US" dirty="0"/>
          </a:p>
          <a:p>
            <a:pPr lvl="2"/>
            <a:endParaRPr lang="en-US" dirty="0"/>
          </a:p>
        </p:txBody>
      </p:sp>
    </p:spTree>
    <p:extLst>
      <p:ext uri="{BB962C8B-B14F-4D97-AF65-F5344CB8AC3E}">
        <p14:creationId xmlns:p14="http://schemas.microsoft.com/office/powerpoint/2010/main" val="2667000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8A20-8886-76A5-2305-7CF91AC4D1ED}"/>
              </a:ext>
            </a:extLst>
          </p:cNvPr>
          <p:cNvSpPr>
            <a:spLocks noGrp="1"/>
          </p:cNvSpPr>
          <p:nvPr>
            <p:ph type="title"/>
          </p:nvPr>
        </p:nvSpPr>
        <p:spPr>
          <a:xfrm>
            <a:off x="561703" y="365125"/>
            <a:ext cx="10792097" cy="1325563"/>
          </a:xfrm>
        </p:spPr>
        <p:txBody>
          <a:bodyPr>
            <a:normAutofit/>
          </a:bodyPr>
          <a:lstStyle/>
          <a:p>
            <a:r>
              <a:rPr lang="en-US" dirty="0"/>
              <a:t>Approach Training (NOT SURE HOW, </a:t>
            </a:r>
            <a:br>
              <a:rPr lang="en-US" dirty="0"/>
            </a:br>
            <a:r>
              <a:rPr lang="en-US" dirty="0"/>
              <a:t>MUST ADD VIZ gem </a:t>
            </a:r>
            <a:r>
              <a:rPr lang="en-US" dirty="0" err="1"/>
              <a:t>Aygul</a:t>
            </a:r>
            <a:r>
              <a:rPr lang="en-US" dirty="0"/>
              <a:t>)</a:t>
            </a:r>
          </a:p>
        </p:txBody>
      </p:sp>
      <p:pic>
        <p:nvPicPr>
          <p:cNvPr id="1026" name="Picture 2" descr="What is a Convolutional Neural Network?">
            <a:extLst>
              <a:ext uri="{FF2B5EF4-FFF2-40B4-BE49-F238E27FC236}">
                <a16:creationId xmlns:a16="http://schemas.microsoft.com/office/drawing/2014/main" id="{E29EAE6F-9FB4-109D-5A28-EDF0E212C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494" y="7998823"/>
            <a:ext cx="4867982" cy="219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 overview of VGG16 and NiN models | by Khuyen Le | Medium">
            <a:extLst>
              <a:ext uri="{FF2B5EF4-FFF2-40B4-BE49-F238E27FC236}">
                <a16:creationId xmlns:a16="http://schemas.microsoft.com/office/drawing/2014/main" id="{7ED5D728-1831-56F9-398C-B418433BE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2527" y="2476993"/>
            <a:ext cx="5054323" cy="322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BB747D2-1973-4AB4-213F-D2732DC5A0C8}"/>
              </a:ext>
            </a:extLst>
          </p:cNvPr>
          <p:cNvSpPr/>
          <p:nvPr/>
        </p:nvSpPr>
        <p:spPr>
          <a:xfrm>
            <a:off x="4450895" y="1740762"/>
            <a:ext cx="2492829" cy="4942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Visual vgg16</a:t>
            </a:r>
          </a:p>
        </p:txBody>
      </p:sp>
      <p:sp>
        <p:nvSpPr>
          <p:cNvPr id="5" name="Rectangle 4">
            <a:extLst>
              <a:ext uri="{FF2B5EF4-FFF2-40B4-BE49-F238E27FC236}">
                <a16:creationId xmlns:a16="http://schemas.microsoft.com/office/drawing/2014/main" id="{110782F7-5BAB-EA18-C13C-81260D4D5395}"/>
              </a:ext>
            </a:extLst>
          </p:cNvPr>
          <p:cNvSpPr/>
          <p:nvPr/>
        </p:nvSpPr>
        <p:spPr>
          <a:xfrm>
            <a:off x="4450895" y="4851140"/>
            <a:ext cx="1840230" cy="4942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Contrastive learning</a:t>
            </a:r>
          </a:p>
        </p:txBody>
      </p:sp>
      <p:sp>
        <p:nvSpPr>
          <p:cNvPr id="6" name="TextBox 5">
            <a:extLst>
              <a:ext uri="{FF2B5EF4-FFF2-40B4-BE49-F238E27FC236}">
                <a16:creationId xmlns:a16="http://schemas.microsoft.com/office/drawing/2014/main" id="{13E97635-2433-E5F2-6A23-994C726C5958}"/>
              </a:ext>
            </a:extLst>
          </p:cNvPr>
          <p:cNvSpPr txBox="1"/>
          <p:nvPr/>
        </p:nvSpPr>
        <p:spPr>
          <a:xfrm>
            <a:off x="7269757" y="1690688"/>
            <a:ext cx="1925142" cy="369332"/>
          </a:xfrm>
          <a:prstGeom prst="rect">
            <a:avLst/>
          </a:prstGeom>
          <a:noFill/>
        </p:spPr>
        <p:txBody>
          <a:bodyPr wrap="none" rtlCol="0">
            <a:spAutoFit/>
          </a:bodyPr>
          <a:lstStyle/>
          <a:p>
            <a:r>
              <a:rPr lang="en-US" dirty="0" err="1"/>
              <a:t>HyperParameters</a:t>
            </a:r>
            <a:endParaRPr lang="en-US" dirty="0"/>
          </a:p>
        </p:txBody>
      </p:sp>
      <p:sp>
        <p:nvSpPr>
          <p:cNvPr id="7" name="TextBox 6">
            <a:extLst>
              <a:ext uri="{FF2B5EF4-FFF2-40B4-BE49-F238E27FC236}">
                <a16:creationId xmlns:a16="http://schemas.microsoft.com/office/drawing/2014/main" id="{C5239644-A883-65FC-1F42-33F242C5EFA8}"/>
              </a:ext>
            </a:extLst>
          </p:cNvPr>
          <p:cNvSpPr txBox="1"/>
          <p:nvPr/>
        </p:nvSpPr>
        <p:spPr>
          <a:xfrm>
            <a:off x="7269757" y="4982646"/>
            <a:ext cx="1925142" cy="369332"/>
          </a:xfrm>
          <a:prstGeom prst="rect">
            <a:avLst/>
          </a:prstGeom>
          <a:noFill/>
        </p:spPr>
        <p:txBody>
          <a:bodyPr wrap="none" rtlCol="0">
            <a:spAutoFit/>
          </a:bodyPr>
          <a:lstStyle/>
          <a:p>
            <a:r>
              <a:rPr lang="en-US" dirty="0" err="1"/>
              <a:t>HyperParameters</a:t>
            </a:r>
            <a:endParaRPr lang="en-US" dirty="0"/>
          </a:p>
        </p:txBody>
      </p:sp>
      <p:sp>
        <p:nvSpPr>
          <p:cNvPr id="10" name="Rectangle 9">
            <a:extLst>
              <a:ext uri="{FF2B5EF4-FFF2-40B4-BE49-F238E27FC236}">
                <a16:creationId xmlns:a16="http://schemas.microsoft.com/office/drawing/2014/main" id="{285E3AE7-24F9-0D04-C32F-CD65736F3A6F}"/>
              </a:ext>
            </a:extLst>
          </p:cNvPr>
          <p:cNvSpPr/>
          <p:nvPr/>
        </p:nvSpPr>
        <p:spPr>
          <a:xfrm>
            <a:off x="2997101" y="4245429"/>
            <a:ext cx="3294024" cy="377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Embedding 30dimensional</a:t>
            </a:r>
          </a:p>
        </p:txBody>
      </p:sp>
      <p:sp>
        <p:nvSpPr>
          <p:cNvPr id="11" name="Rectangle 10">
            <a:extLst>
              <a:ext uri="{FF2B5EF4-FFF2-40B4-BE49-F238E27FC236}">
                <a16:creationId xmlns:a16="http://schemas.microsoft.com/office/drawing/2014/main" id="{59938C00-C801-2A85-C5C3-BDB3959D71E2}"/>
              </a:ext>
            </a:extLst>
          </p:cNvPr>
          <p:cNvSpPr/>
          <p:nvPr/>
        </p:nvSpPr>
        <p:spPr>
          <a:xfrm>
            <a:off x="2798295" y="1308956"/>
            <a:ext cx="3294024" cy="377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
        <p:nvSpPr>
          <p:cNvPr id="12" name="Rectangle 11">
            <a:extLst>
              <a:ext uri="{FF2B5EF4-FFF2-40B4-BE49-F238E27FC236}">
                <a16:creationId xmlns:a16="http://schemas.microsoft.com/office/drawing/2014/main" id="{5B3B733F-8F03-177C-CD3B-9C1DEE2CD906}"/>
              </a:ext>
            </a:extLst>
          </p:cNvPr>
          <p:cNvSpPr/>
          <p:nvPr/>
        </p:nvSpPr>
        <p:spPr>
          <a:xfrm>
            <a:off x="2997101" y="5878921"/>
            <a:ext cx="3294024" cy="377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Embedding 30dimensional</a:t>
            </a:r>
          </a:p>
        </p:txBody>
      </p:sp>
      <p:sp>
        <p:nvSpPr>
          <p:cNvPr id="13" name="TextBox 12">
            <a:extLst>
              <a:ext uri="{FF2B5EF4-FFF2-40B4-BE49-F238E27FC236}">
                <a16:creationId xmlns:a16="http://schemas.microsoft.com/office/drawing/2014/main" id="{8680302C-7BFB-3B94-6900-E9745436AEAB}"/>
              </a:ext>
            </a:extLst>
          </p:cNvPr>
          <p:cNvSpPr txBox="1"/>
          <p:nvPr/>
        </p:nvSpPr>
        <p:spPr>
          <a:xfrm>
            <a:off x="10110651" y="692331"/>
            <a:ext cx="1144609" cy="646331"/>
          </a:xfrm>
          <a:prstGeom prst="rect">
            <a:avLst/>
          </a:prstGeom>
          <a:noFill/>
        </p:spPr>
        <p:txBody>
          <a:bodyPr wrap="none" rtlCol="0">
            <a:spAutoFit/>
          </a:bodyPr>
          <a:lstStyle/>
          <a:p>
            <a:r>
              <a:rPr lang="en-US" dirty="0" err="1"/>
              <a:t>Epcohs</a:t>
            </a:r>
            <a:r>
              <a:rPr lang="en-US" dirty="0"/>
              <a:t>: </a:t>
            </a:r>
          </a:p>
          <a:p>
            <a:r>
              <a:rPr lang="en-US" dirty="0" err="1"/>
              <a:t>batchsize</a:t>
            </a:r>
            <a:endParaRPr lang="en-US" dirty="0"/>
          </a:p>
        </p:txBody>
      </p:sp>
    </p:spTree>
    <p:extLst>
      <p:ext uri="{BB962C8B-B14F-4D97-AF65-F5344CB8AC3E}">
        <p14:creationId xmlns:p14="http://schemas.microsoft.com/office/powerpoint/2010/main" val="189159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53FB-3693-F4A9-4A29-29C448B24004}"/>
              </a:ext>
            </a:extLst>
          </p:cNvPr>
          <p:cNvSpPr>
            <a:spLocks noGrp="1"/>
          </p:cNvSpPr>
          <p:nvPr>
            <p:ph type="title"/>
          </p:nvPr>
        </p:nvSpPr>
        <p:spPr/>
        <p:txBody>
          <a:bodyPr/>
          <a:lstStyle/>
          <a:p>
            <a:r>
              <a:rPr lang="en-US" dirty="0"/>
              <a:t>Training results (</a:t>
            </a:r>
            <a:r>
              <a:rPr lang="en-US" dirty="0" err="1"/>
              <a:t>WandB</a:t>
            </a:r>
            <a:r>
              <a:rPr lang="en-US" dirty="0"/>
              <a:t>)</a:t>
            </a:r>
          </a:p>
        </p:txBody>
      </p:sp>
      <p:sp>
        <p:nvSpPr>
          <p:cNvPr id="3" name="Content Placeholder 2">
            <a:extLst>
              <a:ext uri="{FF2B5EF4-FFF2-40B4-BE49-F238E27FC236}">
                <a16:creationId xmlns:a16="http://schemas.microsoft.com/office/drawing/2014/main" id="{84EC7AC9-A4B9-E3BF-61D1-A7251D106773}"/>
              </a:ext>
            </a:extLst>
          </p:cNvPr>
          <p:cNvSpPr>
            <a:spLocks noGrp="1"/>
          </p:cNvSpPr>
          <p:nvPr>
            <p:ph idx="1"/>
          </p:nvPr>
        </p:nvSpPr>
        <p:spPr/>
        <p:txBody>
          <a:bodyPr/>
          <a:lstStyle/>
          <a:p>
            <a:r>
              <a:rPr lang="en-US" dirty="0"/>
              <a:t>Validation loss</a:t>
            </a:r>
          </a:p>
          <a:p>
            <a:r>
              <a:rPr lang="en-US" dirty="0" err="1"/>
              <a:t>Visualistion</a:t>
            </a:r>
            <a:r>
              <a:rPr lang="en-US" dirty="0"/>
              <a:t> of embeddings of validation set</a:t>
            </a:r>
          </a:p>
        </p:txBody>
      </p:sp>
    </p:spTree>
    <p:extLst>
      <p:ext uri="{BB962C8B-B14F-4D97-AF65-F5344CB8AC3E}">
        <p14:creationId xmlns:p14="http://schemas.microsoft.com/office/powerpoint/2010/main" val="4158012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9EF6-F59F-9083-5154-C34B48F8AD0F}"/>
              </a:ext>
            </a:extLst>
          </p:cNvPr>
          <p:cNvSpPr>
            <a:spLocks noGrp="1"/>
          </p:cNvSpPr>
          <p:nvPr>
            <p:ph type="title"/>
          </p:nvPr>
        </p:nvSpPr>
        <p:spPr/>
        <p:txBody>
          <a:bodyPr/>
          <a:lstStyle/>
          <a:p>
            <a:r>
              <a:rPr lang="en-US" dirty="0"/>
              <a:t>Cost of training (ASK: what </a:t>
            </a:r>
            <a:r>
              <a:rPr lang="en-US" dirty="0" err="1"/>
              <a:t>redquired</a:t>
            </a:r>
            <a:r>
              <a:rPr lang="en-US" dirty="0"/>
              <a:t>) </a:t>
            </a:r>
          </a:p>
        </p:txBody>
      </p:sp>
      <p:sp>
        <p:nvSpPr>
          <p:cNvPr id="3" name="Content Placeholder 2">
            <a:extLst>
              <a:ext uri="{FF2B5EF4-FFF2-40B4-BE49-F238E27FC236}">
                <a16:creationId xmlns:a16="http://schemas.microsoft.com/office/drawing/2014/main" id="{28EF7664-0AB9-A42D-A6F8-B6BD421E6D80}"/>
              </a:ext>
            </a:extLst>
          </p:cNvPr>
          <p:cNvSpPr>
            <a:spLocks noGrp="1"/>
          </p:cNvSpPr>
          <p:nvPr>
            <p:ph idx="1"/>
          </p:nvPr>
        </p:nvSpPr>
        <p:spPr/>
        <p:txBody>
          <a:bodyPr/>
          <a:lstStyle/>
          <a:p>
            <a:r>
              <a:rPr lang="en-US" dirty="0"/>
              <a:t>Show </a:t>
            </a:r>
            <a:r>
              <a:rPr lang="en-US" dirty="0" err="1"/>
              <a:t>WandB</a:t>
            </a:r>
            <a:endParaRPr lang="en-US" dirty="0"/>
          </a:p>
          <a:p>
            <a:r>
              <a:rPr lang="en-US" dirty="0"/>
              <a:t>A lot of trial &amp; error with training, high first initial cost </a:t>
            </a:r>
          </a:p>
          <a:p>
            <a:r>
              <a:rPr lang="en-US" dirty="0"/>
              <a:t>Reiterate not </a:t>
            </a:r>
            <a:r>
              <a:rPr lang="en-US" dirty="0" err="1"/>
              <a:t>nessesary</a:t>
            </a:r>
            <a:r>
              <a:rPr lang="en-US" dirty="0"/>
              <a:t> to retrain to recommend a new watch, but must be in </a:t>
            </a:r>
            <a:r>
              <a:rPr lang="en-US" dirty="0" err="1"/>
              <a:t>db</a:t>
            </a:r>
            <a:endParaRPr lang="en-US" dirty="0"/>
          </a:p>
        </p:txBody>
      </p:sp>
    </p:spTree>
    <p:extLst>
      <p:ext uri="{BB962C8B-B14F-4D97-AF65-F5344CB8AC3E}">
        <p14:creationId xmlns:p14="http://schemas.microsoft.com/office/powerpoint/2010/main" val="706171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11FC-60D5-E5F9-0D48-65016C04389C}"/>
              </a:ext>
            </a:extLst>
          </p:cNvPr>
          <p:cNvSpPr>
            <a:spLocks noGrp="1"/>
          </p:cNvSpPr>
          <p:nvPr>
            <p:ph type="title"/>
          </p:nvPr>
        </p:nvSpPr>
        <p:spPr/>
        <p:txBody>
          <a:bodyPr/>
          <a:lstStyle/>
          <a:p>
            <a:r>
              <a:rPr lang="en-US" dirty="0"/>
              <a:t>Approach of recommendation</a:t>
            </a:r>
          </a:p>
        </p:txBody>
      </p:sp>
      <p:sp>
        <p:nvSpPr>
          <p:cNvPr id="3" name="Content Placeholder 2">
            <a:extLst>
              <a:ext uri="{FF2B5EF4-FFF2-40B4-BE49-F238E27FC236}">
                <a16:creationId xmlns:a16="http://schemas.microsoft.com/office/drawing/2014/main" id="{C5F5F6A6-04A2-887D-CE5D-07B6B7F882B0}"/>
              </a:ext>
            </a:extLst>
          </p:cNvPr>
          <p:cNvSpPr>
            <a:spLocks noGrp="1"/>
          </p:cNvSpPr>
          <p:nvPr>
            <p:ph idx="1"/>
          </p:nvPr>
        </p:nvSpPr>
        <p:spPr>
          <a:xfrm>
            <a:off x="5368834" y="1825625"/>
            <a:ext cx="5984966" cy="4351338"/>
          </a:xfrm>
        </p:spPr>
        <p:txBody>
          <a:bodyPr/>
          <a:lstStyle/>
          <a:p>
            <a:r>
              <a:rPr lang="en-US" dirty="0"/>
              <a:t>Have embedding, </a:t>
            </a:r>
          </a:p>
          <a:p>
            <a:r>
              <a:rPr lang="en-US" dirty="0"/>
              <a:t>Use KNN</a:t>
            </a:r>
          </a:p>
          <a:p>
            <a:pPr lvl="1"/>
            <a:r>
              <a:rPr lang="en-US" dirty="0"/>
              <a:t>6 </a:t>
            </a:r>
            <a:r>
              <a:rPr lang="en-US" dirty="0" err="1"/>
              <a:t>neibrous</a:t>
            </a:r>
            <a:endParaRPr lang="en-US" dirty="0"/>
          </a:p>
          <a:p>
            <a:pPr lvl="1"/>
            <a:r>
              <a:rPr lang="en-US" dirty="0"/>
              <a:t>Manual </a:t>
            </a:r>
            <a:r>
              <a:rPr lang="en-US" dirty="0" err="1"/>
              <a:t>requrements</a:t>
            </a:r>
            <a:r>
              <a:rPr lang="en-US" dirty="0"/>
              <a:t>: </a:t>
            </a:r>
          </a:p>
          <a:p>
            <a:pPr lvl="2"/>
            <a:r>
              <a:rPr lang="en-US" dirty="0"/>
              <a:t>don’t recommend the same </a:t>
            </a:r>
            <a:r>
              <a:rPr lang="en-US" dirty="0" err="1"/>
              <a:t>wathc</a:t>
            </a:r>
            <a:r>
              <a:rPr lang="en-US" dirty="0"/>
              <a:t> (distance 0)</a:t>
            </a:r>
          </a:p>
          <a:p>
            <a:pPr lvl="2"/>
            <a:r>
              <a:rPr lang="en-US" dirty="0"/>
              <a:t>&amp; don’t recommend more than 2 watches of the same brand</a:t>
            </a:r>
          </a:p>
        </p:txBody>
      </p:sp>
      <p:sp>
        <p:nvSpPr>
          <p:cNvPr id="4" name="Rectangle 3">
            <a:extLst>
              <a:ext uri="{FF2B5EF4-FFF2-40B4-BE49-F238E27FC236}">
                <a16:creationId xmlns:a16="http://schemas.microsoft.com/office/drawing/2014/main" id="{B38E5D7F-B111-524F-AE2A-7FF7EC59AAF7}"/>
              </a:ext>
            </a:extLst>
          </p:cNvPr>
          <p:cNvSpPr/>
          <p:nvPr/>
        </p:nvSpPr>
        <p:spPr>
          <a:xfrm>
            <a:off x="1018967" y="2249713"/>
            <a:ext cx="3294024" cy="377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Embedding 30dimensional</a:t>
            </a:r>
          </a:p>
        </p:txBody>
      </p:sp>
      <p:sp>
        <p:nvSpPr>
          <p:cNvPr id="5" name="TextBox 4">
            <a:extLst>
              <a:ext uri="{FF2B5EF4-FFF2-40B4-BE49-F238E27FC236}">
                <a16:creationId xmlns:a16="http://schemas.microsoft.com/office/drawing/2014/main" id="{A7F977BE-72CB-4142-4BCA-65A491B2E2F8}"/>
              </a:ext>
            </a:extLst>
          </p:cNvPr>
          <p:cNvSpPr txBox="1"/>
          <p:nvPr/>
        </p:nvSpPr>
        <p:spPr>
          <a:xfrm>
            <a:off x="1018967" y="3429000"/>
            <a:ext cx="4624187" cy="646331"/>
          </a:xfrm>
          <a:prstGeom prst="rect">
            <a:avLst/>
          </a:prstGeom>
          <a:noFill/>
        </p:spPr>
        <p:txBody>
          <a:bodyPr wrap="square" rtlCol="0">
            <a:spAutoFit/>
          </a:bodyPr>
          <a:lstStyle/>
          <a:p>
            <a:r>
              <a:rPr lang="en-US" dirty="0"/>
              <a:t>Some projector of </a:t>
            </a:r>
            <a:r>
              <a:rPr lang="en-US" dirty="0" err="1"/>
              <a:t>wandb</a:t>
            </a:r>
            <a:r>
              <a:rPr lang="en-US" dirty="0"/>
              <a:t>, note that 30dmentionl hence not direct</a:t>
            </a:r>
          </a:p>
        </p:txBody>
      </p:sp>
      <p:sp>
        <p:nvSpPr>
          <p:cNvPr id="6" name="Rectangle 5">
            <a:extLst>
              <a:ext uri="{FF2B5EF4-FFF2-40B4-BE49-F238E27FC236}">
                <a16:creationId xmlns:a16="http://schemas.microsoft.com/office/drawing/2014/main" id="{CAF230EA-B335-41DF-59EB-7528D8AF2DF9}"/>
              </a:ext>
            </a:extLst>
          </p:cNvPr>
          <p:cNvSpPr/>
          <p:nvPr/>
        </p:nvSpPr>
        <p:spPr>
          <a:xfrm>
            <a:off x="1018967" y="5624843"/>
            <a:ext cx="3294024" cy="377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2-6 watches</a:t>
            </a:r>
          </a:p>
        </p:txBody>
      </p:sp>
    </p:spTree>
    <p:extLst>
      <p:ext uri="{BB962C8B-B14F-4D97-AF65-F5344CB8AC3E}">
        <p14:creationId xmlns:p14="http://schemas.microsoft.com/office/powerpoint/2010/main" val="48832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6707-BE2D-417B-A3C4-5F5D55F102AF}"/>
              </a:ext>
            </a:extLst>
          </p:cNvPr>
          <p:cNvSpPr>
            <a:spLocks noGrp="1"/>
          </p:cNvSpPr>
          <p:nvPr>
            <p:ph type="title"/>
          </p:nvPr>
        </p:nvSpPr>
        <p:spPr/>
        <p:txBody>
          <a:bodyPr/>
          <a:lstStyle/>
          <a:p>
            <a:r>
              <a:rPr lang="en-US" dirty="0"/>
              <a:t>Explanations that have worked with people</a:t>
            </a:r>
          </a:p>
        </p:txBody>
      </p:sp>
      <p:sp>
        <p:nvSpPr>
          <p:cNvPr id="3" name="Content Placeholder 2">
            <a:extLst>
              <a:ext uri="{FF2B5EF4-FFF2-40B4-BE49-F238E27FC236}">
                <a16:creationId xmlns:a16="http://schemas.microsoft.com/office/drawing/2014/main" id="{A7212E40-56B5-5030-86A8-026EB1AF8DE8}"/>
              </a:ext>
            </a:extLst>
          </p:cNvPr>
          <p:cNvSpPr>
            <a:spLocks noGrp="1"/>
          </p:cNvSpPr>
          <p:nvPr>
            <p:ph idx="1"/>
          </p:nvPr>
        </p:nvSpPr>
        <p:spPr/>
        <p:txBody>
          <a:bodyPr/>
          <a:lstStyle/>
          <a:p>
            <a:r>
              <a:rPr lang="en-US" dirty="0"/>
              <a:t>Visual distance, then moved </a:t>
            </a:r>
            <a:r>
              <a:rPr lang="en-US" dirty="0" err="1"/>
              <a:t>richtung</a:t>
            </a:r>
            <a:r>
              <a:rPr lang="en-US" dirty="0"/>
              <a:t> brand</a:t>
            </a:r>
          </a:p>
          <a:p>
            <a:r>
              <a:rPr lang="en-US" dirty="0"/>
              <a:t>Can you imaging a person that wears the </a:t>
            </a:r>
            <a:r>
              <a:rPr lang="en-US" dirty="0" err="1"/>
              <a:t>inputed</a:t>
            </a:r>
            <a:r>
              <a:rPr lang="en-US" dirty="0"/>
              <a:t> watch also to recommended watch?</a:t>
            </a:r>
          </a:p>
          <a:p>
            <a:r>
              <a:rPr lang="en-US" dirty="0"/>
              <a:t>Want a watch which isn’t ‘</a:t>
            </a:r>
            <a:r>
              <a:rPr lang="en-US" dirty="0" err="1"/>
              <a:t>zum-verwechseln-ähnlich</a:t>
            </a:r>
            <a:r>
              <a:rPr lang="en-US" dirty="0"/>
              <a:t>’</a:t>
            </a:r>
          </a:p>
          <a:p>
            <a:endParaRPr lang="en-US" dirty="0"/>
          </a:p>
        </p:txBody>
      </p:sp>
    </p:spTree>
    <p:extLst>
      <p:ext uri="{BB962C8B-B14F-4D97-AF65-F5344CB8AC3E}">
        <p14:creationId xmlns:p14="http://schemas.microsoft.com/office/powerpoint/2010/main" val="1876396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5DF1-17BC-557B-CA7E-EEA134651AE6}"/>
              </a:ext>
            </a:extLst>
          </p:cNvPr>
          <p:cNvSpPr>
            <a:spLocks noGrp="1"/>
          </p:cNvSpPr>
          <p:nvPr>
            <p:ph type="title"/>
          </p:nvPr>
        </p:nvSpPr>
        <p:spPr/>
        <p:txBody>
          <a:bodyPr/>
          <a:lstStyle/>
          <a:p>
            <a:r>
              <a:rPr lang="en-US" dirty="0"/>
              <a:t>User story – end</a:t>
            </a:r>
          </a:p>
        </p:txBody>
      </p:sp>
      <p:sp>
        <p:nvSpPr>
          <p:cNvPr id="3" name="Content Placeholder 2">
            <a:extLst>
              <a:ext uri="{FF2B5EF4-FFF2-40B4-BE49-F238E27FC236}">
                <a16:creationId xmlns:a16="http://schemas.microsoft.com/office/drawing/2014/main" id="{9870D0BF-1B09-557D-6D75-F84731B7408D}"/>
              </a:ext>
            </a:extLst>
          </p:cNvPr>
          <p:cNvSpPr>
            <a:spLocks noGrp="1"/>
          </p:cNvSpPr>
          <p:nvPr>
            <p:ph idx="1"/>
          </p:nvPr>
        </p:nvSpPr>
        <p:spPr/>
        <p:txBody>
          <a:bodyPr/>
          <a:lstStyle/>
          <a:p>
            <a:r>
              <a:rPr lang="en-US" dirty="0"/>
              <a:t>Live demo</a:t>
            </a:r>
          </a:p>
        </p:txBody>
      </p:sp>
    </p:spTree>
    <p:extLst>
      <p:ext uri="{BB962C8B-B14F-4D97-AF65-F5344CB8AC3E}">
        <p14:creationId xmlns:p14="http://schemas.microsoft.com/office/powerpoint/2010/main" val="2035993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004A-7AC1-590D-0C47-61C1E0D19EE4}"/>
              </a:ext>
            </a:extLst>
          </p:cNvPr>
          <p:cNvSpPr>
            <a:spLocks noGrp="1"/>
          </p:cNvSpPr>
          <p:nvPr>
            <p:ph type="title"/>
          </p:nvPr>
        </p:nvSpPr>
        <p:spPr/>
        <p:txBody>
          <a:bodyPr/>
          <a:lstStyle/>
          <a:p>
            <a:r>
              <a:rPr lang="en-US" dirty="0"/>
              <a:t>Validation. ASK ONE TIME OR CONTINUOUS</a:t>
            </a:r>
          </a:p>
        </p:txBody>
      </p:sp>
      <p:sp>
        <p:nvSpPr>
          <p:cNvPr id="3" name="Content Placeholder 2">
            <a:extLst>
              <a:ext uri="{FF2B5EF4-FFF2-40B4-BE49-F238E27FC236}">
                <a16:creationId xmlns:a16="http://schemas.microsoft.com/office/drawing/2014/main" id="{EBBD314B-54E9-BA57-247C-A93732B25DD5}"/>
              </a:ext>
            </a:extLst>
          </p:cNvPr>
          <p:cNvSpPr>
            <a:spLocks noGrp="1"/>
          </p:cNvSpPr>
          <p:nvPr>
            <p:ph idx="1"/>
          </p:nvPr>
        </p:nvSpPr>
        <p:spPr/>
        <p:txBody>
          <a:bodyPr>
            <a:normAutofit/>
          </a:bodyPr>
          <a:lstStyle/>
          <a:p>
            <a:r>
              <a:rPr lang="en-US" dirty="0"/>
              <a:t>Image before &amp; after training. See if got better</a:t>
            </a:r>
          </a:p>
          <a:p>
            <a:r>
              <a:rPr lang="en-US" dirty="0"/>
              <a:t>Show results (x many people asked, on avg x of 6 results resonate with user</a:t>
            </a:r>
          </a:p>
          <a:p>
            <a:endParaRPr lang="en-US" dirty="0"/>
          </a:p>
          <a:p>
            <a:endParaRPr lang="en-US" dirty="0"/>
          </a:p>
          <a:p>
            <a:r>
              <a:rPr lang="en-US" dirty="0"/>
              <a:t>Challenge: strike balance between </a:t>
            </a:r>
          </a:p>
          <a:p>
            <a:endParaRPr lang="en-US" dirty="0"/>
          </a:p>
        </p:txBody>
      </p:sp>
    </p:spTree>
    <p:extLst>
      <p:ext uri="{BB962C8B-B14F-4D97-AF65-F5344CB8AC3E}">
        <p14:creationId xmlns:p14="http://schemas.microsoft.com/office/powerpoint/2010/main" val="344704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9BE2-1A9E-3AA3-4BEB-59C96D639E65}"/>
              </a:ext>
            </a:extLst>
          </p:cNvPr>
          <p:cNvSpPr>
            <a:spLocks noGrp="1"/>
          </p:cNvSpPr>
          <p:nvPr>
            <p:ph type="title"/>
          </p:nvPr>
        </p:nvSpPr>
        <p:spPr/>
        <p:txBody>
          <a:bodyPr/>
          <a:lstStyle/>
          <a:p>
            <a:r>
              <a:rPr lang="en-US" dirty="0"/>
              <a:t>Try out ourself</a:t>
            </a:r>
          </a:p>
        </p:txBody>
      </p:sp>
      <p:sp>
        <p:nvSpPr>
          <p:cNvPr id="3" name="Content Placeholder 2">
            <a:extLst>
              <a:ext uri="{FF2B5EF4-FFF2-40B4-BE49-F238E27FC236}">
                <a16:creationId xmlns:a16="http://schemas.microsoft.com/office/drawing/2014/main" id="{2A6E0D4E-395C-2AEF-83AF-E16806E3280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21048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EBC3-C338-754F-641F-DEEC0E7E788D}"/>
              </a:ext>
            </a:extLst>
          </p:cNvPr>
          <p:cNvSpPr>
            <a:spLocks noGrp="1"/>
          </p:cNvSpPr>
          <p:nvPr>
            <p:ph type="title"/>
          </p:nvPr>
        </p:nvSpPr>
        <p:spPr/>
        <p:txBody>
          <a:bodyPr/>
          <a:lstStyle/>
          <a:p>
            <a:r>
              <a:rPr lang="en-US" dirty="0"/>
              <a:t>Future features</a:t>
            </a:r>
          </a:p>
        </p:txBody>
      </p:sp>
      <p:sp>
        <p:nvSpPr>
          <p:cNvPr id="3" name="Content Placeholder 2">
            <a:extLst>
              <a:ext uri="{FF2B5EF4-FFF2-40B4-BE49-F238E27FC236}">
                <a16:creationId xmlns:a16="http://schemas.microsoft.com/office/drawing/2014/main" id="{39AD8456-6FF6-519A-319E-764932F6C244}"/>
              </a:ext>
            </a:extLst>
          </p:cNvPr>
          <p:cNvSpPr>
            <a:spLocks noGrp="1"/>
          </p:cNvSpPr>
          <p:nvPr>
            <p:ph idx="1"/>
          </p:nvPr>
        </p:nvSpPr>
        <p:spPr/>
        <p:txBody>
          <a:bodyPr/>
          <a:lstStyle/>
          <a:p>
            <a:r>
              <a:rPr lang="en-US" dirty="0"/>
              <a:t>Add filter for movement (which type) </a:t>
            </a:r>
          </a:p>
          <a:p>
            <a:r>
              <a:rPr lang="en-US" dirty="0"/>
              <a:t>Relative size</a:t>
            </a:r>
          </a:p>
          <a:p>
            <a:r>
              <a:rPr lang="en-US" dirty="0"/>
              <a:t>Add filter for features watch has (stopwatch, different </a:t>
            </a:r>
            <a:r>
              <a:rPr lang="en-US" dirty="0" err="1"/>
              <a:t>timezones</a:t>
            </a:r>
            <a:r>
              <a:rPr lang="en-US" dirty="0"/>
              <a:t>)</a:t>
            </a:r>
          </a:p>
          <a:p>
            <a:r>
              <a:rPr lang="en-US" dirty="0"/>
              <a:t>Slider importance of face value vs </a:t>
            </a:r>
            <a:r>
              <a:rPr lang="en-US" dirty="0" err="1"/>
              <a:t>aestetic</a:t>
            </a:r>
            <a:endParaRPr lang="en-US" dirty="0"/>
          </a:p>
          <a:p>
            <a:pPr marL="0" indent="0">
              <a:buNone/>
            </a:pPr>
            <a:endParaRPr lang="en-US" dirty="0"/>
          </a:p>
        </p:txBody>
      </p:sp>
    </p:spTree>
    <p:extLst>
      <p:ext uri="{BB962C8B-B14F-4D97-AF65-F5344CB8AC3E}">
        <p14:creationId xmlns:p14="http://schemas.microsoft.com/office/powerpoint/2010/main" val="31929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C5BC-79DC-3BFF-3930-680A1EE73C68}"/>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2B55EBDB-6CE8-D643-FF9C-82AA21FA6AAD}"/>
              </a:ext>
            </a:extLst>
          </p:cNvPr>
          <p:cNvSpPr>
            <a:spLocks noGrp="1"/>
          </p:cNvSpPr>
          <p:nvPr>
            <p:ph idx="1"/>
          </p:nvPr>
        </p:nvSpPr>
        <p:spPr/>
        <p:txBody>
          <a:bodyPr/>
          <a:lstStyle/>
          <a:p>
            <a:r>
              <a:rPr lang="en-US" dirty="0" err="1"/>
              <a:t>Nessesary</a:t>
            </a:r>
            <a:r>
              <a:rPr lang="en-US" dirty="0"/>
              <a:t> info for training: Brand &amp; Image of watch.</a:t>
            </a:r>
          </a:p>
          <a:p>
            <a:pPr lvl="1"/>
            <a:r>
              <a:rPr lang="en-US" dirty="0"/>
              <a:t>Very little info.</a:t>
            </a:r>
          </a:p>
          <a:p>
            <a:r>
              <a:rPr lang="en-US" dirty="0"/>
              <a:t>Could abstract to other topics?</a:t>
            </a:r>
          </a:p>
        </p:txBody>
      </p:sp>
    </p:spTree>
    <p:extLst>
      <p:ext uri="{BB962C8B-B14F-4D97-AF65-F5344CB8AC3E}">
        <p14:creationId xmlns:p14="http://schemas.microsoft.com/office/powerpoint/2010/main" val="85885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44B4-FEEC-CD82-B094-AD24AF9C29CF}"/>
              </a:ext>
            </a:extLst>
          </p:cNvPr>
          <p:cNvSpPr>
            <a:spLocks noGrp="1"/>
          </p:cNvSpPr>
          <p:nvPr>
            <p:ph type="title"/>
          </p:nvPr>
        </p:nvSpPr>
        <p:spPr/>
        <p:txBody>
          <a:bodyPr/>
          <a:lstStyle/>
          <a:p>
            <a:r>
              <a:rPr lang="en-US" dirty="0"/>
              <a:t>Meet Claire, loves her first watch but struggling to find more she likes</a:t>
            </a:r>
          </a:p>
        </p:txBody>
      </p:sp>
      <p:pic>
        <p:nvPicPr>
          <p:cNvPr id="1028" name="Picture 4" descr="french woman photorealistic neutral background less stereotypical &amp; with very suptle or no makeup and a watch on her wrist and a kind smile">
            <a:extLst>
              <a:ext uri="{FF2B5EF4-FFF2-40B4-BE49-F238E27FC236}">
                <a16:creationId xmlns:a16="http://schemas.microsoft.com/office/drawing/2014/main" id="{7A7A7453-F8B6-40B4-FDEE-C234E7C83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17539"/>
            <a:ext cx="3176600" cy="3176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9CBA36-2BA5-B71F-012C-D9E5F73494E0}"/>
              </a:ext>
            </a:extLst>
          </p:cNvPr>
          <p:cNvSpPr txBox="1"/>
          <p:nvPr/>
        </p:nvSpPr>
        <p:spPr>
          <a:xfrm>
            <a:off x="3522133" y="106680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76EDC557-854C-7FCE-E8F0-839E356E13A0}"/>
              </a:ext>
            </a:extLst>
          </p:cNvPr>
          <p:cNvSpPr txBox="1"/>
          <p:nvPr/>
        </p:nvSpPr>
        <p:spPr>
          <a:xfrm>
            <a:off x="802043" y="5468034"/>
            <a:ext cx="3212757" cy="923330"/>
          </a:xfrm>
          <a:prstGeom prst="rect">
            <a:avLst/>
          </a:prstGeom>
          <a:noFill/>
        </p:spPr>
        <p:txBody>
          <a:bodyPr wrap="square" rtlCol="0">
            <a:spAutoFit/>
          </a:bodyPr>
          <a:lstStyle/>
          <a:p>
            <a:r>
              <a:rPr lang="en-US" dirty="0"/>
              <a:t>Occupation: Engineer</a:t>
            </a:r>
          </a:p>
          <a:p>
            <a:r>
              <a:rPr lang="en-US" dirty="0"/>
              <a:t>Income: Average</a:t>
            </a:r>
          </a:p>
          <a:p>
            <a:r>
              <a:rPr lang="en-US" dirty="0"/>
              <a:t>Location: Lyon, France</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5415DDFF-70DC-E1C3-9DDE-F93E8CFB7D3D}"/>
                  </a:ext>
                </a:extLst>
              </p14:cNvPr>
              <p14:cNvContentPartPr/>
              <p14:nvPr/>
            </p14:nvContentPartPr>
            <p14:xfrm>
              <a:off x="4948705" y="2254934"/>
              <a:ext cx="497160" cy="2223360"/>
            </p14:xfrm>
          </p:contentPart>
        </mc:Choice>
        <mc:Fallback>
          <p:pic>
            <p:nvPicPr>
              <p:cNvPr id="5" name="Ink 4">
                <a:extLst>
                  <a:ext uri="{FF2B5EF4-FFF2-40B4-BE49-F238E27FC236}">
                    <a16:creationId xmlns:a16="http://schemas.microsoft.com/office/drawing/2014/main" id="{5415DDFF-70DC-E1C3-9DDE-F93E8CFB7D3D}"/>
                  </a:ext>
                </a:extLst>
              </p:cNvPr>
              <p:cNvPicPr/>
              <p:nvPr/>
            </p:nvPicPr>
            <p:blipFill>
              <a:blip r:embed="rId4"/>
              <a:stretch>
                <a:fillRect/>
              </a:stretch>
            </p:blipFill>
            <p:spPr>
              <a:xfrm>
                <a:off x="4944385" y="2250614"/>
                <a:ext cx="505800" cy="2232000"/>
              </a:xfrm>
              <a:prstGeom prst="rect">
                <a:avLst/>
              </a:prstGeom>
            </p:spPr>
          </p:pic>
        </mc:Fallback>
      </mc:AlternateContent>
      <p:grpSp>
        <p:nvGrpSpPr>
          <p:cNvPr id="10" name="Group 9">
            <a:extLst>
              <a:ext uri="{FF2B5EF4-FFF2-40B4-BE49-F238E27FC236}">
                <a16:creationId xmlns:a16="http://schemas.microsoft.com/office/drawing/2014/main" id="{612B0F70-61F6-3D2F-5A06-C34D0490DCC0}"/>
              </a:ext>
            </a:extLst>
          </p:cNvPr>
          <p:cNvGrpSpPr/>
          <p:nvPr/>
        </p:nvGrpSpPr>
        <p:grpSpPr>
          <a:xfrm>
            <a:off x="5280265" y="2107334"/>
            <a:ext cx="1072800" cy="2173680"/>
            <a:chOff x="8810938" y="2253166"/>
            <a:chExt cx="1072800" cy="2173680"/>
          </a:xfrm>
        </p:grpSpPr>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174008AF-BF41-AF74-1446-2286AFCFED50}"/>
                    </a:ext>
                  </a:extLst>
                </p14:cNvPr>
                <p14:cNvContentPartPr/>
                <p14:nvPr/>
              </p14:nvContentPartPr>
              <p14:xfrm>
                <a:off x="9488098" y="2253166"/>
                <a:ext cx="395640" cy="1401120"/>
              </p14:xfrm>
            </p:contentPart>
          </mc:Choice>
          <mc:Fallback>
            <p:pic>
              <p:nvPicPr>
                <p:cNvPr id="6" name="Ink 5">
                  <a:extLst>
                    <a:ext uri="{FF2B5EF4-FFF2-40B4-BE49-F238E27FC236}">
                      <a16:creationId xmlns:a16="http://schemas.microsoft.com/office/drawing/2014/main" id="{174008AF-BF41-AF74-1446-2286AFCFED50}"/>
                    </a:ext>
                  </a:extLst>
                </p:cNvPr>
                <p:cNvPicPr/>
                <p:nvPr/>
              </p:nvPicPr>
              <p:blipFill>
                <a:blip r:embed="rId6"/>
                <a:stretch>
                  <a:fillRect/>
                </a:stretch>
              </p:blipFill>
              <p:spPr>
                <a:xfrm>
                  <a:off x="9483778" y="2248846"/>
                  <a:ext cx="404280" cy="1409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F89E6F24-C0F7-1361-4B4E-A5E9FAAAA26B}"/>
                    </a:ext>
                  </a:extLst>
                </p14:cNvPr>
                <p14:cNvContentPartPr/>
                <p14:nvPr/>
              </p14:nvContentPartPr>
              <p14:xfrm>
                <a:off x="9521578" y="3653926"/>
                <a:ext cx="50760" cy="772920"/>
              </p14:xfrm>
            </p:contentPart>
          </mc:Choice>
          <mc:Fallback>
            <p:pic>
              <p:nvPicPr>
                <p:cNvPr id="8" name="Ink 7">
                  <a:extLst>
                    <a:ext uri="{FF2B5EF4-FFF2-40B4-BE49-F238E27FC236}">
                      <a16:creationId xmlns:a16="http://schemas.microsoft.com/office/drawing/2014/main" id="{F89E6F24-C0F7-1361-4B4E-A5E9FAAAA26B}"/>
                    </a:ext>
                  </a:extLst>
                </p:cNvPr>
                <p:cNvPicPr/>
                <p:nvPr/>
              </p:nvPicPr>
              <p:blipFill>
                <a:blip r:embed="rId8"/>
                <a:stretch>
                  <a:fillRect/>
                </a:stretch>
              </p:blipFill>
              <p:spPr>
                <a:xfrm>
                  <a:off x="9517258" y="3649606"/>
                  <a:ext cx="59400" cy="781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5D6AE2DD-C379-CE77-192E-F48F378C15A5}"/>
                    </a:ext>
                  </a:extLst>
                </p14:cNvPr>
                <p14:cNvContentPartPr/>
                <p14:nvPr/>
              </p14:nvContentPartPr>
              <p14:xfrm>
                <a:off x="8810938" y="3049486"/>
                <a:ext cx="893880" cy="389880"/>
              </p14:xfrm>
            </p:contentPart>
          </mc:Choice>
          <mc:Fallback>
            <p:pic>
              <p:nvPicPr>
                <p:cNvPr id="9" name="Ink 8">
                  <a:extLst>
                    <a:ext uri="{FF2B5EF4-FFF2-40B4-BE49-F238E27FC236}">
                      <a16:creationId xmlns:a16="http://schemas.microsoft.com/office/drawing/2014/main" id="{5D6AE2DD-C379-CE77-192E-F48F378C15A5}"/>
                    </a:ext>
                  </a:extLst>
                </p:cNvPr>
                <p:cNvPicPr/>
                <p:nvPr/>
              </p:nvPicPr>
              <p:blipFill>
                <a:blip r:embed="rId10"/>
                <a:stretch>
                  <a:fillRect/>
                </a:stretch>
              </p:blipFill>
              <p:spPr>
                <a:xfrm>
                  <a:off x="8806618" y="3045166"/>
                  <a:ext cx="902520" cy="39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FBB1FA2B-A920-4586-72C1-E791AB1FB1D4}"/>
                  </a:ext>
                </a:extLst>
              </p14:cNvPr>
              <p14:cNvContentPartPr/>
              <p14:nvPr/>
            </p14:nvContentPartPr>
            <p14:xfrm>
              <a:off x="5343985" y="2198414"/>
              <a:ext cx="618120" cy="10440"/>
            </p14:xfrm>
          </p:contentPart>
        </mc:Choice>
        <mc:Fallback>
          <p:pic>
            <p:nvPicPr>
              <p:cNvPr id="11" name="Ink 10">
                <a:extLst>
                  <a:ext uri="{FF2B5EF4-FFF2-40B4-BE49-F238E27FC236}">
                    <a16:creationId xmlns:a16="http://schemas.microsoft.com/office/drawing/2014/main" id="{FBB1FA2B-A920-4586-72C1-E791AB1FB1D4}"/>
                  </a:ext>
                </a:extLst>
              </p:cNvPr>
              <p:cNvPicPr/>
              <p:nvPr/>
            </p:nvPicPr>
            <p:blipFill>
              <a:blip r:embed="rId12"/>
              <a:stretch>
                <a:fillRect/>
              </a:stretch>
            </p:blipFill>
            <p:spPr>
              <a:xfrm>
                <a:off x="5339665" y="2194094"/>
                <a:ext cx="62676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E97A51D4-7D1F-9BDA-118C-5CCEF00F4A87}"/>
                  </a:ext>
                </a:extLst>
              </p14:cNvPr>
              <p14:cNvContentPartPr/>
              <p14:nvPr/>
            </p14:nvContentPartPr>
            <p14:xfrm>
              <a:off x="5549545" y="4434734"/>
              <a:ext cx="643680" cy="84960"/>
            </p14:xfrm>
          </p:contentPart>
        </mc:Choice>
        <mc:Fallback>
          <p:pic>
            <p:nvPicPr>
              <p:cNvPr id="12" name="Ink 11">
                <a:extLst>
                  <a:ext uri="{FF2B5EF4-FFF2-40B4-BE49-F238E27FC236}">
                    <a16:creationId xmlns:a16="http://schemas.microsoft.com/office/drawing/2014/main" id="{E97A51D4-7D1F-9BDA-118C-5CCEF00F4A87}"/>
                  </a:ext>
                </a:extLst>
              </p:cNvPr>
              <p:cNvPicPr/>
              <p:nvPr/>
            </p:nvPicPr>
            <p:blipFill>
              <a:blip r:embed="rId14"/>
              <a:stretch>
                <a:fillRect/>
              </a:stretch>
            </p:blipFill>
            <p:spPr>
              <a:xfrm>
                <a:off x="5545225" y="4430414"/>
                <a:ext cx="652320" cy="93600"/>
              </a:xfrm>
              <a:prstGeom prst="rect">
                <a:avLst/>
              </a:prstGeom>
            </p:spPr>
          </p:pic>
        </mc:Fallback>
      </mc:AlternateContent>
      <p:sp>
        <p:nvSpPr>
          <p:cNvPr id="13" name="Right Arrow 12">
            <a:extLst>
              <a:ext uri="{FF2B5EF4-FFF2-40B4-BE49-F238E27FC236}">
                <a16:creationId xmlns:a16="http://schemas.microsoft.com/office/drawing/2014/main" id="{56F55C2E-C8E6-B8C7-75F4-D0954979C5DC}"/>
              </a:ext>
            </a:extLst>
          </p:cNvPr>
          <p:cNvSpPr/>
          <p:nvPr/>
        </p:nvSpPr>
        <p:spPr>
          <a:xfrm>
            <a:off x="6763406" y="3133403"/>
            <a:ext cx="772511" cy="374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F67C2DE-EA6D-7CE9-FC03-E5F242228C4C}"/>
              </a:ext>
            </a:extLst>
          </p:cNvPr>
          <p:cNvPicPr>
            <a:picLocks noChangeAspect="1"/>
          </p:cNvPicPr>
          <p:nvPr/>
        </p:nvPicPr>
        <p:blipFill>
          <a:blip r:embed="rId15"/>
          <a:stretch>
            <a:fillRect/>
          </a:stretch>
        </p:blipFill>
        <p:spPr>
          <a:xfrm>
            <a:off x="7779145" y="2465666"/>
            <a:ext cx="1051913" cy="1735657"/>
          </a:xfrm>
          <a:prstGeom prst="rect">
            <a:avLst/>
          </a:prstGeom>
        </p:spPr>
      </p:pic>
      <p:pic>
        <p:nvPicPr>
          <p:cNvPr id="29" name="Picture 28">
            <a:extLst>
              <a:ext uri="{FF2B5EF4-FFF2-40B4-BE49-F238E27FC236}">
                <a16:creationId xmlns:a16="http://schemas.microsoft.com/office/drawing/2014/main" id="{87232616-30C2-58CB-AA54-1939CA00BE46}"/>
              </a:ext>
            </a:extLst>
          </p:cNvPr>
          <p:cNvPicPr>
            <a:picLocks noChangeAspect="1"/>
          </p:cNvPicPr>
          <p:nvPr/>
        </p:nvPicPr>
        <p:blipFill>
          <a:blip r:embed="rId15"/>
          <a:stretch>
            <a:fillRect/>
          </a:stretch>
        </p:blipFill>
        <p:spPr>
          <a:xfrm>
            <a:off x="8961997" y="2379280"/>
            <a:ext cx="1051913" cy="1735657"/>
          </a:xfrm>
          <a:prstGeom prst="rect">
            <a:avLst/>
          </a:prstGeom>
        </p:spPr>
      </p:pic>
      <p:pic>
        <p:nvPicPr>
          <p:cNvPr id="30" name="Picture 29">
            <a:extLst>
              <a:ext uri="{FF2B5EF4-FFF2-40B4-BE49-F238E27FC236}">
                <a16:creationId xmlns:a16="http://schemas.microsoft.com/office/drawing/2014/main" id="{94CCDAA0-2286-AE4A-4037-2AC0322EB970}"/>
              </a:ext>
            </a:extLst>
          </p:cNvPr>
          <p:cNvPicPr>
            <a:picLocks noChangeAspect="1"/>
          </p:cNvPicPr>
          <p:nvPr/>
        </p:nvPicPr>
        <p:blipFill>
          <a:blip r:embed="rId15"/>
          <a:stretch>
            <a:fillRect/>
          </a:stretch>
        </p:blipFill>
        <p:spPr>
          <a:xfrm>
            <a:off x="10144849" y="2367829"/>
            <a:ext cx="1051913" cy="1735657"/>
          </a:xfrm>
          <a:prstGeom prst="rect">
            <a:avLst/>
          </a:prstGeom>
        </p:spPr>
      </p:pic>
      <p:sp>
        <p:nvSpPr>
          <p:cNvPr id="32" name="TextBox 31">
            <a:extLst>
              <a:ext uri="{FF2B5EF4-FFF2-40B4-BE49-F238E27FC236}">
                <a16:creationId xmlns:a16="http://schemas.microsoft.com/office/drawing/2014/main" id="{B5F60681-28EC-4E26-CA3A-59316075446E}"/>
              </a:ext>
            </a:extLst>
          </p:cNvPr>
          <p:cNvSpPr txBox="1"/>
          <p:nvPr/>
        </p:nvSpPr>
        <p:spPr>
          <a:xfrm>
            <a:off x="8122411" y="2367829"/>
            <a:ext cx="2770310" cy="1862048"/>
          </a:xfrm>
          <a:prstGeom prst="rect">
            <a:avLst/>
          </a:prstGeom>
          <a:noFill/>
        </p:spPr>
        <p:txBody>
          <a:bodyPr wrap="none" rtlCol="0">
            <a:spAutoFit/>
          </a:bodyPr>
          <a:lstStyle/>
          <a:p>
            <a:r>
              <a:rPr lang="en-US" sz="11500" dirty="0"/>
              <a:t>?	?	?</a:t>
            </a:r>
          </a:p>
        </p:txBody>
      </p:sp>
    </p:spTree>
    <p:extLst>
      <p:ext uri="{BB962C8B-B14F-4D97-AF65-F5344CB8AC3E}">
        <p14:creationId xmlns:p14="http://schemas.microsoft.com/office/powerpoint/2010/main" val="168687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1650-41A4-1DFB-EB02-330353E1EB6B}"/>
              </a:ext>
            </a:extLst>
          </p:cNvPr>
          <p:cNvSpPr>
            <a:spLocks noGrp="1"/>
          </p:cNvSpPr>
          <p:nvPr>
            <p:ph type="title"/>
          </p:nvPr>
        </p:nvSpPr>
        <p:spPr/>
        <p:txBody>
          <a:bodyPr/>
          <a:lstStyle/>
          <a:p>
            <a:r>
              <a:rPr lang="en-US" dirty="0"/>
              <a:t>How she choses her watch</a:t>
            </a:r>
          </a:p>
        </p:txBody>
      </p:sp>
      <p:sp>
        <p:nvSpPr>
          <p:cNvPr id="3" name="Content Placeholder 2">
            <a:extLst>
              <a:ext uri="{FF2B5EF4-FFF2-40B4-BE49-F238E27FC236}">
                <a16:creationId xmlns:a16="http://schemas.microsoft.com/office/drawing/2014/main" id="{BDF44B8C-C912-1079-5309-9094AF3C31F7}"/>
              </a:ext>
            </a:extLst>
          </p:cNvPr>
          <p:cNvSpPr>
            <a:spLocks noGrp="1"/>
          </p:cNvSpPr>
          <p:nvPr>
            <p:ph idx="1"/>
          </p:nvPr>
        </p:nvSpPr>
        <p:spPr/>
        <p:txBody>
          <a:bodyPr/>
          <a:lstStyle/>
          <a:p>
            <a:r>
              <a:rPr lang="en-US" dirty="0"/>
              <a:t>Wants a durable and exact movement after her research on mechanical watches</a:t>
            </a:r>
          </a:p>
          <a:p>
            <a:r>
              <a:rPr lang="en-US" dirty="0"/>
              <a:t>Within a dial diameter range that is suitable for her wrist</a:t>
            </a:r>
          </a:p>
          <a:p>
            <a:r>
              <a:rPr lang="en-US" dirty="0"/>
              <a:t>Not overpriced</a:t>
            </a:r>
          </a:p>
          <a:p>
            <a:r>
              <a:rPr lang="en-US" dirty="0"/>
              <a:t>With a design she likes</a:t>
            </a:r>
          </a:p>
          <a:p>
            <a:pPr lvl="1"/>
            <a:r>
              <a:rPr lang="en-US" dirty="0"/>
              <a:t>cant pinpoint exactly what makes her like/dislike a watch</a:t>
            </a:r>
          </a:p>
          <a:p>
            <a:endParaRPr lang="en-US" dirty="0"/>
          </a:p>
        </p:txBody>
      </p:sp>
    </p:spTree>
    <p:extLst>
      <p:ext uri="{BB962C8B-B14F-4D97-AF65-F5344CB8AC3E}">
        <p14:creationId xmlns:p14="http://schemas.microsoft.com/office/powerpoint/2010/main" val="222206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FE80-4849-8576-2EEA-46893854B0BA}"/>
              </a:ext>
            </a:extLst>
          </p:cNvPr>
          <p:cNvSpPr>
            <a:spLocks noGrp="1"/>
          </p:cNvSpPr>
          <p:nvPr>
            <p:ph type="title"/>
          </p:nvPr>
        </p:nvSpPr>
        <p:spPr/>
        <p:txBody>
          <a:bodyPr/>
          <a:lstStyle/>
          <a:p>
            <a:r>
              <a:rPr lang="en-US" dirty="0"/>
              <a:t>Random stats: Why we focus on what we focus on</a:t>
            </a:r>
          </a:p>
        </p:txBody>
      </p:sp>
      <p:sp>
        <p:nvSpPr>
          <p:cNvPr id="3" name="Content Placeholder 2">
            <a:extLst>
              <a:ext uri="{FF2B5EF4-FFF2-40B4-BE49-F238E27FC236}">
                <a16:creationId xmlns:a16="http://schemas.microsoft.com/office/drawing/2014/main" id="{7E160163-A01E-1ECA-2A85-185726451812}"/>
              </a:ext>
            </a:extLst>
          </p:cNvPr>
          <p:cNvSpPr>
            <a:spLocks noGrp="1"/>
          </p:cNvSpPr>
          <p:nvPr>
            <p:ph idx="1"/>
          </p:nvPr>
        </p:nvSpPr>
        <p:spPr/>
        <p:txBody>
          <a:bodyPr>
            <a:normAutofit/>
          </a:bodyPr>
          <a:lstStyle/>
          <a:p>
            <a:r>
              <a:rPr lang="en-US" dirty="0"/>
              <a:t>Random stats, Deloitte report</a:t>
            </a:r>
          </a:p>
        </p:txBody>
      </p:sp>
      <p:pic>
        <p:nvPicPr>
          <p:cNvPr id="4" name="Picture 3">
            <a:extLst>
              <a:ext uri="{FF2B5EF4-FFF2-40B4-BE49-F238E27FC236}">
                <a16:creationId xmlns:a16="http://schemas.microsoft.com/office/drawing/2014/main" id="{A7944202-23DA-4ECD-556E-99AB90C69241}"/>
              </a:ext>
            </a:extLst>
          </p:cNvPr>
          <p:cNvPicPr>
            <a:picLocks noChangeAspect="1"/>
          </p:cNvPicPr>
          <p:nvPr/>
        </p:nvPicPr>
        <p:blipFill>
          <a:blip r:embed="rId2"/>
          <a:stretch>
            <a:fillRect/>
          </a:stretch>
        </p:blipFill>
        <p:spPr>
          <a:xfrm>
            <a:off x="402771" y="2499439"/>
            <a:ext cx="10341429" cy="2908135"/>
          </a:xfrm>
          <a:prstGeom prst="rect">
            <a:avLst/>
          </a:prstGeom>
        </p:spPr>
      </p:pic>
      <p:pic>
        <p:nvPicPr>
          <p:cNvPr id="5" name="Picture 4">
            <a:extLst>
              <a:ext uri="{FF2B5EF4-FFF2-40B4-BE49-F238E27FC236}">
                <a16:creationId xmlns:a16="http://schemas.microsoft.com/office/drawing/2014/main" id="{7B654960-BB86-BB63-235E-4DFA6BB429FD}"/>
              </a:ext>
            </a:extLst>
          </p:cNvPr>
          <p:cNvPicPr>
            <a:picLocks noChangeAspect="1"/>
          </p:cNvPicPr>
          <p:nvPr/>
        </p:nvPicPr>
        <p:blipFill>
          <a:blip r:embed="rId3"/>
          <a:stretch>
            <a:fillRect/>
          </a:stretch>
        </p:blipFill>
        <p:spPr>
          <a:xfrm>
            <a:off x="2828471" y="5174343"/>
            <a:ext cx="6883400" cy="1473200"/>
          </a:xfrm>
          <a:prstGeom prst="rect">
            <a:avLst/>
          </a:prstGeom>
        </p:spPr>
      </p:pic>
    </p:spTree>
    <p:extLst>
      <p:ext uri="{BB962C8B-B14F-4D97-AF65-F5344CB8AC3E}">
        <p14:creationId xmlns:p14="http://schemas.microsoft.com/office/powerpoint/2010/main" val="258739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99C5-9671-FDA8-4C37-31DF4FC1FCB7}"/>
              </a:ext>
            </a:extLst>
          </p:cNvPr>
          <p:cNvSpPr>
            <a:spLocks noGrp="1"/>
          </p:cNvSpPr>
          <p:nvPr>
            <p:ph type="title"/>
          </p:nvPr>
        </p:nvSpPr>
        <p:spPr/>
        <p:txBody>
          <a:bodyPr/>
          <a:lstStyle/>
          <a:p>
            <a:r>
              <a:rPr lang="en-US" dirty="0"/>
              <a:t>Step back in watch industry</a:t>
            </a:r>
            <a:br>
              <a:rPr lang="en-US" dirty="0"/>
            </a:br>
            <a:r>
              <a:rPr lang="en-US" dirty="0"/>
              <a:t>Buyers &amp; Sellers of </a:t>
            </a:r>
            <a:r>
              <a:rPr lang="en-US" dirty="0" err="1"/>
              <a:t>Watchpieces</a:t>
            </a:r>
            <a:endParaRPr lang="en-US" dirty="0"/>
          </a:p>
        </p:txBody>
      </p:sp>
      <p:sp>
        <p:nvSpPr>
          <p:cNvPr id="3" name="Content Placeholder 2">
            <a:extLst>
              <a:ext uri="{FF2B5EF4-FFF2-40B4-BE49-F238E27FC236}">
                <a16:creationId xmlns:a16="http://schemas.microsoft.com/office/drawing/2014/main" id="{8616F190-D159-8C72-4FAB-6A8AFA3F990D}"/>
              </a:ext>
            </a:extLst>
          </p:cNvPr>
          <p:cNvSpPr>
            <a:spLocks noGrp="1"/>
          </p:cNvSpPr>
          <p:nvPr>
            <p:ph idx="1"/>
          </p:nvPr>
        </p:nvSpPr>
        <p:spPr/>
        <p:txBody>
          <a:bodyPr/>
          <a:lstStyle/>
          <a:p>
            <a:r>
              <a:rPr lang="en-US" dirty="0" err="1"/>
              <a:t>Tayloring</a:t>
            </a:r>
            <a:r>
              <a:rPr lang="en-US" dirty="0"/>
              <a:t> towards enthusiasts </a:t>
            </a:r>
          </a:p>
          <a:p>
            <a:pPr lvl="1"/>
            <a:r>
              <a:rPr lang="en-US" dirty="0"/>
              <a:t>As less &amp; less ppl wear watches</a:t>
            </a:r>
          </a:p>
          <a:p>
            <a:pPr lvl="1"/>
            <a:r>
              <a:rPr lang="en-US" dirty="0"/>
              <a:t>Our dataset contains few fashion brands</a:t>
            </a:r>
          </a:p>
          <a:p>
            <a:r>
              <a:rPr lang="en-US" dirty="0"/>
              <a:t>For ‘timepiece’ makers: </a:t>
            </a:r>
          </a:p>
          <a:p>
            <a:pPr lvl="1"/>
            <a:r>
              <a:rPr lang="en-US" dirty="0"/>
              <a:t>Ratio top companies &amp; percentage of total sales even more extreme</a:t>
            </a:r>
          </a:p>
          <a:p>
            <a:r>
              <a:rPr lang="en-US" dirty="0"/>
              <a:t>These top companies:</a:t>
            </a:r>
          </a:p>
          <a:p>
            <a:pPr lvl="1"/>
            <a:r>
              <a:rPr lang="en-US" dirty="0"/>
              <a:t>Pay premium for brand (marketing, exclusivity, scarcity, </a:t>
            </a:r>
            <a:r>
              <a:rPr lang="en-US" dirty="0" err="1"/>
              <a:t>ect</a:t>
            </a:r>
            <a:r>
              <a:rPr lang="en-US" dirty="0"/>
              <a:t>) </a:t>
            </a:r>
          </a:p>
          <a:p>
            <a:r>
              <a:rPr lang="en-US" dirty="0"/>
              <a:t>Microbrands: better value for money, but hard to find as no marketing </a:t>
            </a:r>
            <a:r>
              <a:rPr lang="en-US" dirty="0" err="1"/>
              <a:t>budegt</a:t>
            </a:r>
            <a:endParaRPr lang="en-US" dirty="0"/>
          </a:p>
          <a:p>
            <a:endParaRPr lang="en-US" dirty="0"/>
          </a:p>
        </p:txBody>
      </p:sp>
    </p:spTree>
    <p:extLst>
      <p:ext uri="{BB962C8B-B14F-4D97-AF65-F5344CB8AC3E}">
        <p14:creationId xmlns:p14="http://schemas.microsoft.com/office/powerpoint/2010/main" val="208955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0EE2-6870-3BF5-E7ED-F72DCF584872}"/>
              </a:ext>
            </a:extLst>
          </p:cNvPr>
          <p:cNvSpPr>
            <a:spLocks noGrp="1"/>
          </p:cNvSpPr>
          <p:nvPr>
            <p:ph type="title"/>
          </p:nvPr>
        </p:nvSpPr>
        <p:spPr/>
        <p:txBody>
          <a:bodyPr>
            <a:normAutofit fontScale="90000"/>
          </a:bodyPr>
          <a:lstStyle/>
          <a:p>
            <a:r>
              <a:rPr lang="en-US" dirty="0"/>
              <a:t>Her approach: inserted her watch into different programs, but only received info on the same watch or replicas.</a:t>
            </a:r>
          </a:p>
        </p:txBody>
      </p:sp>
      <p:pic>
        <p:nvPicPr>
          <p:cNvPr id="4" name="Picture 3">
            <a:extLst>
              <a:ext uri="{FF2B5EF4-FFF2-40B4-BE49-F238E27FC236}">
                <a16:creationId xmlns:a16="http://schemas.microsoft.com/office/drawing/2014/main" id="{B8C83224-A835-AAC4-CE81-1CFB0E769DC5}"/>
              </a:ext>
            </a:extLst>
          </p:cNvPr>
          <p:cNvPicPr>
            <a:picLocks noChangeAspect="1"/>
          </p:cNvPicPr>
          <p:nvPr/>
        </p:nvPicPr>
        <p:blipFill>
          <a:blip r:embed="rId2"/>
          <a:stretch>
            <a:fillRect/>
          </a:stretch>
        </p:blipFill>
        <p:spPr>
          <a:xfrm>
            <a:off x="103000" y="1690687"/>
            <a:ext cx="4548022" cy="5063975"/>
          </a:xfrm>
          <a:prstGeom prst="rect">
            <a:avLst/>
          </a:prstGeom>
        </p:spPr>
      </p:pic>
      <p:pic>
        <p:nvPicPr>
          <p:cNvPr id="5" name="Picture 4">
            <a:extLst>
              <a:ext uri="{FF2B5EF4-FFF2-40B4-BE49-F238E27FC236}">
                <a16:creationId xmlns:a16="http://schemas.microsoft.com/office/drawing/2014/main" id="{D5F757AD-BB37-03C6-36E1-1483FAD671D4}"/>
              </a:ext>
            </a:extLst>
          </p:cNvPr>
          <p:cNvPicPr>
            <a:picLocks noChangeAspect="1"/>
          </p:cNvPicPr>
          <p:nvPr/>
        </p:nvPicPr>
        <p:blipFill>
          <a:blip r:embed="rId3"/>
          <a:stretch>
            <a:fillRect/>
          </a:stretch>
        </p:blipFill>
        <p:spPr>
          <a:xfrm>
            <a:off x="4894442" y="1975556"/>
            <a:ext cx="7194558" cy="4368126"/>
          </a:xfrm>
          <a:prstGeom prst="rect">
            <a:avLst/>
          </a:prstGeom>
        </p:spPr>
      </p:pic>
      <p:sp>
        <p:nvSpPr>
          <p:cNvPr id="6" name="Rectangle 5">
            <a:extLst>
              <a:ext uri="{FF2B5EF4-FFF2-40B4-BE49-F238E27FC236}">
                <a16:creationId xmlns:a16="http://schemas.microsoft.com/office/drawing/2014/main" id="{E088E4C6-3125-4783-9CD2-05A40CA7E6CB}"/>
              </a:ext>
            </a:extLst>
          </p:cNvPr>
          <p:cNvSpPr/>
          <p:nvPr/>
        </p:nvSpPr>
        <p:spPr>
          <a:xfrm>
            <a:off x="3085606" y="5023262"/>
            <a:ext cx="5037115" cy="10668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But Claire wants an additional watch that she loves without investing too much time in search</a:t>
            </a:r>
          </a:p>
        </p:txBody>
      </p:sp>
    </p:spTree>
    <p:extLst>
      <p:ext uri="{BB962C8B-B14F-4D97-AF65-F5344CB8AC3E}">
        <p14:creationId xmlns:p14="http://schemas.microsoft.com/office/powerpoint/2010/main" val="156547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3679-5B3F-25A4-DCA2-5E41AEA31295}"/>
              </a:ext>
            </a:extLst>
          </p:cNvPr>
          <p:cNvSpPr>
            <a:spLocks noGrp="1"/>
          </p:cNvSpPr>
          <p:nvPr>
            <p:ph type="title"/>
          </p:nvPr>
        </p:nvSpPr>
        <p:spPr/>
        <p:txBody>
          <a:bodyPr/>
          <a:lstStyle/>
          <a:p>
            <a:r>
              <a:rPr lang="en-US" dirty="0"/>
              <a:t>Our Website</a:t>
            </a:r>
          </a:p>
        </p:txBody>
      </p:sp>
      <p:sp>
        <p:nvSpPr>
          <p:cNvPr id="3" name="Content Placeholder 2">
            <a:extLst>
              <a:ext uri="{FF2B5EF4-FFF2-40B4-BE49-F238E27FC236}">
                <a16:creationId xmlns:a16="http://schemas.microsoft.com/office/drawing/2014/main" id="{1FFC05C1-6A66-859C-3519-3FB377B57C04}"/>
              </a:ext>
            </a:extLst>
          </p:cNvPr>
          <p:cNvSpPr>
            <a:spLocks noGrp="1"/>
          </p:cNvSpPr>
          <p:nvPr>
            <p:ph idx="1"/>
          </p:nvPr>
        </p:nvSpPr>
        <p:spPr>
          <a:xfrm>
            <a:off x="838200" y="1825625"/>
            <a:ext cx="3270662" cy="4351338"/>
          </a:xfrm>
        </p:spPr>
        <p:txBody>
          <a:bodyPr/>
          <a:lstStyle/>
          <a:p>
            <a:r>
              <a:rPr lang="en-US" dirty="0"/>
              <a:t>Based on a input watch, recommend watch with a similar aesthetic not </a:t>
            </a:r>
            <a:r>
              <a:rPr lang="en-US" dirty="0" err="1"/>
              <a:t>nessesarily</a:t>
            </a:r>
            <a:r>
              <a:rPr lang="en-US" dirty="0"/>
              <a:t> same characteristics</a:t>
            </a:r>
          </a:p>
        </p:txBody>
      </p:sp>
      <p:pic>
        <p:nvPicPr>
          <p:cNvPr id="4" name="Picture 3">
            <a:extLst>
              <a:ext uri="{FF2B5EF4-FFF2-40B4-BE49-F238E27FC236}">
                <a16:creationId xmlns:a16="http://schemas.microsoft.com/office/drawing/2014/main" id="{F4FBA9D4-E14A-62C0-96D6-E11BF14860AC}"/>
              </a:ext>
            </a:extLst>
          </p:cNvPr>
          <p:cNvPicPr>
            <a:picLocks noChangeAspect="1"/>
          </p:cNvPicPr>
          <p:nvPr/>
        </p:nvPicPr>
        <p:blipFill>
          <a:blip r:embed="rId2"/>
          <a:stretch>
            <a:fillRect/>
          </a:stretch>
        </p:blipFill>
        <p:spPr>
          <a:xfrm>
            <a:off x="4246418" y="681037"/>
            <a:ext cx="7772400" cy="5323905"/>
          </a:xfrm>
          <a:prstGeom prst="rect">
            <a:avLst/>
          </a:prstGeom>
        </p:spPr>
      </p:pic>
    </p:spTree>
    <p:extLst>
      <p:ext uri="{BB962C8B-B14F-4D97-AF65-F5344CB8AC3E}">
        <p14:creationId xmlns:p14="http://schemas.microsoft.com/office/powerpoint/2010/main" val="215910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59E6-ACBF-2FB9-C17D-44578DA585B2}"/>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E656ABF9-EFF3-59B5-A576-18E48F85EC3A}"/>
              </a:ext>
            </a:extLst>
          </p:cNvPr>
          <p:cNvSpPr>
            <a:spLocks noGrp="1"/>
          </p:cNvSpPr>
          <p:nvPr>
            <p:ph idx="1"/>
          </p:nvPr>
        </p:nvSpPr>
        <p:spPr/>
        <p:txBody>
          <a:bodyPr>
            <a:normAutofit fontScale="92500" lnSpcReduction="20000"/>
          </a:bodyPr>
          <a:lstStyle/>
          <a:p>
            <a:r>
              <a:rPr lang="en-US" dirty="0"/>
              <a:t>Gets more into watches, </a:t>
            </a:r>
          </a:p>
          <a:p>
            <a:pPr lvl="1"/>
            <a:r>
              <a:rPr lang="en-US" dirty="0"/>
              <a:t>W. engineering background fascinated by the movements,</a:t>
            </a:r>
          </a:p>
          <a:p>
            <a:pPr lvl="1"/>
            <a:r>
              <a:rPr lang="en-US" dirty="0"/>
              <a:t>Size important as must be proportion to wrist,</a:t>
            </a:r>
          </a:p>
          <a:p>
            <a:pPr lvl="2"/>
            <a:r>
              <a:rPr lang="en-US" dirty="0">
                <a:sym typeface="Wingdings" pitchFamily="2" charset="2"/>
              </a:rPr>
              <a:t> filter on website for diameter of watch (‘case diameter’), could be more complex inf future</a:t>
            </a:r>
            <a:endParaRPr lang="en-US" dirty="0"/>
          </a:p>
          <a:p>
            <a:pPr lvl="1"/>
            <a:r>
              <a:rPr lang="en-US" dirty="0"/>
              <a:t>Finds out about different glass types (e.g. sapphire)</a:t>
            </a:r>
          </a:p>
          <a:p>
            <a:pPr lvl="2"/>
            <a:r>
              <a:rPr lang="en-US" dirty="0">
                <a:sym typeface="Wingdings" pitchFamily="2" charset="2"/>
              </a:rPr>
              <a:t> filter on website</a:t>
            </a:r>
            <a:endParaRPr lang="en-US" dirty="0"/>
          </a:p>
          <a:p>
            <a:endParaRPr lang="en-US" dirty="0"/>
          </a:p>
          <a:p>
            <a:r>
              <a:rPr lang="en-US" dirty="0"/>
              <a:t>Struggles with high prices of </a:t>
            </a:r>
            <a:r>
              <a:rPr lang="en-US" dirty="0" err="1"/>
              <a:t>wellknown</a:t>
            </a:r>
            <a:r>
              <a:rPr lang="en-US" dirty="0"/>
              <a:t> brands and found some unknown brands (microbrands) with an inspired design what user also likes</a:t>
            </a:r>
          </a:p>
          <a:p>
            <a:pPr lvl="1"/>
            <a:r>
              <a:rPr lang="en-US" dirty="0"/>
              <a:t>Finds them on a reddit forum but this search very time intensive.</a:t>
            </a:r>
          </a:p>
          <a:p>
            <a:pPr lvl="1"/>
            <a:r>
              <a:rPr lang="en-US" dirty="0">
                <a:sym typeface="Wingdings" pitchFamily="2" charset="2"/>
              </a:rPr>
              <a:t> idea behind algorithm: to recommend watch must be in our dataset, but no need to retrain model to recommend watch</a:t>
            </a:r>
            <a:endParaRPr lang="en-US" dirty="0"/>
          </a:p>
          <a:p>
            <a:endParaRPr lang="en-US" dirty="0"/>
          </a:p>
        </p:txBody>
      </p:sp>
    </p:spTree>
    <p:extLst>
      <p:ext uri="{BB962C8B-B14F-4D97-AF65-F5344CB8AC3E}">
        <p14:creationId xmlns:p14="http://schemas.microsoft.com/office/powerpoint/2010/main" val="1641379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10151</TotalTime>
  <Words>906</Words>
  <Application>Microsoft Macintosh PowerPoint</Application>
  <PresentationFormat>Widescreen</PresentationFormat>
  <Paragraphs>127</Paragraphs>
  <Slides>24</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Aptos Display</vt:lpstr>
      <vt:lpstr>Arial</vt:lpstr>
      <vt:lpstr>Wingdings</vt:lpstr>
      <vt:lpstr>Office Theme</vt:lpstr>
      <vt:lpstr>Watch Recomender</vt:lpstr>
      <vt:lpstr>Explanations that have worked with people</vt:lpstr>
      <vt:lpstr>Meet Claire, loves her first watch but struggling to find more she likes</vt:lpstr>
      <vt:lpstr>How she choses her watch</vt:lpstr>
      <vt:lpstr>Random stats: Why we focus on what we focus on</vt:lpstr>
      <vt:lpstr>Step back in watch industry Buyers &amp; Sellers of Watchpieces</vt:lpstr>
      <vt:lpstr>Her approach: inserted her watch into different programs, but only received info on the same watch or replicas.</vt:lpstr>
      <vt:lpstr>Our Website</vt:lpstr>
      <vt:lpstr>User story</vt:lpstr>
      <vt:lpstr>Dataset</vt:lpstr>
      <vt:lpstr>Data Split</vt:lpstr>
      <vt:lpstr>User taste</vt:lpstr>
      <vt:lpstr>Hypothesis style</vt:lpstr>
      <vt:lpstr>Approach Training</vt:lpstr>
      <vt:lpstr>Contrastive Learning</vt:lpstr>
      <vt:lpstr>Approach Training (NOT SURE HOW,  MUST ADD VIZ gem Aygul)</vt:lpstr>
      <vt:lpstr>Training results (WandB)</vt:lpstr>
      <vt:lpstr>Cost of training (ASK: what redquired) </vt:lpstr>
      <vt:lpstr>Approach of recommendation</vt:lpstr>
      <vt:lpstr>User story – end</vt:lpstr>
      <vt:lpstr>Validation. ASK ONE TIME OR CONTINUOUS</vt:lpstr>
      <vt:lpstr>Try out ourself</vt:lpstr>
      <vt:lpstr>Future features</vt:lpstr>
      <vt:lpstr>Abstraction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DSPRO2 - Watch Recomender</dc:title>
  <dc:creator>Teresa Windlin</dc:creator>
  <cp:lastModifiedBy>Teresa Windlin</cp:lastModifiedBy>
  <cp:revision>9</cp:revision>
  <cp:lastPrinted>2024-05-21T19:17:13Z</cp:lastPrinted>
  <dcterms:created xsi:type="dcterms:W3CDTF">2024-05-03T08:03:31Z</dcterms:created>
  <dcterms:modified xsi:type="dcterms:W3CDTF">2024-05-26T07:25:46Z</dcterms:modified>
</cp:coreProperties>
</file>