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A5C0"/>
    <a:srgbClr val="0099CC"/>
    <a:srgbClr val="E2D6F8"/>
    <a:srgbClr val="5D6787"/>
    <a:srgbClr val="14101E"/>
    <a:srgbClr val="9FDFFB"/>
    <a:srgbClr val="75ADFF"/>
    <a:srgbClr val="0066FF"/>
    <a:srgbClr val="B09C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F6525-BD62-3D2B-AF17-D08E02FFB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597D32-ADC9-C7A1-BD63-255977B65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1E55A9-B311-4595-4655-13BECA28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0E84-BE06-4973-A6E7-B633E750B4B5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5500C1-4980-0DDC-CE73-8D6C528F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7965A3-55AB-4C84-01BD-37119528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327-8CB3-440A-AC8B-6ADC2BED4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04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0C48C-BA2F-63DB-BAAA-B53EB55F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0964EA-602B-5462-D959-ADF86156D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ED460B-E184-384A-F0CC-14E072CC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0E84-BE06-4973-A6E7-B633E750B4B5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8B56B1-12F5-9DDD-003B-CB274363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A84862-5393-92B2-1FB4-5117EA3E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327-8CB3-440A-AC8B-6ADC2BED4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04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FDD802-B4AE-682D-7341-59C364874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B88AB4-4396-6138-830A-A6304ABC3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266893-24A6-EFBD-83C0-D220581F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0E84-BE06-4973-A6E7-B633E750B4B5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2B7EB1-CE71-F8AA-DF1C-DAFE2B89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A5D5C-588E-6D2C-7A24-E95866C9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327-8CB3-440A-AC8B-6ADC2BED4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58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A8E88-40F3-D81D-040A-9C05999F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BA788C-EA27-C08D-3EC9-B9F4CE59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3BAE-504C-B795-323C-1D556494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0E84-BE06-4973-A6E7-B633E750B4B5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180211-6C5D-9B09-828D-F107CDD2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F3CFB5-1B64-D3D1-AB78-B4C97D6B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327-8CB3-440A-AC8B-6ADC2BED4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50647-6977-AB5C-F98A-55A558D9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A2C85A-D7AC-EFB0-8505-183E8EECA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F4DFB7-AEEB-8E5E-5ACF-371861CE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0E84-BE06-4973-A6E7-B633E750B4B5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E8703A-0ABF-0C41-A368-F5B13C62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DADBC8-DC13-D6E1-84A7-7732D64E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327-8CB3-440A-AC8B-6ADC2BED4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13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D0BF1-CD54-C93A-8A7F-5D4F79B4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99FF49-1FD5-56A4-A735-B8FB69BB8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C7C13E-72FA-9CA6-9919-F14B309DD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4C6DCB-3BC9-C7B2-3F52-F31CE0C4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0E84-BE06-4973-A6E7-B633E750B4B5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1D0A8B-2F7A-7E25-C5C4-4E79F941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CE4F9E-6022-A19C-2751-5EA1B6E7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327-8CB3-440A-AC8B-6ADC2BED4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48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42A2D-C300-B25D-5AE2-6FA99815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781D20-6456-71DA-9879-B99BD8012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861207-3099-C638-CD1F-9662ABCD9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2D2578A-7C13-EDC1-2401-608584639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CEDCBD-6AA7-5F7A-CF05-6D5CD93E1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8CC016-4396-88AF-5CB3-7D54353A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0E84-BE06-4973-A6E7-B633E750B4B5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4BFE2F0-971B-4A46-2BD7-0CFCF90B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49D487-6B0D-0CDF-5412-C1C89E16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327-8CB3-440A-AC8B-6ADC2BED4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6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7C069-786D-BEAC-2746-713FC1BF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1A7873-F5BB-2A1B-C4D7-7653A8DB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0E84-BE06-4973-A6E7-B633E750B4B5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11D20D-9062-7CD6-F50D-2F5EFDCA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EA0A2A-9029-7EB1-E3AF-76BFD3E2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327-8CB3-440A-AC8B-6ADC2BED4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6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0B7803-D0B5-5E6C-6104-11162643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0E84-BE06-4973-A6E7-B633E750B4B5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78D63E-96C2-722E-9196-0BD100BF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316EDB-5DCE-A1E2-B8D1-0E042021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327-8CB3-440A-AC8B-6ADC2BED4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87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53AB7-5F88-E6C4-411A-A25BF3A9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651054-BF8E-7F0C-E9E3-1CE990C0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4F43FE-018B-D9EA-4CE5-0B91F3548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AC2056-FA0B-FDDD-C2F2-496E88EF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0E84-BE06-4973-A6E7-B633E750B4B5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434D32-D057-3B21-4AC7-517C9108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F41B01-575E-EA95-B02A-118D2E5D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327-8CB3-440A-AC8B-6ADC2BED4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91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35CC7-5AD2-CBFB-FF96-6326C346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5ABC27-1B68-8516-5CDE-32B0662FE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A61891-9333-3625-4223-DE4C3A5DB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D6B370-3B7C-CA94-35CE-35047A2B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0E84-BE06-4973-A6E7-B633E750B4B5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580BC0-C905-497B-A534-43F9FAB2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F3CDFE-F075-3F84-403F-9F1774D8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327-8CB3-440A-AC8B-6ADC2BED4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5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E294F45-9BA2-B545-B440-67166ADF8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B25E61-3AD6-DBCC-AF49-C309418CA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3B0B0A-E10D-323B-D210-16A742AB3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70E84-BE06-4973-A6E7-B633E750B4B5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FF1A0-7100-6D50-9474-A6ABFD6B7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938003-C23E-1D7B-22DA-3A19D7EF0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23327-8CB3-440A-AC8B-6ADC2BED4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41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eja os benefícios da parceria entre a AOJESP e a FMU – AOJESP">
            <a:extLst>
              <a:ext uri="{FF2B5EF4-FFF2-40B4-BE49-F238E27FC236}">
                <a16:creationId xmlns:a16="http://schemas.microsoft.com/office/drawing/2014/main" id="{22A6A5E6-50CB-4E0E-B9B6-D02360F67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773" y="5422224"/>
            <a:ext cx="1368562" cy="97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9487E18-5503-97D7-F860-5AD4BE7AB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13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A5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4EBC7-8417-501D-70DC-4B21E821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55" y="1435167"/>
            <a:ext cx="3831077" cy="792467"/>
          </a:xfr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rmAutofit/>
          </a:bodyPr>
          <a:lstStyle/>
          <a:p>
            <a:r>
              <a:rPr lang="pt-BR" sz="4000" b="1" dirty="0">
                <a:solidFill>
                  <a:schemeClr val="tx1"/>
                </a:solidFill>
                <a:latin typeface="Constantia" panose="02030602050306030303" pitchFamily="18" charset="0"/>
              </a:rPr>
              <a:t>Próximo Passo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6844C0-CA15-D839-EF22-B65A317FC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6824" y="1449471"/>
            <a:ext cx="6645613" cy="3959057"/>
          </a:xfrm>
          <a:solidFill>
            <a:srgbClr val="0099CC">
              <a:alpha val="49804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Comfortaa"/>
              </a:rPr>
              <a:t>Desenvolver atualizações e novos conteúdos para o jogo e demonstrar aos consumidores nossa dedicação e comprometimento com o projeto. Vamos buscar atrair novos consumidores através das novas implementações e entregar melhorias no enredo, novas mecânicas entre outras melhorias.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54DB90-5E18-0605-B988-ADFB16FDA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93094">
            <a:off x="1223659" y="2821326"/>
            <a:ext cx="1864992" cy="180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3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A5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6A16A-92E2-E707-0588-567E6836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3583"/>
            <a:ext cx="3072319" cy="747105"/>
          </a:xfrm>
          <a:solidFill>
            <a:srgbClr val="0099CC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t-BR" sz="4000" b="1" dirty="0">
                <a:latin typeface="Constantia" panose="02030602050306030303" pitchFamily="18" charset="0"/>
              </a:rPr>
              <a:t>Finalização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73A2EF-0E2C-5456-C7CB-4911927D404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0099CC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Comfortaa"/>
              </a:rPr>
              <a:t>Neste Projeto estamos entregando ao consumidor o contentamento unido ao entretenimento diante as dificuldades enfrentadas no game. Durante a criação deste projeto foi enfrentado diversos problemas, desde troca de roteiro, até mesmo modelos de personagem e logotipo. Mas alcançamos a qualidade que buscávamos desde o início e ficamos felizes de poder estar entregando este projeto e estar finalizando nossa graduação com este produto final! </a:t>
            </a:r>
          </a:p>
        </p:txBody>
      </p:sp>
      <p:pic>
        <p:nvPicPr>
          <p:cNvPr id="9218" name="Picture 2" descr="Explosão | Ícone Gratis">
            <a:extLst>
              <a:ext uri="{FF2B5EF4-FFF2-40B4-BE49-F238E27FC236}">
                <a16:creationId xmlns:a16="http://schemas.microsoft.com/office/drawing/2014/main" id="{414A20DF-B59F-A3F3-4C98-A2A0FF92B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4544">
            <a:off x="10799813" y="5333711"/>
            <a:ext cx="1263292" cy="126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59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A5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7CFE3-5930-DE46-1D75-1EC5C4E4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618044"/>
            <a:ext cx="5257800" cy="977292"/>
          </a:xfrm>
          <a:solidFill>
            <a:srgbClr val="0099CC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t-BR" sz="4000" b="1" dirty="0">
                <a:latin typeface="Constantia" panose="02030602050306030303" pitchFamily="18" charset="0"/>
              </a:rPr>
              <a:t>Descrição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F6A32D-58AF-47AF-CB1F-BD502B35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428" y="2441643"/>
            <a:ext cx="8067472" cy="3501957"/>
          </a:xfrm>
          <a:solidFill>
            <a:srgbClr val="0099CC">
              <a:alpha val="49804"/>
            </a:srgbClr>
          </a:solidFill>
          <a:ln>
            <a:solidFill>
              <a:schemeClr val="tx1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Comfortaa"/>
              </a:rPr>
              <a:t>Nosso projeto</a:t>
            </a:r>
            <a:r>
              <a:rPr lang="pt-BR" sz="2000" b="1" i="0" u="none" strike="noStrike" dirty="0">
                <a:solidFill>
                  <a:schemeClr val="tx1"/>
                </a:solidFill>
                <a:effectLst/>
                <a:latin typeface="Comfortaa"/>
              </a:rPr>
              <a:t> é um jogo onde o personagem será um jovem estudante do ensino superior que sofre Bullying e utiliza jogos eletrônicos como feio de “fuga” dos problemas. Ao adquirir </a:t>
            </a:r>
            <a:r>
              <a:rPr lang="pt-BR" sz="2000" b="1" dirty="0">
                <a:solidFill>
                  <a:schemeClr val="tx1"/>
                </a:solidFill>
                <a:latin typeface="Comfortaa"/>
              </a:rPr>
              <a:t>a</a:t>
            </a:r>
            <a:r>
              <a:rPr lang="pt-BR" sz="2000" b="1" i="0" u="none" strike="noStrike" dirty="0">
                <a:solidFill>
                  <a:schemeClr val="tx1"/>
                </a:solidFill>
                <a:effectLst/>
                <a:latin typeface="Comfortaa"/>
              </a:rPr>
              <a:t> versão Alpha de um jogo ainda não lançado e iniciá-lo para testa-lo acaba sendo transportado para dentro do jogo por conta de um bug. Lá ele terá que percorrer por todo o mundo fictício lidando com diversos perigos em busca dos códigos de erro perdidos do sistema para consertar o bug e assim poder sair daquele jogo.  Após atravessar um longo caminho perigoso ele deverá enfrentar diversos monstros e seres hostis daquele universo até encontrar os 2 Códigos Perdidos.”</a:t>
            </a:r>
            <a:endParaRPr lang="pt-BR" sz="2000" b="1" dirty="0">
              <a:solidFill>
                <a:schemeClr val="tx1"/>
              </a:solidFill>
            </a:endParaRPr>
          </a:p>
        </p:txBody>
      </p:sp>
      <p:pic>
        <p:nvPicPr>
          <p:cNvPr id="8194" name="Picture 2" descr="Free Opened Book SVG, PNG Icon, Symbol. Download Image.">
            <a:extLst>
              <a:ext uri="{FF2B5EF4-FFF2-40B4-BE49-F238E27FC236}">
                <a16:creationId xmlns:a16="http://schemas.microsoft.com/office/drawing/2014/main" id="{830A539A-0D66-48A8-4296-1F4374768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9782">
            <a:off x="9567152" y="5009743"/>
            <a:ext cx="1217579" cy="121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72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A5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6782C-4030-262C-4F8F-D17A4D83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133"/>
            <a:ext cx="7527587" cy="708555"/>
          </a:xfrm>
          <a:solidFill>
            <a:srgbClr val="0099CC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t-BR" sz="4000" b="1" dirty="0">
                <a:latin typeface="Constantia" panose="02030602050306030303" pitchFamily="18" charset="0"/>
              </a:rPr>
              <a:t>Problema retratado no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F34DD1-E953-FD81-D5EB-A7113CB38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245"/>
            <a:ext cx="10515600" cy="3606622"/>
          </a:xfrm>
          <a:solidFill>
            <a:srgbClr val="0099CC">
              <a:alpha val="50000"/>
            </a:srgbClr>
          </a:solidFill>
          <a:ln>
            <a:solidFill>
              <a:srgbClr val="0099CC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Comfortaa"/>
              </a:rPr>
              <a:t>Bullying: O jogo irá retratar de forma superficial este problema social e irá apresentar a forma adotada pelo personagem (Luke) de fugir desta dificuldade que enfrenta. Em nosso projeto pretendemos mostrar de forma aberta esta inconveniência para mostrar que este é um problema que está muito presente em nossa sociedade infelizmente. 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7170" name="Picture 2" descr="Pare de intimidar - ícones de grátis">
            <a:extLst>
              <a:ext uri="{FF2B5EF4-FFF2-40B4-BE49-F238E27FC236}">
                <a16:creationId xmlns:a16="http://schemas.microsoft.com/office/drawing/2014/main" id="{A0C1E093-E3F1-6F84-AC55-63737EE53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8441">
            <a:off x="974387" y="4390713"/>
            <a:ext cx="1421860" cy="142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59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A5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1F388-0B36-76CD-1D3E-243E692C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5489"/>
            <a:ext cx="5144311" cy="815199"/>
          </a:xfrm>
          <a:solidFill>
            <a:srgbClr val="0099CC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t-BR" sz="4000" b="1" dirty="0">
                <a:latin typeface="Constantia" panose="02030602050306030303" pitchFamily="18" charset="0"/>
              </a:rPr>
              <a:t>Solução apresentada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F29139-B9DA-A6FC-80B0-A12FE2290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4512"/>
            <a:ext cx="10515600" cy="3307689"/>
          </a:xfrm>
          <a:solidFill>
            <a:srgbClr val="0099CC">
              <a:alpha val="50000"/>
            </a:srgbClr>
          </a:solidFill>
          <a:ln>
            <a:noFill/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Comfortaa"/>
              </a:rPr>
              <a:t>Para o problema (Bullying) será apresentado durante a gameplay futuramente uma auto reflexão do personagem e uma clareza ao sentir que é realmente necessário uma busca por ajuda externa.</a:t>
            </a:r>
          </a:p>
        </p:txBody>
      </p:sp>
      <p:pic>
        <p:nvPicPr>
          <p:cNvPr id="6146" name="Picture 2" descr="Assistência social - ícones de social grátis">
            <a:extLst>
              <a:ext uri="{FF2B5EF4-FFF2-40B4-BE49-F238E27FC236}">
                <a16:creationId xmlns:a16="http://schemas.microsoft.com/office/drawing/2014/main" id="{45638CFB-4132-303A-4D7E-337D58E65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66" y="3429000"/>
            <a:ext cx="1331068" cy="133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25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A5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6C637-3BB5-2A18-98FC-B63AEC61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940"/>
            <a:ext cx="6272719" cy="902748"/>
          </a:xfrm>
          <a:solidFill>
            <a:srgbClr val="0099CC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t-BR" sz="4000" b="1" dirty="0">
                <a:latin typeface="Constantia" panose="02030602050306030303" pitchFamily="18" charset="0"/>
              </a:rPr>
              <a:t>Mercado e consumidores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2C233A-DB2A-B86F-5FED-CEC61D8FF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9122"/>
            <a:ext cx="10515600" cy="3915278"/>
          </a:xfrm>
          <a:solidFill>
            <a:srgbClr val="0099CC">
              <a:alpha val="50000"/>
            </a:srgbClr>
          </a:solidFill>
          <a:ln>
            <a:noFill/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i="0" u="none" strike="noStrike" dirty="0">
                <a:solidFill>
                  <a:schemeClr val="tx1"/>
                </a:solidFill>
                <a:effectLst/>
                <a:latin typeface="Comfortaa"/>
              </a:rPr>
              <a:t>Nosso jogo é para consumidores de 14 a 25 anos, para ambos os sexos, que jogam de 1 à 2 horas por dia. Para pessoas com acesso a </a:t>
            </a:r>
            <a:r>
              <a:rPr lang="pt-BR" sz="2000" b="1" dirty="0">
                <a:solidFill>
                  <a:schemeClr val="tx1"/>
                </a:solidFill>
                <a:latin typeface="Comfortaa"/>
              </a:rPr>
              <a:t>Computadores </a:t>
            </a:r>
            <a:r>
              <a:rPr lang="pt-BR" sz="2000" b="1" i="0" u="none" strike="noStrike" dirty="0">
                <a:solidFill>
                  <a:schemeClr val="tx1"/>
                </a:solidFill>
                <a:effectLst/>
                <a:latin typeface="Comfortaa"/>
              </a:rPr>
              <a:t>e que possam gastar entre R$ 1,00 a R$ 40,00 por mês em jogos. Pessoas que gostam do estilo Ação, Aventura,  Souls Like e que estão conectadas às tendências atuais como a realidade virtual e que buscam de forma contínua conteúdos visualmente amigável, agradáveis e estejam focadas em conflitos e degustar da arte do jogo em si, seus cenários e personagens 3D.</a:t>
            </a:r>
            <a:endParaRPr lang="pt-BR" sz="2000" b="1" dirty="0">
              <a:solidFill>
                <a:schemeClr val="tx1"/>
              </a:solidFill>
            </a:endParaRPr>
          </a:p>
        </p:txBody>
      </p:sp>
      <p:pic>
        <p:nvPicPr>
          <p:cNvPr id="5124" name="Picture 4" descr="Users group - Free people icons">
            <a:extLst>
              <a:ext uri="{FF2B5EF4-FFF2-40B4-BE49-F238E27FC236}">
                <a16:creationId xmlns:a16="http://schemas.microsoft.com/office/drawing/2014/main" id="{513AA2B1-15D3-9508-8D95-68F3EDB64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919" y="4161599"/>
            <a:ext cx="1627762" cy="162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42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A5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DE42D-6A9D-5A76-DE95-397881A8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6306"/>
            <a:ext cx="3821349" cy="844382"/>
          </a:xfrm>
          <a:solidFill>
            <a:srgbClr val="0099CC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t-BR" sz="4000" b="1" dirty="0">
                <a:latin typeface="Constantia" panose="02030602050306030303" pitchFamily="18" charset="0"/>
              </a:rPr>
              <a:t>Concorrência</a:t>
            </a:r>
            <a:r>
              <a:rPr lang="pt-BR" sz="4000" b="1" dirty="0">
                <a:solidFill>
                  <a:srgbClr val="0066FF"/>
                </a:solidFill>
                <a:latin typeface="Constantia" panose="02030602050306030303" pitchFamily="18" charset="0"/>
              </a:rPr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FC251E-842B-02F0-A70D-3AC2F255C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0559"/>
            <a:ext cx="10515600" cy="1832336"/>
          </a:xfrm>
          <a:solidFill>
            <a:srgbClr val="0099CC">
              <a:alpha val="50000"/>
            </a:srgbClr>
          </a:solidFill>
          <a:ln>
            <a:noFill/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Comfortaa"/>
              </a:rPr>
              <a:t>Temos como concorrência jogos dos modelos Souls like, ação e aventura. Jogos AAA e poucos jogos indie que seguem os seguintes conceitos aplicados em nosso projeto.</a:t>
            </a:r>
          </a:p>
        </p:txBody>
      </p:sp>
      <p:pic>
        <p:nvPicPr>
          <p:cNvPr id="4098" name="Picture 2" descr="Concorrência transparente imagens PNG | PNG Mart">
            <a:extLst>
              <a:ext uri="{FF2B5EF4-FFF2-40B4-BE49-F238E27FC236}">
                <a16:creationId xmlns:a16="http://schemas.microsoft.com/office/drawing/2014/main" id="{6446C4D9-032E-701A-9AF2-D39B97638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87582" y="2885874"/>
            <a:ext cx="1297021" cy="129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66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A5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8E6C7-3EA7-6301-C124-2F0C5B1C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334966" cy="717922"/>
          </a:xfrm>
          <a:solidFill>
            <a:srgbClr val="0099CC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t-BR" sz="4000" b="1" dirty="0">
                <a:latin typeface="Constantia" panose="02030602050306030303" pitchFamily="18" charset="0"/>
              </a:rPr>
              <a:t>Diferenciais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C15E62-B7DC-1150-74E4-843F016B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1507"/>
          </a:xfrm>
          <a:solidFill>
            <a:srgbClr val="0099CC">
              <a:alpha val="50000"/>
            </a:srgbClr>
          </a:solidFill>
          <a:ln>
            <a:noFill/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Comfortaa"/>
              </a:rPr>
              <a:t>Nosso projeto possui o modelo artístico </a:t>
            </a:r>
            <a:r>
              <a:rPr lang="pt-BR" sz="2000" b="1" dirty="0" err="1">
                <a:solidFill>
                  <a:schemeClr val="tx1"/>
                </a:solidFill>
                <a:latin typeface="Comfortaa"/>
              </a:rPr>
              <a:t>Low</a:t>
            </a:r>
            <a:r>
              <a:rPr lang="pt-BR" sz="2000" b="1" dirty="0">
                <a:solidFill>
                  <a:schemeClr val="tx1"/>
                </a:solidFill>
                <a:latin typeface="Comfortaa"/>
              </a:rPr>
              <a:t> Poly alinhado com os gêneros Ação, Aventura e Souls Like. Durante todo o período de pesquisas antes da produção deste jogo, não foi identificado nenhum outro jogo que possuísse tais características em conjunto, tornando ele simples porém algo novo para o mercado.</a:t>
            </a:r>
          </a:p>
        </p:txBody>
      </p:sp>
      <p:pic>
        <p:nvPicPr>
          <p:cNvPr id="3074" name="Picture 2" descr="Qual a diferença entre internet e intranet? - Tech Enter">
            <a:extLst>
              <a:ext uri="{FF2B5EF4-FFF2-40B4-BE49-F238E27FC236}">
                <a16:creationId xmlns:a16="http://schemas.microsoft.com/office/drawing/2014/main" id="{BFDADBD4-F592-7F93-B48A-36CAF4359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17" y="4135540"/>
            <a:ext cx="2294409" cy="152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00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A5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38882-FD98-29BC-BB93-B2EAD13D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11" y="1804819"/>
            <a:ext cx="2975043" cy="617369"/>
          </a:xfrm>
          <a:solidFill>
            <a:srgbClr val="0099CC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pt-BR" sz="4000" b="1" dirty="0">
                <a:latin typeface="Constantia" panose="02030602050306030303" pitchFamily="18" charset="0"/>
              </a:rPr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5DB405-83BB-541E-1C7B-FA291FCBC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6860"/>
            <a:ext cx="10515600" cy="1325563"/>
          </a:xfrm>
          <a:solidFill>
            <a:srgbClr val="0099CC">
              <a:alpha val="50000"/>
            </a:srgbClr>
          </a:solidFill>
          <a:ln>
            <a:noFill/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dirty="0">
                <a:solidFill>
                  <a:schemeClr val="tx1"/>
                </a:solidFill>
                <a:effectLst/>
                <a:latin typeface="Comfortaa"/>
              </a:rPr>
              <a:t>Buscamos inicialmente recuperar o valor de </a:t>
            </a:r>
            <a:r>
              <a:rPr lang="pt-BR" sz="2000" b="1" dirty="0">
                <a:solidFill>
                  <a:schemeClr val="tx1"/>
                </a:solidFill>
                <a:latin typeface="Comfortaa"/>
              </a:rPr>
              <a:t>investimento para publicar o jogo e divulgação inicial, após isso vamos adquirir um valor para um novo avanço, tal avanço que seria conseguir anuncia – </a:t>
            </a:r>
            <a:r>
              <a:rPr lang="pt-BR" sz="2000" b="1" dirty="0" err="1">
                <a:solidFill>
                  <a:schemeClr val="tx1"/>
                </a:solidFill>
                <a:latin typeface="Comfortaa"/>
              </a:rPr>
              <a:t>lo</a:t>
            </a:r>
            <a:r>
              <a:rPr lang="pt-BR" sz="2000" b="1" dirty="0">
                <a:solidFill>
                  <a:schemeClr val="tx1"/>
                </a:solidFill>
                <a:latin typeface="Comfortaa"/>
              </a:rPr>
              <a:t> em outra plataforma de vendas de jogos. Após algum tempo de vendas e estar rendendo um bom valor, vamos buscar entrar com novos meio de divulgação através de outros métodos.</a:t>
            </a:r>
            <a:br>
              <a:rPr lang="pt-BR" dirty="0"/>
            </a:br>
            <a:endParaRPr lang="pt-BR" dirty="0"/>
          </a:p>
        </p:txBody>
      </p:sp>
      <p:pic>
        <p:nvPicPr>
          <p:cNvPr id="2052" name="Picture 4" descr="Gráfico de linha - ícones de o negócio grátis">
            <a:extLst>
              <a:ext uri="{FF2B5EF4-FFF2-40B4-BE49-F238E27FC236}">
                <a16:creationId xmlns:a16="http://schemas.microsoft.com/office/drawing/2014/main" id="{E6351011-7A51-C65C-F8B4-F12C9FD5D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773" y="4277095"/>
            <a:ext cx="1404193" cy="140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06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A5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53F1C-6CB2-061E-36D2-4E00A3EC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2780489" cy="675735"/>
          </a:xfrm>
          <a:solidFill>
            <a:srgbClr val="0099CC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t-BR" sz="4000" b="1" dirty="0">
                <a:latin typeface="Constantia" panose="02030602050306030303" pitchFamily="18" charset="0"/>
              </a:rPr>
              <a:t>Financeiro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98C1BB-9B62-583B-51CC-AB279832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12421" cy="2415635"/>
          </a:xfrm>
          <a:solidFill>
            <a:srgbClr val="0099CC">
              <a:alpha val="50000"/>
            </a:srgbClr>
          </a:solidFill>
          <a:ln>
            <a:noFill/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dirty="0">
                <a:solidFill>
                  <a:schemeClr val="tx1"/>
                </a:solidFill>
                <a:effectLst/>
                <a:latin typeface="Comfortaa"/>
              </a:rPr>
              <a:t>O plano é estar distribuindo o jogo inicialmente na plataforma STEAM pelo valor de R$20,00 e estar analisando as vendas. Vamos manter as atualizações e implementações de mais conteúdo para o game. O próximo passo seria buscar investir em marketing para que o  jogo alcance mais pessoas e expanda as vendas e assim possamos estar distribuindo em outras plataformas como Epic Games, Itch.io entre outras. Com o aumento das vendas e expansão de conteúdo para o jogo, vamos fazer reajustes leves no valor, subindo para R$ 30,00 o novo preço, após este início vamos nos adaptar às mudanças e manter o investimento no jogo.</a:t>
            </a:r>
            <a:endParaRPr lang="pt-BR" sz="2000" b="1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br>
              <a:rPr lang="pt-BR" sz="1800" dirty="0"/>
            </a:br>
            <a:endParaRPr lang="pt-BR" sz="1800" dirty="0"/>
          </a:p>
          <a:p>
            <a:pPr marL="0" indent="0">
              <a:buNone/>
            </a:pPr>
            <a:endParaRPr lang="pt-BR" sz="1800" dirty="0">
              <a:latin typeface="Comfortaa"/>
            </a:endParaRPr>
          </a:p>
        </p:txBody>
      </p:sp>
      <p:pic>
        <p:nvPicPr>
          <p:cNvPr id="1026" name="Picture 2" descr="Dollar Png Icon #164216 - Free Icons Library">
            <a:extLst>
              <a:ext uri="{FF2B5EF4-FFF2-40B4-BE49-F238E27FC236}">
                <a16:creationId xmlns:a16="http://schemas.microsoft.com/office/drawing/2014/main" id="{7165C12B-D666-1F12-2DC3-8A2253FDF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8851">
            <a:off x="10560314" y="3687789"/>
            <a:ext cx="800488" cy="80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007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704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Comfortaa</vt:lpstr>
      <vt:lpstr>Constantia</vt:lpstr>
      <vt:lpstr>Tema do Office</vt:lpstr>
      <vt:lpstr>Apresentação do PowerPoint</vt:lpstr>
      <vt:lpstr>Descrição do Projeto</vt:lpstr>
      <vt:lpstr>Problema retratado no projeto</vt:lpstr>
      <vt:lpstr>Solução apresentada </vt:lpstr>
      <vt:lpstr>Mercado e consumidores</vt:lpstr>
      <vt:lpstr>Concorrência </vt:lpstr>
      <vt:lpstr>Diferenciais</vt:lpstr>
      <vt:lpstr>Resultados</vt:lpstr>
      <vt:lpstr>Financeiro</vt:lpstr>
      <vt:lpstr>Próximo Passo</vt:lpstr>
      <vt:lpstr>Finalização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lucasfex33@gmail.com</dc:creator>
  <cp:lastModifiedBy>lucasfex33@gmail.com</cp:lastModifiedBy>
  <cp:revision>5</cp:revision>
  <dcterms:created xsi:type="dcterms:W3CDTF">2023-05-18T01:03:47Z</dcterms:created>
  <dcterms:modified xsi:type="dcterms:W3CDTF">2023-06-02T00:12:20Z</dcterms:modified>
</cp:coreProperties>
</file>