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handoutMasterIdLst>
    <p:handoutMasterId r:id="rId46"/>
  </p:handoutMasterIdLst>
  <p:sldIdLst>
    <p:sldId id="256" r:id="rId2"/>
    <p:sldId id="259" r:id="rId3"/>
    <p:sldId id="257" r:id="rId4"/>
    <p:sldId id="258" r:id="rId5"/>
    <p:sldId id="260" r:id="rId6"/>
    <p:sldId id="261" r:id="rId7"/>
    <p:sldId id="262" r:id="rId8"/>
    <p:sldId id="263" r:id="rId9"/>
    <p:sldId id="264" r:id="rId10"/>
    <p:sldId id="266" r:id="rId11"/>
    <p:sldId id="265" r:id="rId12"/>
    <p:sldId id="267" r:id="rId13"/>
    <p:sldId id="298" r:id="rId14"/>
    <p:sldId id="268" r:id="rId15"/>
    <p:sldId id="269" r:id="rId16"/>
    <p:sldId id="270" r:id="rId17"/>
    <p:sldId id="271" r:id="rId18"/>
    <p:sldId id="272" r:id="rId19"/>
    <p:sldId id="273" r:id="rId20"/>
    <p:sldId id="274" r:id="rId21"/>
    <p:sldId id="275" r:id="rId22"/>
    <p:sldId id="276" r:id="rId23"/>
    <p:sldId id="277" r:id="rId24"/>
    <p:sldId id="282" r:id="rId25"/>
    <p:sldId id="278" r:id="rId26"/>
    <p:sldId id="280" r:id="rId27"/>
    <p:sldId id="283" r:id="rId28"/>
    <p:sldId id="279" r:id="rId29"/>
    <p:sldId id="281" r:id="rId30"/>
    <p:sldId id="284" r:id="rId31"/>
    <p:sldId id="285" r:id="rId32"/>
    <p:sldId id="287" r:id="rId33"/>
    <p:sldId id="286" r:id="rId34"/>
    <p:sldId id="288" r:id="rId35"/>
    <p:sldId id="289" r:id="rId36"/>
    <p:sldId id="292" r:id="rId37"/>
    <p:sldId id="290" r:id="rId38"/>
    <p:sldId id="291" r:id="rId39"/>
    <p:sldId id="293" r:id="rId40"/>
    <p:sldId id="294" r:id="rId41"/>
    <p:sldId id="295" r:id="rId42"/>
    <p:sldId id="296" r:id="rId43"/>
    <p:sldId id="297" r:id="rId44"/>
  </p:sldIdLst>
  <p:sldSz cx="9144000" cy="6858000" type="screen4x3"/>
  <p:notesSz cx="67945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87050" autoAdjust="0"/>
  </p:normalViewPr>
  <p:slideViewPr>
    <p:cSldViewPr>
      <p:cViewPr varScale="1">
        <p:scale>
          <a:sx n="65" d="100"/>
          <a:sy n="65" d="100"/>
        </p:scale>
        <p:origin x="152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6968C6D0-CE6D-4231-8FAD-2411CB24ADA2}" type="datetimeFigureOut">
              <a:rPr lang="en-GB" smtClean="0"/>
              <a:t>01/01/2015</a:t>
            </a:fld>
            <a:endParaRPr lang="en-GB"/>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1633808-A8C4-4894-BFCD-2CC5327D0C5C}" type="slidenum">
              <a:rPr lang="en-GB" smtClean="0"/>
              <a:t>‹N›</a:t>
            </a:fld>
            <a:endParaRPr lang="en-GB"/>
          </a:p>
        </p:txBody>
      </p:sp>
    </p:spTree>
    <p:extLst>
      <p:ext uri="{BB962C8B-B14F-4D97-AF65-F5344CB8AC3E}">
        <p14:creationId xmlns:p14="http://schemas.microsoft.com/office/powerpoint/2010/main" val="3366571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3B497DF6-A11D-4579-81C1-31D4F9CEE154}" type="datetimeFigureOut">
              <a:rPr lang="en-GB" smtClean="0"/>
              <a:t>01/01/2015</a:t>
            </a:fld>
            <a:endParaRPr lang="en-GB"/>
          </a:p>
        </p:txBody>
      </p:sp>
      <p:sp>
        <p:nvSpPr>
          <p:cNvPr id="4" name="Slide Image Placeholder 3"/>
          <p:cNvSpPr>
            <a:spLocks noGrp="1" noRot="1" noChangeAspect="1"/>
          </p:cNvSpPr>
          <p:nvPr>
            <p:ph type="sldImg" idx="2"/>
          </p:nvPr>
        </p:nvSpPr>
        <p:spPr>
          <a:xfrm>
            <a:off x="917575" y="744538"/>
            <a:ext cx="4959350" cy="37195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94C7791D-279F-4BE0-ADA3-E3EECB536100}" type="slidenum">
              <a:rPr lang="en-GB" smtClean="0"/>
              <a:t>‹N›</a:t>
            </a:fld>
            <a:endParaRPr lang="en-GB"/>
          </a:p>
        </p:txBody>
      </p:sp>
    </p:spTree>
    <p:extLst>
      <p:ext uri="{BB962C8B-B14F-4D97-AF65-F5344CB8AC3E}">
        <p14:creationId xmlns:p14="http://schemas.microsoft.com/office/powerpoint/2010/main" val="235397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4C7791D-279F-4BE0-ADA3-E3EECB536100}" type="slidenum">
              <a:rPr lang="en-GB" smtClean="0"/>
              <a:t>29</a:t>
            </a:fld>
            <a:endParaRPr lang="en-GB"/>
          </a:p>
        </p:txBody>
      </p:sp>
    </p:spTree>
    <p:extLst>
      <p:ext uri="{BB962C8B-B14F-4D97-AF65-F5344CB8AC3E}">
        <p14:creationId xmlns:p14="http://schemas.microsoft.com/office/powerpoint/2010/main" val="167949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4C7791D-279F-4BE0-ADA3-E3EECB536100}" type="slidenum">
              <a:rPr lang="en-GB" smtClean="0"/>
              <a:t>39</a:t>
            </a:fld>
            <a:endParaRPr lang="en-GB"/>
          </a:p>
        </p:txBody>
      </p:sp>
    </p:spTree>
    <p:extLst>
      <p:ext uri="{BB962C8B-B14F-4D97-AF65-F5344CB8AC3E}">
        <p14:creationId xmlns:p14="http://schemas.microsoft.com/office/powerpoint/2010/main" val="119133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4C7791D-279F-4BE0-ADA3-E3EECB536100}" type="slidenum">
              <a:rPr lang="en-GB" smtClean="0"/>
              <a:t>40</a:t>
            </a:fld>
            <a:endParaRPr lang="en-GB"/>
          </a:p>
        </p:txBody>
      </p:sp>
    </p:spTree>
    <p:extLst>
      <p:ext uri="{BB962C8B-B14F-4D97-AF65-F5344CB8AC3E}">
        <p14:creationId xmlns:p14="http://schemas.microsoft.com/office/powerpoint/2010/main" val="334175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4C7791D-279F-4BE0-ADA3-E3EECB536100}" type="slidenum">
              <a:rPr lang="en-GB" smtClean="0"/>
              <a:t>41</a:t>
            </a:fld>
            <a:endParaRPr lang="en-GB"/>
          </a:p>
        </p:txBody>
      </p:sp>
    </p:spTree>
    <p:extLst>
      <p:ext uri="{BB962C8B-B14F-4D97-AF65-F5344CB8AC3E}">
        <p14:creationId xmlns:p14="http://schemas.microsoft.com/office/powerpoint/2010/main" val="187129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4C7791D-279F-4BE0-ADA3-E3EECB536100}" type="slidenum">
              <a:rPr lang="en-GB" smtClean="0"/>
              <a:t>42</a:t>
            </a:fld>
            <a:endParaRPr lang="en-GB"/>
          </a:p>
        </p:txBody>
      </p:sp>
    </p:spTree>
    <p:extLst>
      <p:ext uri="{BB962C8B-B14F-4D97-AF65-F5344CB8AC3E}">
        <p14:creationId xmlns:p14="http://schemas.microsoft.com/office/powerpoint/2010/main" val="71740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4C7791D-279F-4BE0-ADA3-E3EECB536100}" type="slidenum">
              <a:rPr lang="en-GB" smtClean="0"/>
              <a:t>43</a:t>
            </a:fld>
            <a:endParaRPr lang="en-GB"/>
          </a:p>
        </p:txBody>
      </p:sp>
    </p:spTree>
    <p:extLst>
      <p:ext uri="{BB962C8B-B14F-4D97-AF65-F5344CB8AC3E}">
        <p14:creationId xmlns:p14="http://schemas.microsoft.com/office/powerpoint/2010/main" val="138355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FDBD76-076D-4161-9638-CCE887ABBB54}" type="datetimeFigureOut">
              <a:rPr lang="en-GB" smtClean="0"/>
              <a:t>01/01/2015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DBD76-076D-4161-9638-CCE887ABBB54}" type="datetimeFigureOut">
              <a:rPr lang="en-GB" smtClean="0"/>
              <a:t>01/01/2015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DBD76-076D-4161-9638-CCE887ABBB54}" type="datetimeFigureOut">
              <a:rPr lang="en-GB" smtClean="0"/>
              <a:t>01/01/2015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DBD76-076D-4161-9638-CCE887ABBB54}" type="datetimeFigureOut">
              <a:rPr lang="en-GB" smtClean="0"/>
              <a:t>01/01/2015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DBD76-076D-4161-9638-CCE887ABBB54}" type="datetimeFigureOut">
              <a:rPr lang="en-GB" smtClean="0"/>
              <a:t>01/01/2015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FDBD76-076D-4161-9638-CCE887ABBB54}" type="datetimeFigureOut">
              <a:rPr lang="en-GB" smtClean="0"/>
              <a:t>01/01/2015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DBD76-076D-4161-9638-CCE887ABBB54}" type="datetimeFigureOut">
              <a:rPr lang="en-GB" smtClean="0"/>
              <a:t>01/01/2015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DBD76-076D-4161-9638-CCE887ABBB54}" type="datetimeFigureOut">
              <a:rPr lang="en-GB" smtClean="0"/>
              <a:t>01/01/2015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BD76-076D-4161-9638-CCE887ABBB54}" type="datetimeFigureOut">
              <a:rPr lang="en-GB" smtClean="0"/>
              <a:t>01/01/2015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852A05-3FD1-41A9-95B2-DCBA1388E385}"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DBD76-076D-4161-9638-CCE887ABBB54}" type="datetimeFigureOut">
              <a:rPr lang="en-GB" smtClean="0"/>
              <a:t>01/01/2015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852A05-3FD1-41A9-95B2-DCBA1388E385}" type="slidenum">
              <a:rPr lang="en-GB" smtClean="0"/>
              <a:t>‹N›</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4FDBD76-076D-4161-9638-CCE887ABBB54}" type="datetimeFigureOut">
              <a:rPr lang="en-GB" smtClean="0"/>
              <a:t>01/01/2015</a:t>
            </a:fld>
            <a:endParaRPr lang="en-GB"/>
          </a:p>
        </p:txBody>
      </p:sp>
      <p:sp>
        <p:nvSpPr>
          <p:cNvPr id="9" name="Slide Number Placeholder 8"/>
          <p:cNvSpPr>
            <a:spLocks noGrp="1"/>
          </p:cNvSpPr>
          <p:nvPr>
            <p:ph type="sldNum" sz="quarter" idx="11"/>
          </p:nvPr>
        </p:nvSpPr>
        <p:spPr/>
        <p:txBody>
          <a:bodyPr/>
          <a:lstStyle/>
          <a:p>
            <a:fld id="{99852A05-3FD1-41A9-95B2-DCBA1388E385}" type="slidenum">
              <a:rPr lang="en-GB" smtClean="0"/>
              <a:t>‹N›</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9852A05-3FD1-41A9-95B2-DCBA1388E385}" type="slidenum">
              <a:rPr lang="en-GB" smtClean="0"/>
              <a:t>‹N›</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4FDBD76-076D-4161-9638-CCE887ABBB54}" type="datetimeFigureOut">
              <a:rPr lang="en-GB" smtClean="0"/>
              <a:t>01/01/2015</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Risk Management</a:t>
            </a:r>
            <a:endParaRPr lang="en-GB" dirty="0"/>
          </a:p>
        </p:txBody>
      </p:sp>
      <p:sp>
        <p:nvSpPr>
          <p:cNvPr id="5" name="Subtitle 4"/>
          <p:cNvSpPr>
            <a:spLocks noGrp="1"/>
          </p:cNvSpPr>
          <p:nvPr>
            <p:ph type="subTitle" idx="1"/>
          </p:nvPr>
        </p:nvSpPr>
        <p:spPr/>
        <p:txBody>
          <a:bodyPr/>
          <a:lstStyle/>
          <a:p>
            <a:pPr algn="ctr"/>
            <a:r>
              <a:rPr lang="en-GB" dirty="0" smtClean="0"/>
              <a:t>University of Stirling</a:t>
            </a:r>
            <a:br>
              <a:rPr lang="en-GB" dirty="0" smtClean="0"/>
            </a:br>
            <a:r>
              <a:rPr lang="en-GB" dirty="0" smtClean="0"/>
              <a:t>Luca </a:t>
            </a:r>
            <a:r>
              <a:rPr lang="en-GB" dirty="0" err="1" smtClean="0"/>
              <a:t>Novellis</a:t>
            </a:r>
            <a:endParaRPr lang="en-GB" dirty="0"/>
          </a:p>
        </p:txBody>
      </p:sp>
    </p:spTree>
    <p:extLst>
      <p:ext uri="{BB962C8B-B14F-4D97-AF65-F5344CB8AC3E}">
        <p14:creationId xmlns:p14="http://schemas.microsoft.com/office/powerpoint/2010/main" val="290740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Why is the software world interested in risk?</a:t>
            </a:r>
            <a:endParaRPr lang="en-GB" sz="3200" dirty="0"/>
          </a:p>
        </p:txBody>
      </p:sp>
      <p:sp>
        <p:nvSpPr>
          <p:cNvPr id="3" name="Content Placeholder 2"/>
          <p:cNvSpPr>
            <a:spLocks noGrp="1"/>
          </p:cNvSpPr>
          <p:nvPr>
            <p:ph idx="1"/>
          </p:nvPr>
        </p:nvSpPr>
        <p:spPr/>
        <p:txBody>
          <a:bodyPr>
            <a:normAutofit/>
          </a:bodyPr>
          <a:lstStyle/>
          <a:p>
            <a:r>
              <a:rPr lang="en-GB" sz="2800" dirty="0"/>
              <a:t>One of the main reasons </a:t>
            </a:r>
            <a:r>
              <a:rPr lang="en-GB" sz="2800" dirty="0" smtClean="0"/>
              <a:t>is the </a:t>
            </a:r>
            <a:r>
              <a:rPr lang="en-GB" sz="2800" dirty="0"/>
              <a:t>cost factor. Mitigate events that might adversely impact a project can reduce the amount of money spent on it.  </a:t>
            </a:r>
            <a:endParaRPr lang="en-GB" sz="2800" dirty="0" smtClean="0"/>
          </a:p>
          <a:p>
            <a:endParaRPr lang="en-GB" sz="2800" dirty="0"/>
          </a:p>
          <a:p>
            <a:r>
              <a:rPr lang="en-GB" sz="2800" dirty="0" smtClean="0"/>
              <a:t>“</a:t>
            </a:r>
            <a:r>
              <a:rPr lang="en-GB" sz="2800" dirty="0"/>
              <a:t>The software industry is fraught with failed and delayed projects, most of which far exceed their original </a:t>
            </a:r>
            <a:r>
              <a:rPr lang="en-GB" sz="2800" dirty="0" smtClean="0"/>
              <a:t>budget.” (Standish Group)</a:t>
            </a:r>
            <a:endParaRPr lang="en-GB" sz="2800" dirty="0"/>
          </a:p>
          <a:p>
            <a:endParaRPr lang="en-GB" dirty="0"/>
          </a:p>
        </p:txBody>
      </p:sp>
    </p:spTree>
    <p:extLst>
      <p:ext uri="{BB962C8B-B14F-4D97-AF65-F5344CB8AC3E}">
        <p14:creationId xmlns:p14="http://schemas.microsoft.com/office/powerpoint/2010/main" val="1954602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Why is the software world interested in risk?</a:t>
            </a:r>
            <a:endParaRPr lang="en-GB" sz="3200" dirty="0"/>
          </a:p>
        </p:txBody>
      </p:sp>
      <p:sp>
        <p:nvSpPr>
          <p:cNvPr id="3" name="Content Placeholder 2"/>
          <p:cNvSpPr>
            <a:spLocks noGrp="1"/>
          </p:cNvSpPr>
          <p:nvPr>
            <p:ph idx="1"/>
          </p:nvPr>
        </p:nvSpPr>
        <p:spPr/>
        <p:txBody>
          <a:bodyPr>
            <a:normAutofit/>
          </a:bodyPr>
          <a:lstStyle/>
          <a:p>
            <a:r>
              <a:rPr lang="en-GB" sz="2800" dirty="0" smtClean="0"/>
              <a:t>“A project post-mortem is a process, usually performed at the conclusion of a project, to determine and analyse elements of the project that were successful or unsuccessful. Project post-mortems are intended to inform process improvements which mitigate future risks and to promote iterative best practices.”               </a:t>
            </a:r>
          </a:p>
          <a:p>
            <a:pPr marL="0" indent="0">
              <a:buNone/>
            </a:pPr>
            <a:r>
              <a:rPr lang="en-GB" sz="2800" dirty="0"/>
              <a:t> </a:t>
            </a:r>
            <a:r>
              <a:rPr lang="en-GB" sz="2800" dirty="0" smtClean="0"/>
              <a:t>                                                                (Wikipedia)</a:t>
            </a:r>
            <a:endParaRPr lang="en-GB" sz="2800" dirty="0"/>
          </a:p>
        </p:txBody>
      </p:sp>
    </p:spTree>
    <p:extLst>
      <p:ext uri="{BB962C8B-B14F-4D97-AF65-F5344CB8AC3E}">
        <p14:creationId xmlns:p14="http://schemas.microsoft.com/office/powerpoint/2010/main" val="321984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Why is the software world interested in risk?</a:t>
            </a:r>
            <a:endParaRPr lang="en-GB" sz="3200" dirty="0"/>
          </a:p>
        </p:txBody>
      </p:sp>
      <p:sp>
        <p:nvSpPr>
          <p:cNvPr id="3" name="Content Placeholder 2"/>
          <p:cNvSpPr>
            <a:spLocks noGrp="1"/>
          </p:cNvSpPr>
          <p:nvPr>
            <p:ph idx="1"/>
          </p:nvPr>
        </p:nvSpPr>
        <p:spPr/>
        <p:txBody>
          <a:bodyPr>
            <a:normAutofit/>
          </a:bodyPr>
          <a:lstStyle/>
          <a:p>
            <a:r>
              <a:rPr lang="en-GB" sz="2800" dirty="0"/>
              <a:t>Many post-mortems of software project disasters indicate that problems would have been avoided </a:t>
            </a:r>
            <a:r>
              <a:rPr lang="en-GB" sz="2800" dirty="0" smtClean="0"/>
              <a:t>or </a:t>
            </a:r>
            <a:r>
              <a:rPr lang="en-GB" sz="2800" dirty="0"/>
              <a:t>strongly </a:t>
            </a:r>
            <a:r>
              <a:rPr lang="en-GB" sz="2800" dirty="0" smtClean="0"/>
              <a:t>reduced, </a:t>
            </a:r>
            <a:r>
              <a:rPr lang="en-GB" sz="2800" dirty="0"/>
              <a:t>if there had been an explicit early concern with identifying and resolving high-risk elements.</a:t>
            </a:r>
          </a:p>
        </p:txBody>
      </p:sp>
    </p:spTree>
    <p:extLst>
      <p:ext uri="{BB962C8B-B14F-4D97-AF65-F5344CB8AC3E}">
        <p14:creationId xmlns:p14="http://schemas.microsoft.com/office/powerpoint/2010/main" val="839093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manage risks</a:t>
            </a:r>
            <a:endParaRPr lang="en-GB" dirty="0"/>
          </a:p>
        </p:txBody>
      </p:sp>
      <p:sp>
        <p:nvSpPr>
          <p:cNvPr id="3" name="Content Placeholder 2"/>
          <p:cNvSpPr>
            <a:spLocks noGrp="1"/>
          </p:cNvSpPr>
          <p:nvPr>
            <p:ph idx="1"/>
          </p:nvPr>
        </p:nvSpPr>
        <p:spPr/>
        <p:txBody>
          <a:bodyPr>
            <a:normAutofit/>
          </a:bodyPr>
          <a:lstStyle/>
          <a:p>
            <a:r>
              <a:rPr lang="en-GB" sz="3200" dirty="0" smtClean="0"/>
              <a:t>There are two main strategies:</a:t>
            </a:r>
          </a:p>
          <a:p>
            <a:endParaRPr lang="en-GB" sz="3200" dirty="0" smtClean="0"/>
          </a:p>
          <a:p>
            <a:pPr marL="925830" lvl="1" indent="-514350">
              <a:buFont typeface="+mj-lt"/>
              <a:buAutoNum type="arabicPeriod"/>
            </a:pPr>
            <a:r>
              <a:rPr lang="en-GB" sz="2800" dirty="0" smtClean="0"/>
              <a:t>Reactive </a:t>
            </a:r>
          </a:p>
          <a:p>
            <a:pPr marL="925830" lvl="1" indent="-514350">
              <a:buFont typeface="+mj-lt"/>
              <a:buAutoNum type="arabicPeriod"/>
            </a:pPr>
            <a:endParaRPr lang="en-GB" sz="2800" dirty="0"/>
          </a:p>
          <a:p>
            <a:pPr marL="925830" lvl="1" indent="-514350">
              <a:buFont typeface="+mj-lt"/>
              <a:buAutoNum type="arabicPeriod"/>
            </a:pPr>
            <a:r>
              <a:rPr lang="en-GB" sz="2800" dirty="0" smtClean="0"/>
              <a:t>Proactive</a:t>
            </a:r>
            <a:endParaRPr lang="en-GB" sz="2800" dirty="0"/>
          </a:p>
        </p:txBody>
      </p:sp>
    </p:spTree>
    <p:extLst>
      <p:ext uri="{BB962C8B-B14F-4D97-AF65-F5344CB8AC3E}">
        <p14:creationId xmlns:p14="http://schemas.microsoft.com/office/powerpoint/2010/main" val="150747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Reactive Strategy</a:t>
            </a:r>
            <a:endParaRPr lang="en-GB" dirty="0"/>
          </a:p>
        </p:txBody>
      </p:sp>
      <p:sp>
        <p:nvSpPr>
          <p:cNvPr id="3" name="Content Placeholder 2"/>
          <p:cNvSpPr>
            <a:spLocks noGrp="1"/>
          </p:cNvSpPr>
          <p:nvPr>
            <p:ph idx="1"/>
          </p:nvPr>
        </p:nvSpPr>
        <p:spPr>
          <a:xfrm>
            <a:off x="827584" y="1556792"/>
            <a:ext cx="7416824" cy="4680520"/>
          </a:xfrm>
        </p:spPr>
        <p:txBody>
          <a:bodyPr>
            <a:normAutofit/>
          </a:bodyPr>
          <a:lstStyle/>
          <a:p>
            <a:r>
              <a:rPr lang="en-GB" sz="2800" dirty="0"/>
              <a:t>Reactive risk strategies have been called the “Indiana Jones school of risk management”.  In the movies that carried his name, Indiana Jones, when faced with </a:t>
            </a:r>
            <a:br>
              <a:rPr lang="en-GB" sz="2800" dirty="0"/>
            </a:br>
            <a:r>
              <a:rPr lang="en-GB" sz="2800" dirty="0" smtClean="0"/>
              <a:t>overwhelming </a:t>
            </a:r>
            <a:r>
              <a:rPr lang="en-GB" sz="2800" dirty="0"/>
              <a:t>difficulty, </a:t>
            </a:r>
            <a:r>
              <a:rPr lang="en-GB" sz="2800" dirty="0" smtClean="0"/>
              <a:t/>
            </a:r>
            <a:br>
              <a:rPr lang="en-GB" sz="2800" dirty="0" smtClean="0"/>
            </a:br>
            <a:r>
              <a:rPr lang="en-GB" sz="2800" dirty="0" smtClean="0"/>
              <a:t>would </a:t>
            </a:r>
            <a:r>
              <a:rPr lang="en-GB" sz="2800" dirty="0"/>
              <a:t>invariably say, </a:t>
            </a:r>
            <a:r>
              <a:rPr lang="en-GB" sz="2800" dirty="0" smtClean="0"/>
              <a:t/>
            </a:r>
            <a:br>
              <a:rPr lang="en-GB" sz="2800" dirty="0" smtClean="0"/>
            </a:br>
            <a:r>
              <a:rPr lang="en-GB" sz="2800" dirty="0" smtClean="0"/>
              <a:t>“</a:t>
            </a:r>
            <a:r>
              <a:rPr lang="en-GB" sz="2800" dirty="0"/>
              <a:t>Don’t worry, I’ll think of </a:t>
            </a:r>
            <a:r>
              <a:rPr lang="en-GB" sz="2800" dirty="0" smtClean="0"/>
              <a:t/>
            </a:r>
            <a:br>
              <a:rPr lang="en-GB" sz="2800" dirty="0" smtClean="0"/>
            </a:br>
            <a:r>
              <a:rPr lang="en-GB" sz="2800" dirty="0" smtClean="0"/>
              <a:t>something</a:t>
            </a:r>
            <a:r>
              <a:rPr lang="en-GB" sz="2800" dirty="0"/>
              <a:t>!” never </a:t>
            </a:r>
            <a:r>
              <a:rPr lang="en-GB" sz="2800" dirty="0" smtClean="0"/>
              <a:t>worrying</a:t>
            </a:r>
            <a:br>
              <a:rPr lang="en-GB" sz="2800" dirty="0" smtClean="0"/>
            </a:br>
            <a:r>
              <a:rPr lang="en-GB" sz="2800" dirty="0" smtClean="0"/>
              <a:t> </a:t>
            </a:r>
            <a:r>
              <a:rPr lang="en-GB" sz="2800" dirty="0"/>
              <a:t>about problems until </a:t>
            </a:r>
            <a:r>
              <a:rPr lang="en-GB" sz="2800" dirty="0" smtClean="0"/>
              <a:t/>
            </a:r>
            <a:br>
              <a:rPr lang="en-GB" sz="2800" dirty="0" smtClean="0"/>
            </a:br>
            <a:r>
              <a:rPr lang="en-GB" sz="2800" dirty="0" smtClean="0"/>
              <a:t>they </a:t>
            </a:r>
            <a:r>
              <a:rPr lang="en-GB" sz="2800" dirty="0"/>
              <a:t>happened.  </a:t>
            </a:r>
          </a:p>
        </p:txBody>
      </p:sp>
      <p:pic>
        <p:nvPicPr>
          <p:cNvPr id="1026" name="Picture 2" descr="C:\Users\lun00002\Desktop\MIGHTY-MUGGS-INDIANA-JON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2980817"/>
            <a:ext cx="2686028" cy="354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59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Reactive Strategy</a:t>
            </a:r>
            <a:endParaRPr lang="en-GB" dirty="0"/>
          </a:p>
        </p:txBody>
      </p:sp>
      <p:sp>
        <p:nvSpPr>
          <p:cNvPr id="3" name="Content Placeholder 2"/>
          <p:cNvSpPr>
            <a:spLocks noGrp="1"/>
          </p:cNvSpPr>
          <p:nvPr>
            <p:ph idx="1"/>
          </p:nvPr>
        </p:nvSpPr>
        <p:spPr>
          <a:xfrm>
            <a:off x="827584" y="1556792"/>
            <a:ext cx="7272808" cy="4680520"/>
          </a:xfrm>
        </p:spPr>
        <p:txBody>
          <a:bodyPr>
            <a:normAutofit/>
          </a:bodyPr>
          <a:lstStyle/>
          <a:p>
            <a:r>
              <a:rPr lang="en-GB" sz="2800" dirty="0" smtClean="0"/>
              <a:t>Sadly, the average software project manager is not Indiana Jones. Commonly the software team does nothing about risks </a:t>
            </a:r>
            <a:br>
              <a:rPr lang="en-GB" sz="2800" dirty="0" smtClean="0"/>
            </a:br>
            <a:r>
              <a:rPr lang="en-GB" sz="2800" dirty="0" smtClean="0"/>
              <a:t>until something goes wrong. </a:t>
            </a:r>
            <a:br>
              <a:rPr lang="en-GB" sz="2800" dirty="0" smtClean="0"/>
            </a:br>
            <a:r>
              <a:rPr lang="en-GB" sz="2800" dirty="0" smtClean="0"/>
              <a:t>Then the team flies into </a:t>
            </a:r>
            <a:br>
              <a:rPr lang="en-GB" sz="2800" dirty="0" smtClean="0"/>
            </a:br>
            <a:r>
              <a:rPr lang="en-GB" sz="2800" dirty="0" smtClean="0"/>
              <a:t>action in an attempt to </a:t>
            </a:r>
            <a:br>
              <a:rPr lang="en-GB" sz="2800" dirty="0" smtClean="0"/>
            </a:br>
            <a:r>
              <a:rPr lang="en-GB" sz="2800" dirty="0" smtClean="0"/>
              <a:t>correct the problem rapidly. </a:t>
            </a:r>
            <a:br>
              <a:rPr lang="en-GB" sz="2800" dirty="0" smtClean="0"/>
            </a:br>
            <a:r>
              <a:rPr lang="en-GB" sz="2800" dirty="0" smtClean="0"/>
              <a:t>This is often called </a:t>
            </a:r>
            <a:br>
              <a:rPr lang="en-GB" sz="2800" dirty="0" smtClean="0"/>
            </a:br>
            <a:r>
              <a:rPr lang="en-GB" sz="2800" dirty="0" smtClean="0"/>
              <a:t>“fire fighting mode”.</a:t>
            </a:r>
            <a:endParaRPr lang="en-GB" sz="2800" dirty="0"/>
          </a:p>
        </p:txBody>
      </p:sp>
      <p:pic>
        <p:nvPicPr>
          <p:cNvPr id="2050" name="Picture 2" descr="C:\Users\lun00002\Desktop\FireFighter_Po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492896"/>
            <a:ext cx="2903953" cy="3871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29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Proactive Strategy</a:t>
            </a:r>
            <a:endParaRPr lang="en-GB" dirty="0"/>
          </a:p>
        </p:txBody>
      </p:sp>
      <p:sp>
        <p:nvSpPr>
          <p:cNvPr id="3" name="Content Placeholder 2"/>
          <p:cNvSpPr>
            <a:spLocks noGrp="1"/>
          </p:cNvSpPr>
          <p:nvPr>
            <p:ph idx="1"/>
          </p:nvPr>
        </p:nvSpPr>
        <p:spPr/>
        <p:txBody>
          <a:bodyPr/>
          <a:lstStyle/>
          <a:p>
            <a:r>
              <a:rPr lang="en-GB" sz="2800" dirty="0"/>
              <a:t>A considerably more intelligent strategy for risk management is to be proactive. A proactive strategy begins long before technical work is initiated. </a:t>
            </a:r>
            <a:r>
              <a:rPr lang="en-GB" sz="2800" dirty="0" smtClean="0"/>
              <a:t>This is where Risk Management becomes a very important topic.</a:t>
            </a:r>
            <a:endParaRPr lang="en-GB" sz="2800" dirty="0"/>
          </a:p>
          <a:p>
            <a:endParaRPr lang="en-GB" dirty="0"/>
          </a:p>
        </p:txBody>
      </p:sp>
      <p:pic>
        <p:nvPicPr>
          <p:cNvPr id="4098" name="Picture 2" descr="C:\Users\lun00002\Desktop\Get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933056"/>
            <a:ext cx="3593840" cy="235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36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risks are of concern when managing a software project?</a:t>
            </a:r>
            <a:endParaRPr lang="en-GB" dirty="0"/>
          </a:p>
        </p:txBody>
      </p:sp>
      <p:sp>
        <p:nvSpPr>
          <p:cNvPr id="3" name="Content Placeholder 2"/>
          <p:cNvSpPr>
            <a:spLocks noGrp="1"/>
          </p:cNvSpPr>
          <p:nvPr>
            <p:ph idx="1"/>
          </p:nvPr>
        </p:nvSpPr>
        <p:spPr/>
        <p:txBody>
          <a:bodyPr>
            <a:normAutofit/>
          </a:bodyPr>
          <a:lstStyle/>
          <a:p>
            <a:r>
              <a:rPr lang="en-GB" sz="2800" dirty="0"/>
              <a:t>There are various ways of categorise risks. </a:t>
            </a:r>
            <a:r>
              <a:rPr lang="en-GB" sz="2800" dirty="0" err="1"/>
              <a:t>Kalle</a:t>
            </a:r>
            <a:r>
              <a:rPr lang="en-GB" sz="2800" dirty="0"/>
              <a:t> </a:t>
            </a:r>
            <a:r>
              <a:rPr lang="en-GB" sz="2800" dirty="0" err="1"/>
              <a:t>Lyytinen</a:t>
            </a:r>
            <a:r>
              <a:rPr lang="en-GB" sz="2800" dirty="0"/>
              <a:t> and his colleagues have proposed a sociotechnical model. </a:t>
            </a:r>
          </a:p>
        </p:txBody>
      </p:sp>
      <p:grpSp>
        <p:nvGrpSpPr>
          <p:cNvPr id="3072" name="Group 3071"/>
          <p:cNvGrpSpPr/>
          <p:nvPr/>
        </p:nvGrpSpPr>
        <p:grpSpPr>
          <a:xfrm>
            <a:off x="539552" y="3429000"/>
            <a:ext cx="7704856" cy="3096344"/>
            <a:chOff x="539552" y="3429000"/>
            <a:chExt cx="7992888" cy="3096344"/>
          </a:xfrm>
        </p:grpSpPr>
        <p:grpSp>
          <p:nvGrpSpPr>
            <p:cNvPr id="6" name="Group 5"/>
            <p:cNvGrpSpPr/>
            <p:nvPr/>
          </p:nvGrpSpPr>
          <p:grpSpPr>
            <a:xfrm>
              <a:off x="3376390" y="3429000"/>
              <a:ext cx="2304256" cy="576064"/>
              <a:chOff x="3376390" y="3429000"/>
              <a:chExt cx="2304256" cy="576064"/>
            </a:xfrm>
          </p:grpSpPr>
          <p:sp>
            <p:nvSpPr>
              <p:cNvPr id="4" name="Rectangle 3"/>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TextBox 4"/>
              <p:cNvSpPr txBox="1"/>
              <p:nvPr/>
            </p:nvSpPr>
            <p:spPr>
              <a:xfrm>
                <a:off x="3950516" y="3532366"/>
                <a:ext cx="1242969" cy="369332"/>
              </a:xfrm>
              <a:prstGeom prst="rect">
                <a:avLst/>
              </a:prstGeom>
              <a:noFill/>
            </p:spPr>
            <p:txBody>
              <a:bodyPr wrap="none" rtlCol="0">
                <a:spAutoFit/>
              </a:bodyPr>
              <a:lstStyle/>
              <a:p>
                <a:r>
                  <a:rPr lang="en-GB" dirty="0" smtClean="0"/>
                  <a:t>Technology</a:t>
                </a:r>
                <a:endParaRPr lang="en-GB" dirty="0"/>
              </a:p>
            </p:txBody>
          </p:sp>
        </p:grpSp>
        <p:grpSp>
          <p:nvGrpSpPr>
            <p:cNvPr id="8" name="Group 7"/>
            <p:cNvGrpSpPr/>
            <p:nvPr/>
          </p:nvGrpSpPr>
          <p:grpSpPr>
            <a:xfrm>
              <a:off x="3376390" y="5949280"/>
              <a:ext cx="2304256" cy="576064"/>
              <a:chOff x="3376390" y="3429000"/>
              <a:chExt cx="2304256" cy="576064"/>
            </a:xfrm>
          </p:grpSpPr>
          <p:sp>
            <p:nvSpPr>
              <p:cNvPr id="9" name="Rectangle 8"/>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TextBox 9"/>
              <p:cNvSpPr txBox="1"/>
              <p:nvPr/>
            </p:nvSpPr>
            <p:spPr>
              <a:xfrm>
                <a:off x="4280286" y="3532366"/>
                <a:ext cx="583429" cy="369332"/>
              </a:xfrm>
              <a:prstGeom prst="rect">
                <a:avLst/>
              </a:prstGeom>
              <a:noFill/>
            </p:spPr>
            <p:txBody>
              <a:bodyPr wrap="none" rtlCol="0">
                <a:spAutoFit/>
              </a:bodyPr>
              <a:lstStyle/>
              <a:p>
                <a:r>
                  <a:rPr lang="en-GB" dirty="0" smtClean="0"/>
                  <a:t>Task</a:t>
                </a:r>
                <a:endParaRPr lang="en-GB" dirty="0"/>
              </a:p>
            </p:txBody>
          </p:sp>
        </p:grpSp>
        <p:grpSp>
          <p:nvGrpSpPr>
            <p:cNvPr id="11" name="Group 10"/>
            <p:cNvGrpSpPr/>
            <p:nvPr/>
          </p:nvGrpSpPr>
          <p:grpSpPr>
            <a:xfrm>
              <a:off x="539552" y="4653136"/>
              <a:ext cx="2304256" cy="576064"/>
              <a:chOff x="3376390" y="3429000"/>
              <a:chExt cx="2304256" cy="576064"/>
            </a:xfrm>
          </p:grpSpPr>
          <p:sp>
            <p:nvSpPr>
              <p:cNvPr id="12" name="Rectangle 11"/>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TextBox 12"/>
              <p:cNvSpPr txBox="1"/>
              <p:nvPr/>
            </p:nvSpPr>
            <p:spPr>
              <a:xfrm>
                <a:off x="3999270" y="3520925"/>
                <a:ext cx="1058495" cy="369332"/>
              </a:xfrm>
              <a:prstGeom prst="rect">
                <a:avLst/>
              </a:prstGeom>
              <a:noFill/>
            </p:spPr>
            <p:txBody>
              <a:bodyPr wrap="none" rtlCol="0">
                <a:spAutoFit/>
              </a:bodyPr>
              <a:lstStyle/>
              <a:p>
                <a:r>
                  <a:rPr lang="en-GB" dirty="0" smtClean="0"/>
                  <a:t>Structure</a:t>
                </a:r>
                <a:endParaRPr lang="en-GB" dirty="0"/>
              </a:p>
            </p:txBody>
          </p:sp>
        </p:grpSp>
        <p:grpSp>
          <p:nvGrpSpPr>
            <p:cNvPr id="14" name="Group 13"/>
            <p:cNvGrpSpPr/>
            <p:nvPr/>
          </p:nvGrpSpPr>
          <p:grpSpPr>
            <a:xfrm>
              <a:off x="6228184" y="4653136"/>
              <a:ext cx="2304256" cy="576064"/>
              <a:chOff x="3376390" y="3429000"/>
              <a:chExt cx="2304256" cy="576064"/>
            </a:xfrm>
          </p:grpSpPr>
          <p:sp>
            <p:nvSpPr>
              <p:cNvPr id="15" name="Rectangle 14"/>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TextBox 15"/>
              <p:cNvSpPr txBox="1"/>
              <p:nvPr/>
            </p:nvSpPr>
            <p:spPr>
              <a:xfrm>
                <a:off x="4139533" y="3532366"/>
                <a:ext cx="777970" cy="369332"/>
              </a:xfrm>
              <a:prstGeom prst="rect">
                <a:avLst/>
              </a:prstGeom>
              <a:noFill/>
            </p:spPr>
            <p:txBody>
              <a:bodyPr wrap="none" rtlCol="0">
                <a:spAutoFit/>
              </a:bodyPr>
              <a:lstStyle/>
              <a:p>
                <a:r>
                  <a:rPr lang="en-GB" dirty="0" smtClean="0"/>
                  <a:t>Actors</a:t>
                </a:r>
                <a:endParaRPr lang="en-GB" dirty="0"/>
              </a:p>
            </p:txBody>
          </p:sp>
        </p:grpSp>
        <p:cxnSp>
          <p:nvCxnSpPr>
            <p:cNvPr id="17" name="Straight Arrow Connector 16"/>
            <p:cNvCxnSpPr>
              <a:stCxn id="4" idx="2"/>
              <a:endCxn id="9" idx="0"/>
            </p:cNvCxnSpPr>
            <p:nvPr/>
          </p:nvCxnSpPr>
          <p:spPr>
            <a:xfrm>
              <a:off x="4528518" y="4005064"/>
              <a:ext cx="0" cy="194421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2" idx="3"/>
              <a:endCxn id="15" idx="1"/>
            </p:cNvCxnSpPr>
            <p:nvPr/>
          </p:nvCxnSpPr>
          <p:spPr>
            <a:xfrm>
              <a:off x="2843808" y="4941168"/>
              <a:ext cx="3384376"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4" name="Elbow Connector 23"/>
            <p:cNvCxnSpPr>
              <a:stCxn id="12" idx="0"/>
              <a:endCxn id="4" idx="1"/>
            </p:cNvCxnSpPr>
            <p:nvPr/>
          </p:nvCxnSpPr>
          <p:spPr>
            <a:xfrm rot="5400000" flipH="1" flipV="1">
              <a:off x="2065983" y="3342729"/>
              <a:ext cx="936104" cy="1684710"/>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7" name="Elbow Connector 26"/>
            <p:cNvCxnSpPr>
              <a:stCxn id="12" idx="2"/>
              <a:endCxn id="9" idx="1"/>
            </p:cNvCxnSpPr>
            <p:nvPr/>
          </p:nvCxnSpPr>
          <p:spPr>
            <a:xfrm rot="16200000" flipH="1">
              <a:off x="2029979" y="4890901"/>
              <a:ext cx="1008112" cy="1684710"/>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a:stCxn id="9" idx="3"/>
              <a:endCxn id="15" idx="2"/>
            </p:cNvCxnSpPr>
            <p:nvPr/>
          </p:nvCxnSpPr>
          <p:spPr>
            <a:xfrm flipV="1">
              <a:off x="5680646" y="5229200"/>
              <a:ext cx="1699666" cy="1008112"/>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15" idx="0"/>
              <a:endCxn id="4" idx="3"/>
            </p:cNvCxnSpPr>
            <p:nvPr/>
          </p:nvCxnSpPr>
          <p:spPr>
            <a:xfrm rot="16200000" flipV="1">
              <a:off x="6062427" y="3335251"/>
              <a:ext cx="936104" cy="1699666"/>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074599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risks are of concern when managing a software project?</a:t>
            </a:r>
            <a:endParaRPr lang="en-GB" dirty="0"/>
          </a:p>
        </p:txBody>
      </p:sp>
      <p:sp>
        <p:nvSpPr>
          <p:cNvPr id="3" name="Content Placeholder 2"/>
          <p:cNvSpPr>
            <a:spLocks noGrp="1"/>
          </p:cNvSpPr>
          <p:nvPr>
            <p:ph idx="1"/>
          </p:nvPr>
        </p:nvSpPr>
        <p:spPr/>
        <p:txBody>
          <a:bodyPr>
            <a:normAutofit/>
          </a:bodyPr>
          <a:lstStyle/>
          <a:p>
            <a:endParaRPr lang="en-GB" dirty="0" smtClean="0"/>
          </a:p>
          <a:p>
            <a:r>
              <a:rPr lang="en-GB" sz="2800" dirty="0" smtClean="0"/>
              <a:t>The </a:t>
            </a:r>
            <a:r>
              <a:rPr lang="en-GB" sz="2800" dirty="0"/>
              <a:t>box labelled </a:t>
            </a:r>
            <a:r>
              <a:rPr lang="en-GB" sz="2800" b="1" dirty="0"/>
              <a:t>Actors</a:t>
            </a:r>
            <a:r>
              <a:rPr lang="en-GB" sz="2800" i="1" dirty="0"/>
              <a:t> </a:t>
            </a:r>
            <a:r>
              <a:rPr lang="en-GB" sz="2800" dirty="0"/>
              <a:t>refers to all the people involved in the development of the application in question. </a:t>
            </a:r>
            <a:endParaRPr lang="en-GB" sz="2800" dirty="0" smtClean="0"/>
          </a:p>
          <a:p>
            <a:endParaRPr lang="en-GB" sz="2800" dirty="0" smtClean="0"/>
          </a:p>
          <a:p>
            <a:r>
              <a:rPr lang="en-GB" sz="2800" dirty="0" smtClean="0"/>
              <a:t>The </a:t>
            </a:r>
            <a:r>
              <a:rPr lang="en-GB" sz="2800" dirty="0"/>
              <a:t>box labelled </a:t>
            </a:r>
            <a:r>
              <a:rPr lang="en-GB" sz="2800" b="1" dirty="0"/>
              <a:t>Technology</a:t>
            </a:r>
            <a:r>
              <a:rPr lang="en-GB" sz="2800" i="1" dirty="0"/>
              <a:t> </a:t>
            </a:r>
            <a:r>
              <a:rPr lang="en-GB" sz="2800" dirty="0"/>
              <a:t>refers both to the tools used to implement the application and the technology embedded in the delivered products. </a:t>
            </a:r>
          </a:p>
        </p:txBody>
      </p:sp>
    </p:spTree>
    <p:extLst>
      <p:ext uri="{BB962C8B-B14F-4D97-AF65-F5344CB8AC3E}">
        <p14:creationId xmlns:p14="http://schemas.microsoft.com/office/powerpoint/2010/main" val="257904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risks are of concern when managing a software project?</a:t>
            </a:r>
            <a:endParaRPr lang="en-GB" dirty="0"/>
          </a:p>
        </p:txBody>
      </p:sp>
      <p:sp>
        <p:nvSpPr>
          <p:cNvPr id="3" name="Content Placeholder 2"/>
          <p:cNvSpPr>
            <a:spLocks noGrp="1"/>
          </p:cNvSpPr>
          <p:nvPr>
            <p:ph idx="1"/>
          </p:nvPr>
        </p:nvSpPr>
        <p:spPr/>
        <p:txBody>
          <a:bodyPr>
            <a:normAutofit/>
          </a:bodyPr>
          <a:lstStyle/>
          <a:p>
            <a:endParaRPr lang="en-GB" sz="2800" b="1" dirty="0" smtClean="0"/>
          </a:p>
          <a:p>
            <a:r>
              <a:rPr lang="en-GB" sz="2800" dirty="0" smtClean="0"/>
              <a:t>The box labelled </a:t>
            </a:r>
            <a:r>
              <a:rPr lang="en-GB" sz="2800" b="1" dirty="0" smtClean="0"/>
              <a:t>Structure</a:t>
            </a:r>
            <a:r>
              <a:rPr lang="en-GB" sz="2800" dirty="0" smtClean="0"/>
              <a:t> </a:t>
            </a:r>
            <a:r>
              <a:rPr lang="en-GB" sz="2800" dirty="0"/>
              <a:t>describes the management structures and systems. </a:t>
            </a:r>
            <a:endParaRPr lang="en-GB" sz="2800" dirty="0" smtClean="0"/>
          </a:p>
          <a:p>
            <a:endParaRPr lang="en-GB" sz="2800" dirty="0" smtClean="0"/>
          </a:p>
          <a:p>
            <a:r>
              <a:rPr lang="en-GB" sz="2800" dirty="0" smtClean="0"/>
              <a:t>The box labelled </a:t>
            </a:r>
            <a:r>
              <a:rPr lang="en-GB" sz="2800" b="1" dirty="0" smtClean="0"/>
              <a:t>Tasks</a:t>
            </a:r>
            <a:r>
              <a:rPr lang="en-GB" sz="2800" b="1" i="1" dirty="0" smtClean="0"/>
              <a:t> </a:t>
            </a:r>
            <a:r>
              <a:rPr lang="en-GB" sz="2800" dirty="0"/>
              <a:t>relate to the work </a:t>
            </a:r>
            <a:r>
              <a:rPr lang="en-GB" sz="2800" dirty="0" smtClean="0"/>
              <a:t>planned.</a:t>
            </a:r>
            <a:endParaRPr lang="en-GB" sz="2800" dirty="0"/>
          </a:p>
        </p:txBody>
      </p:sp>
    </p:spTree>
    <p:extLst>
      <p:ext uri="{BB962C8B-B14F-4D97-AF65-F5344CB8AC3E}">
        <p14:creationId xmlns:p14="http://schemas.microsoft.com/office/powerpoint/2010/main" val="131845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is another kind of Risk</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484784"/>
            <a:ext cx="6026727" cy="4522124"/>
          </a:xfrm>
        </p:spPr>
      </p:pic>
    </p:spTree>
    <p:extLst>
      <p:ext uri="{BB962C8B-B14F-4D97-AF65-F5344CB8AC3E}">
        <p14:creationId xmlns:p14="http://schemas.microsoft.com/office/powerpoint/2010/main" val="338219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risks are of concern when managing a software project?</a:t>
            </a:r>
            <a:endParaRPr lang="en-GB" dirty="0"/>
          </a:p>
        </p:txBody>
      </p:sp>
      <p:sp>
        <p:nvSpPr>
          <p:cNvPr id="3" name="Content Placeholder 2"/>
          <p:cNvSpPr>
            <a:spLocks noGrp="1"/>
          </p:cNvSpPr>
          <p:nvPr>
            <p:ph idx="1"/>
          </p:nvPr>
        </p:nvSpPr>
        <p:spPr/>
        <p:txBody>
          <a:bodyPr>
            <a:normAutofit/>
          </a:bodyPr>
          <a:lstStyle/>
          <a:p>
            <a:r>
              <a:rPr lang="en-GB" sz="2800" dirty="0"/>
              <a:t>All the boxes are interlinked. Risks often arise from the relationships between factors – for example between technology and </a:t>
            </a:r>
            <a:r>
              <a:rPr lang="en-GB" sz="2800" dirty="0" smtClean="0"/>
              <a:t>actors. </a:t>
            </a:r>
            <a:br>
              <a:rPr lang="en-GB" sz="2800" dirty="0" smtClean="0"/>
            </a:br>
            <a:r>
              <a:rPr lang="en-GB" sz="2800" dirty="0" smtClean="0"/>
              <a:t>If </a:t>
            </a:r>
            <a:r>
              <a:rPr lang="en-GB" sz="2800" dirty="0"/>
              <a:t>a development technology is novel then the developers might not be </a:t>
            </a:r>
            <a:r>
              <a:rPr lang="en-GB" sz="2800" dirty="0" smtClean="0"/>
              <a:t>experienced </a:t>
            </a:r>
            <a:r>
              <a:rPr lang="en-GB" sz="2800" dirty="0"/>
              <a:t>in its </a:t>
            </a:r>
            <a:r>
              <a:rPr lang="en-GB" sz="2800" dirty="0" smtClean="0"/>
              <a:t>use </a:t>
            </a:r>
            <a:r>
              <a:rPr lang="en-GB" sz="2800" dirty="0"/>
              <a:t>and delay results. </a:t>
            </a:r>
          </a:p>
        </p:txBody>
      </p:sp>
      <p:grpSp>
        <p:nvGrpSpPr>
          <p:cNvPr id="24" name="Group 23"/>
          <p:cNvGrpSpPr/>
          <p:nvPr/>
        </p:nvGrpSpPr>
        <p:grpSpPr>
          <a:xfrm>
            <a:off x="3502004" y="4136460"/>
            <a:ext cx="4176464" cy="1955183"/>
            <a:chOff x="539552" y="3428999"/>
            <a:chExt cx="7992888" cy="3113810"/>
          </a:xfrm>
        </p:grpSpPr>
        <p:grpSp>
          <p:nvGrpSpPr>
            <p:cNvPr id="7" name="Group 6"/>
            <p:cNvGrpSpPr/>
            <p:nvPr/>
          </p:nvGrpSpPr>
          <p:grpSpPr>
            <a:xfrm>
              <a:off x="3376390" y="5949280"/>
              <a:ext cx="2304256" cy="593529"/>
              <a:chOff x="3376390" y="3429000"/>
              <a:chExt cx="2304256" cy="593529"/>
            </a:xfrm>
          </p:grpSpPr>
          <p:sp>
            <p:nvSpPr>
              <p:cNvPr id="8" name="Rectangle 7"/>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TextBox 8"/>
              <p:cNvSpPr txBox="1"/>
              <p:nvPr/>
            </p:nvSpPr>
            <p:spPr>
              <a:xfrm>
                <a:off x="4059807" y="3532366"/>
                <a:ext cx="952374" cy="490163"/>
              </a:xfrm>
              <a:prstGeom prst="rect">
                <a:avLst/>
              </a:prstGeom>
              <a:noFill/>
            </p:spPr>
            <p:txBody>
              <a:bodyPr wrap="none" rtlCol="0">
                <a:spAutoFit/>
              </a:bodyPr>
              <a:lstStyle/>
              <a:p>
                <a:r>
                  <a:rPr lang="en-GB" sz="1400" dirty="0" smtClean="0"/>
                  <a:t>Task</a:t>
                </a:r>
                <a:endParaRPr lang="en-GB" dirty="0"/>
              </a:p>
            </p:txBody>
          </p:sp>
        </p:grpSp>
        <p:grpSp>
          <p:nvGrpSpPr>
            <p:cNvPr id="23" name="Group 22"/>
            <p:cNvGrpSpPr/>
            <p:nvPr/>
          </p:nvGrpSpPr>
          <p:grpSpPr>
            <a:xfrm>
              <a:off x="539552" y="3428999"/>
              <a:ext cx="7992888" cy="2808313"/>
              <a:chOff x="539552" y="3428999"/>
              <a:chExt cx="7992888" cy="2808313"/>
            </a:xfrm>
          </p:grpSpPr>
          <p:grpSp>
            <p:nvGrpSpPr>
              <p:cNvPr id="4" name="Group 3"/>
              <p:cNvGrpSpPr/>
              <p:nvPr/>
            </p:nvGrpSpPr>
            <p:grpSpPr>
              <a:xfrm>
                <a:off x="3376390" y="3428999"/>
                <a:ext cx="2304256" cy="576062"/>
                <a:chOff x="3376390" y="3428999"/>
                <a:chExt cx="2304256" cy="576062"/>
              </a:xfrm>
            </p:grpSpPr>
            <p:sp>
              <p:nvSpPr>
                <p:cNvPr id="5" name="Rectangle 4"/>
                <p:cNvSpPr/>
                <p:nvPr/>
              </p:nvSpPr>
              <p:spPr>
                <a:xfrm>
                  <a:off x="3376390" y="3428999"/>
                  <a:ext cx="2304256" cy="57606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TextBox 5"/>
                <p:cNvSpPr txBox="1"/>
                <p:nvPr/>
              </p:nvSpPr>
              <p:spPr>
                <a:xfrm>
                  <a:off x="3685167" y="3532366"/>
                  <a:ext cx="1701656" cy="441147"/>
                </a:xfrm>
                <a:prstGeom prst="rect">
                  <a:avLst/>
                </a:prstGeom>
                <a:noFill/>
              </p:spPr>
              <p:txBody>
                <a:bodyPr wrap="none" rtlCol="0">
                  <a:spAutoFit/>
                </a:bodyPr>
                <a:lstStyle/>
                <a:p>
                  <a:r>
                    <a:rPr lang="en-GB" sz="1200" dirty="0" smtClean="0"/>
                    <a:t>Technology</a:t>
                  </a:r>
                  <a:endParaRPr lang="en-GB" dirty="0"/>
                </a:p>
              </p:txBody>
            </p:sp>
          </p:grpSp>
          <p:grpSp>
            <p:nvGrpSpPr>
              <p:cNvPr id="10" name="Group 9"/>
              <p:cNvGrpSpPr/>
              <p:nvPr/>
            </p:nvGrpSpPr>
            <p:grpSpPr>
              <a:xfrm>
                <a:off x="539552" y="4653136"/>
                <a:ext cx="2304256" cy="576064"/>
                <a:chOff x="3376390" y="3429000"/>
                <a:chExt cx="2304256" cy="576064"/>
              </a:xfrm>
            </p:grpSpPr>
            <p:sp>
              <p:nvSpPr>
                <p:cNvPr id="11" name="Rectangle 10"/>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TextBox 11"/>
                <p:cNvSpPr txBox="1"/>
                <p:nvPr/>
              </p:nvSpPr>
              <p:spPr>
                <a:xfrm>
                  <a:off x="3715110" y="3471949"/>
                  <a:ext cx="1655762" cy="490165"/>
                </a:xfrm>
                <a:prstGeom prst="rect">
                  <a:avLst/>
                </a:prstGeom>
                <a:noFill/>
              </p:spPr>
              <p:txBody>
                <a:bodyPr wrap="none" rtlCol="0">
                  <a:spAutoFit/>
                </a:bodyPr>
                <a:lstStyle/>
                <a:p>
                  <a:r>
                    <a:rPr lang="en-GB" sz="1400" dirty="0" smtClean="0"/>
                    <a:t>Structure</a:t>
                  </a:r>
                  <a:endParaRPr lang="en-GB" dirty="0"/>
                </a:p>
              </p:txBody>
            </p:sp>
          </p:grpSp>
          <p:grpSp>
            <p:nvGrpSpPr>
              <p:cNvPr id="13" name="Group 12"/>
              <p:cNvGrpSpPr/>
              <p:nvPr/>
            </p:nvGrpSpPr>
            <p:grpSpPr>
              <a:xfrm>
                <a:off x="6228184" y="4653136"/>
                <a:ext cx="2304256" cy="576064"/>
                <a:chOff x="3376390" y="3429000"/>
                <a:chExt cx="2304256" cy="576064"/>
              </a:xfrm>
            </p:grpSpPr>
            <p:sp>
              <p:nvSpPr>
                <p:cNvPr id="14" name="Rectangle 13"/>
                <p:cNvSpPr/>
                <p:nvPr/>
              </p:nvSpPr>
              <p:spPr>
                <a:xfrm>
                  <a:off x="3376390" y="3429000"/>
                  <a:ext cx="2304256" cy="57606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p:cNvSpPr txBox="1"/>
                <p:nvPr/>
              </p:nvSpPr>
              <p:spPr>
                <a:xfrm>
                  <a:off x="3908512" y="3429000"/>
                  <a:ext cx="1240011" cy="490163"/>
                </a:xfrm>
                <a:prstGeom prst="rect">
                  <a:avLst/>
                </a:prstGeom>
                <a:noFill/>
              </p:spPr>
              <p:txBody>
                <a:bodyPr wrap="none" rtlCol="0">
                  <a:spAutoFit/>
                </a:bodyPr>
                <a:lstStyle/>
                <a:p>
                  <a:r>
                    <a:rPr lang="en-GB" sz="1400" dirty="0" smtClean="0"/>
                    <a:t>Actors</a:t>
                  </a:r>
                  <a:endParaRPr lang="en-GB" dirty="0"/>
                </a:p>
              </p:txBody>
            </p:sp>
          </p:grpSp>
          <p:cxnSp>
            <p:nvCxnSpPr>
              <p:cNvPr id="16" name="Straight Arrow Connector 15"/>
              <p:cNvCxnSpPr>
                <a:stCxn id="5" idx="2"/>
                <a:endCxn id="8" idx="0"/>
              </p:cNvCxnSpPr>
              <p:nvPr/>
            </p:nvCxnSpPr>
            <p:spPr>
              <a:xfrm>
                <a:off x="4528518" y="4005064"/>
                <a:ext cx="0" cy="1944216"/>
              </a:xfrm>
              <a:prstGeom prst="straightConnector1">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11" idx="3"/>
                <a:endCxn id="14" idx="1"/>
              </p:cNvCxnSpPr>
              <p:nvPr/>
            </p:nvCxnSpPr>
            <p:spPr>
              <a:xfrm>
                <a:off x="2843808" y="4941168"/>
                <a:ext cx="3384376" cy="0"/>
              </a:xfrm>
              <a:prstGeom prst="straightConnector1">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18" name="Elbow Connector 17"/>
              <p:cNvCxnSpPr>
                <a:stCxn id="11" idx="0"/>
                <a:endCxn id="5" idx="1"/>
              </p:cNvCxnSpPr>
              <p:nvPr/>
            </p:nvCxnSpPr>
            <p:spPr>
              <a:xfrm rot="5400000" flipH="1" flipV="1">
                <a:off x="2065983" y="3342729"/>
                <a:ext cx="936104" cy="1684710"/>
              </a:xfrm>
              <a:prstGeom prst="bentConnector2">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19" name="Elbow Connector 18"/>
              <p:cNvCxnSpPr>
                <a:stCxn id="11" idx="2"/>
                <a:endCxn id="8" idx="1"/>
              </p:cNvCxnSpPr>
              <p:nvPr/>
            </p:nvCxnSpPr>
            <p:spPr>
              <a:xfrm rot="16200000" flipH="1">
                <a:off x="2029979" y="4890901"/>
                <a:ext cx="1008112" cy="1684710"/>
              </a:xfrm>
              <a:prstGeom prst="bentConnector2">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0" name="Elbow Connector 19"/>
              <p:cNvCxnSpPr>
                <a:stCxn id="8" idx="3"/>
                <a:endCxn id="14" idx="2"/>
              </p:cNvCxnSpPr>
              <p:nvPr/>
            </p:nvCxnSpPr>
            <p:spPr>
              <a:xfrm flipV="1">
                <a:off x="5680646" y="5229200"/>
                <a:ext cx="1699666" cy="1008112"/>
              </a:xfrm>
              <a:prstGeom prst="bentConnector2">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1" name="Elbow Connector 20"/>
              <p:cNvCxnSpPr>
                <a:stCxn id="14" idx="0"/>
                <a:endCxn id="5" idx="3"/>
              </p:cNvCxnSpPr>
              <p:nvPr/>
            </p:nvCxnSpPr>
            <p:spPr>
              <a:xfrm rot="16200000" flipV="1">
                <a:off x="6062427" y="3335251"/>
                <a:ext cx="936104" cy="1699666"/>
              </a:xfrm>
              <a:prstGeom prst="bentConnector2">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3954540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can risks effects be foreseen? </a:t>
            </a:r>
            <a:endParaRPr lang="en-GB" dirty="0"/>
          </a:p>
        </p:txBody>
      </p:sp>
      <p:sp>
        <p:nvSpPr>
          <p:cNvPr id="3" name="Content Placeholder 2"/>
          <p:cNvSpPr>
            <a:spLocks noGrp="1"/>
          </p:cNvSpPr>
          <p:nvPr>
            <p:ph idx="1"/>
          </p:nvPr>
        </p:nvSpPr>
        <p:spPr/>
        <p:txBody>
          <a:bodyPr>
            <a:normAutofit lnSpcReduction="10000"/>
          </a:bodyPr>
          <a:lstStyle/>
          <a:p>
            <a:r>
              <a:rPr lang="en-GB" sz="2800" b="1" dirty="0"/>
              <a:t>Risk management</a:t>
            </a:r>
            <a:r>
              <a:rPr lang="en-GB" sz="2800" dirty="0"/>
              <a:t> is a series of steps whose objectives are to identify, address, and eliminate software risk items before they become either threats to successful software operation or a major source of expensive rework. (Boehm, 1989) </a:t>
            </a:r>
            <a:r>
              <a:rPr lang="en-GB" sz="2800" dirty="0" smtClean="0"/>
              <a:t/>
            </a:r>
            <a:br>
              <a:rPr lang="en-GB" sz="2800" dirty="0" smtClean="0"/>
            </a:br>
            <a:endParaRPr lang="en-GB" sz="2800" dirty="0" smtClean="0"/>
          </a:p>
          <a:p>
            <a:r>
              <a:rPr lang="en-GB" sz="2800" dirty="0" smtClean="0"/>
              <a:t>Every </a:t>
            </a:r>
            <a:r>
              <a:rPr lang="en-GB" sz="2800" dirty="0"/>
              <a:t>plan is based on assumptions and risk management tries to plan for and control the situations where those assumptions become </a:t>
            </a:r>
            <a:r>
              <a:rPr lang="en-GB" sz="2800" dirty="0" smtClean="0"/>
              <a:t>incorrect.</a:t>
            </a:r>
            <a:endParaRPr lang="en-GB" sz="2800" dirty="0"/>
          </a:p>
          <a:p>
            <a:endParaRPr lang="en-GB" dirty="0"/>
          </a:p>
        </p:txBody>
      </p:sp>
    </p:spTree>
    <p:extLst>
      <p:ext uri="{BB962C8B-B14F-4D97-AF65-F5344CB8AC3E}">
        <p14:creationId xmlns:p14="http://schemas.microsoft.com/office/powerpoint/2010/main" val="247005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Management</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037336" y="1600200"/>
            <a:ext cx="4459728" cy="4800600"/>
          </a:xfrm>
        </p:spPr>
      </p:pic>
      <p:sp>
        <p:nvSpPr>
          <p:cNvPr id="5" name="TextBox 4"/>
          <p:cNvSpPr txBox="1"/>
          <p:nvPr/>
        </p:nvSpPr>
        <p:spPr>
          <a:xfrm>
            <a:off x="482757" y="3645024"/>
            <a:ext cx="1656184" cy="276999"/>
          </a:xfrm>
          <a:prstGeom prst="rect">
            <a:avLst/>
          </a:prstGeom>
          <a:noFill/>
        </p:spPr>
        <p:txBody>
          <a:bodyPr wrap="square" rtlCol="0">
            <a:spAutoFit/>
          </a:bodyPr>
          <a:lstStyle/>
          <a:p>
            <a:r>
              <a:rPr lang="en-GB" sz="1200" dirty="0" smtClean="0">
                <a:latin typeface="Verdana" pitchFamily="34" charset="0"/>
                <a:ea typeface="Verdana" pitchFamily="34" charset="0"/>
                <a:cs typeface="Verdana" pitchFamily="34" charset="0"/>
              </a:rPr>
              <a:t>Risk Management</a:t>
            </a:r>
            <a:endParaRPr lang="en-GB" sz="1200" dirty="0">
              <a:latin typeface="Verdana" pitchFamily="34" charset="0"/>
              <a:ea typeface="Verdana" pitchFamily="34" charset="0"/>
              <a:cs typeface="Verdana" pitchFamily="34" charset="0"/>
            </a:endParaRPr>
          </a:p>
        </p:txBody>
      </p:sp>
      <p:sp>
        <p:nvSpPr>
          <p:cNvPr id="7" name="TextBox 6"/>
          <p:cNvSpPr txBox="1"/>
          <p:nvPr/>
        </p:nvSpPr>
        <p:spPr>
          <a:xfrm>
            <a:off x="467544" y="6396335"/>
            <a:ext cx="8064896" cy="338554"/>
          </a:xfrm>
          <a:prstGeom prst="rect">
            <a:avLst/>
          </a:prstGeom>
          <a:noFill/>
        </p:spPr>
        <p:txBody>
          <a:bodyPr wrap="square" rtlCol="0">
            <a:spAutoFit/>
          </a:bodyPr>
          <a:lstStyle/>
          <a:p>
            <a:r>
              <a:rPr lang="en-GB" sz="1600" dirty="0" smtClean="0"/>
              <a:t> This scheme is taken from Boehm 1991, Software risk management: principles and practices.</a:t>
            </a:r>
            <a:endParaRPr lang="en-GB" sz="1600" dirty="0"/>
          </a:p>
        </p:txBody>
      </p:sp>
    </p:spTree>
    <p:extLst>
      <p:ext uri="{BB962C8B-B14F-4D97-AF65-F5344CB8AC3E}">
        <p14:creationId xmlns:p14="http://schemas.microsoft.com/office/powerpoint/2010/main" val="1585848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800" b="1" dirty="0"/>
              <a:t>Risk identification</a:t>
            </a:r>
            <a:r>
              <a:rPr lang="en-GB" sz="2800" dirty="0" smtClean="0"/>
              <a:t>:  listing project-specific risk items that are likely to compromise a project’s success. The two main approaches to the identification of risks are use of checklists and brainstorming. </a:t>
            </a:r>
          </a:p>
          <a:p>
            <a:pPr marL="514350" indent="-514350">
              <a:buFont typeface="+mj-lt"/>
              <a:buAutoNum type="arabicPeriod"/>
            </a:pPr>
            <a:endParaRPr lang="en-GB" dirty="0"/>
          </a:p>
        </p:txBody>
      </p:sp>
    </p:spTree>
    <p:extLst>
      <p:ext uri="{BB962C8B-B14F-4D97-AF65-F5344CB8AC3E}">
        <p14:creationId xmlns:p14="http://schemas.microsoft.com/office/powerpoint/2010/main" val="1054303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800" b="1" dirty="0"/>
              <a:t>Risk identification</a:t>
            </a:r>
            <a:r>
              <a:rPr lang="en-GB" sz="2800" dirty="0" smtClean="0"/>
              <a:t>:  listing project-specific risk items that are likely to compromise a project’s success. The two main approaches to the identification of risks are use of checklists and brainstorming. </a:t>
            </a:r>
          </a:p>
          <a:p>
            <a:pPr marL="514350" indent="-514350">
              <a:buFont typeface="+mj-lt"/>
              <a:buAutoNum type="arabicPeriod"/>
            </a:pPr>
            <a:endParaRPr lang="en-GB" sz="2800" dirty="0" smtClean="0"/>
          </a:p>
          <a:p>
            <a:pPr marL="514350" indent="-514350">
              <a:buFont typeface="+mj-lt"/>
              <a:buAutoNum type="arabicPeriod"/>
            </a:pPr>
            <a:endParaRPr lang="en-GB" sz="2800" dirty="0"/>
          </a:p>
          <a:p>
            <a:pPr marL="0" indent="0">
              <a:buNone/>
            </a:pPr>
            <a:r>
              <a:rPr lang="en-GB" sz="2800" dirty="0" smtClean="0"/>
              <a:t>Imagine you were a travel agent who wants to organise a trip in Scotland for foreign students during summer. What risk can you identify?</a:t>
            </a:r>
            <a:endParaRPr lang="en-GB" sz="2800" dirty="0"/>
          </a:p>
        </p:txBody>
      </p:sp>
    </p:spTree>
    <p:extLst>
      <p:ext uri="{BB962C8B-B14F-4D97-AF65-F5344CB8AC3E}">
        <p14:creationId xmlns:p14="http://schemas.microsoft.com/office/powerpoint/2010/main" val="556135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Top 10 Risks in Software Project Management </a:t>
            </a:r>
            <a:endParaRPr lang="en-GB" sz="3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400" dirty="0" smtClean="0"/>
              <a:t>Personnel shortfalls</a:t>
            </a:r>
            <a:endParaRPr lang="en-GB" dirty="0" smtClean="0"/>
          </a:p>
          <a:p>
            <a:pPr marL="457200" indent="-457200">
              <a:buFont typeface="+mj-lt"/>
              <a:buAutoNum type="arabicPeriod"/>
            </a:pPr>
            <a:r>
              <a:rPr lang="en-GB" sz="2400" dirty="0" smtClean="0"/>
              <a:t>Unrealistic </a:t>
            </a:r>
            <a:r>
              <a:rPr lang="en-GB" sz="2400" dirty="0"/>
              <a:t>schedules &amp; </a:t>
            </a:r>
            <a:r>
              <a:rPr lang="en-GB" sz="2400" dirty="0" smtClean="0"/>
              <a:t>budgets</a:t>
            </a:r>
            <a:endParaRPr lang="en-GB" dirty="0" smtClean="0"/>
          </a:p>
          <a:p>
            <a:pPr marL="457200" indent="-457200">
              <a:buFont typeface="+mj-lt"/>
              <a:buAutoNum type="arabicPeriod"/>
            </a:pPr>
            <a:r>
              <a:rPr lang="en-GB" sz="2400" dirty="0" smtClean="0"/>
              <a:t>Developing </a:t>
            </a:r>
            <a:r>
              <a:rPr lang="en-GB" sz="2400" dirty="0"/>
              <a:t>the wrong functions </a:t>
            </a:r>
            <a:r>
              <a:rPr lang="en-GB" sz="2400" dirty="0" smtClean="0"/>
              <a:t>and properties</a:t>
            </a:r>
            <a:endParaRPr lang="en-GB" dirty="0" smtClean="0"/>
          </a:p>
          <a:p>
            <a:pPr marL="457200" indent="-457200">
              <a:buFont typeface="+mj-lt"/>
              <a:buAutoNum type="arabicPeriod"/>
            </a:pPr>
            <a:r>
              <a:rPr lang="en-GB" sz="2400" dirty="0" smtClean="0"/>
              <a:t>Developing </a:t>
            </a:r>
            <a:r>
              <a:rPr lang="en-GB" sz="2400" dirty="0"/>
              <a:t>the wrong user </a:t>
            </a:r>
            <a:r>
              <a:rPr lang="en-GB" sz="2400" dirty="0" smtClean="0"/>
              <a:t>interface</a:t>
            </a:r>
            <a:endParaRPr lang="en-GB" dirty="0" smtClean="0"/>
          </a:p>
          <a:p>
            <a:pPr marL="457200" indent="-457200">
              <a:buFont typeface="+mj-lt"/>
              <a:buAutoNum type="arabicPeriod"/>
            </a:pPr>
            <a:r>
              <a:rPr lang="en-GB" sz="2400" dirty="0" smtClean="0"/>
              <a:t>Gold-plating  </a:t>
            </a:r>
          </a:p>
          <a:p>
            <a:pPr marL="457200" indent="-457200">
              <a:buFont typeface="+mj-lt"/>
              <a:buAutoNum type="arabicPeriod"/>
            </a:pPr>
            <a:r>
              <a:rPr lang="en-GB" sz="2400" dirty="0" smtClean="0"/>
              <a:t>Continuing </a:t>
            </a:r>
            <a:r>
              <a:rPr lang="en-GB" sz="2400" dirty="0"/>
              <a:t>stream of requirements </a:t>
            </a:r>
            <a:r>
              <a:rPr lang="en-GB" sz="2400" dirty="0" smtClean="0"/>
              <a:t>changes</a:t>
            </a:r>
            <a:endParaRPr lang="en-GB" dirty="0" smtClean="0"/>
          </a:p>
          <a:p>
            <a:pPr marL="457200" indent="-457200">
              <a:buFont typeface="+mj-lt"/>
              <a:buAutoNum type="arabicPeriod"/>
            </a:pPr>
            <a:r>
              <a:rPr lang="en-GB" sz="2400" dirty="0" smtClean="0"/>
              <a:t>Shortfalls </a:t>
            </a:r>
            <a:r>
              <a:rPr lang="en-GB" sz="2400" dirty="0"/>
              <a:t>in externally supplied </a:t>
            </a:r>
            <a:r>
              <a:rPr lang="en-GB" sz="2400" dirty="0" smtClean="0"/>
              <a:t>components</a:t>
            </a:r>
            <a:endParaRPr lang="en-GB" dirty="0" smtClean="0"/>
          </a:p>
          <a:p>
            <a:pPr marL="457200" indent="-457200">
              <a:buFont typeface="+mj-lt"/>
              <a:buAutoNum type="arabicPeriod"/>
            </a:pPr>
            <a:r>
              <a:rPr lang="en-GB" sz="2400" dirty="0" smtClean="0"/>
              <a:t>Shortfalls </a:t>
            </a:r>
            <a:r>
              <a:rPr lang="en-GB" sz="2400" dirty="0"/>
              <a:t>in externally performed </a:t>
            </a:r>
            <a:r>
              <a:rPr lang="en-GB" sz="2400" dirty="0" smtClean="0"/>
              <a:t>tasks</a:t>
            </a:r>
            <a:endParaRPr lang="en-GB" dirty="0" smtClean="0"/>
          </a:p>
          <a:p>
            <a:pPr marL="457200" indent="-457200">
              <a:buFont typeface="+mj-lt"/>
              <a:buAutoNum type="arabicPeriod"/>
            </a:pPr>
            <a:r>
              <a:rPr lang="en-GB" sz="2400" dirty="0" smtClean="0"/>
              <a:t>Real-time </a:t>
            </a:r>
            <a:r>
              <a:rPr lang="en-GB" sz="2400" dirty="0"/>
              <a:t>performance </a:t>
            </a:r>
            <a:r>
              <a:rPr lang="en-GB" sz="2400" dirty="0" smtClean="0"/>
              <a:t>shortfalls</a:t>
            </a:r>
            <a:endParaRPr lang="en-GB" dirty="0" smtClean="0"/>
          </a:p>
          <a:p>
            <a:pPr marL="457200" indent="-457200">
              <a:buFont typeface="+mj-lt"/>
              <a:buAutoNum type="arabicPeriod"/>
            </a:pPr>
            <a:r>
              <a:rPr lang="en-GB" sz="2400" dirty="0" smtClean="0"/>
              <a:t>Straining </a:t>
            </a:r>
            <a:r>
              <a:rPr lang="en-GB" sz="2400" dirty="0"/>
              <a:t>computer-science capabilities</a:t>
            </a:r>
            <a:endParaRPr lang="en-GB" dirty="0"/>
          </a:p>
          <a:p>
            <a:endParaRPr lang="en-GB" dirty="0"/>
          </a:p>
        </p:txBody>
      </p:sp>
    </p:spTree>
    <p:extLst>
      <p:ext uri="{BB962C8B-B14F-4D97-AF65-F5344CB8AC3E}">
        <p14:creationId xmlns:p14="http://schemas.microsoft.com/office/powerpoint/2010/main" val="1964791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GB" sz="2800" b="1" dirty="0" smtClean="0"/>
              <a:t>Risk analysis</a:t>
            </a:r>
            <a:r>
              <a:rPr lang="en-GB" sz="2800" dirty="0" smtClean="0"/>
              <a:t>:  </a:t>
            </a:r>
            <a:r>
              <a:rPr lang="en-GB" sz="2800" dirty="0"/>
              <a:t>assessing the loss probability and loss magnitude for each identified risk </a:t>
            </a:r>
            <a:r>
              <a:rPr lang="en-GB" sz="2800" dirty="0" smtClean="0"/>
              <a:t>item.</a:t>
            </a:r>
          </a:p>
          <a:p>
            <a:pPr marL="0" indent="0">
              <a:buNone/>
            </a:pPr>
            <a:endParaRPr lang="en-GB" dirty="0"/>
          </a:p>
        </p:txBody>
      </p:sp>
    </p:spTree>
    <p:extLst>
      <p:ext uri="{BB962C8B-B14F-4D97-AF65-F5344CB8AC3E}">
        <p14:creationId xmlns:p14="http://schemas.microsoft.com/office/powerpoint/2010/main" val="936573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GB" sz="2800" b="1" dirty="0" smtClean="0"/>
              <a:t>Risk analysis</a:t>
            </a:r>
            <a:r>
              <a:rPr lang="en-GB" sz="2800" dirty="0" smtClean="0"/>
              <a:t>:  </a:t>
            </a:r>
            <a:r>
              <a:rPr lang="en-GB" sz="2800" dirty="0"/>
              <a:t>assessing the loss probability and loss magnitude for each identified risk </a:t>
            </a:r>
            <a:r>
              <a:rPr lang="en-GB" sz="2800" dirty="0" smtClean="0"/>
              <a:t>item.</a:t>
            </a:r>
          </a:p>
          <a:p>
            <a:pPr marL="514350" indent="-514350">
              <a:buFont typeface="+mj-lt"/>
              <a:buAutoNum type="arabicPeriod" startAt="2"/>
            </a:pPr>
            <a:endParaRPr lang="en-GB" sz="2800" dirty="0"/>
          </a:p>
          <a:p>
            <a:pPr marL="514350" indent="-514350">
              <a:buFont typeface="+mj-lt"/>
              <a:buAutoNum type="arabicPeriod" startAt="2"/>
            </a:pPr>
            <a:endParaRPr lang="en-GB" sz="2800" dirty="0" smtClean="0"/>
          </a:p>
          <a:p>
            <a:pPr marL="514350" indent="-514350">
              <a:buFont typeface="+mj-lt"/>
              <a:buAutoNum type="arabicPeriod" startAt="2"/>
            </a:pPr>
            <a:endParaRPr lang="en-GB" sz="2800" dirty="0"/>
          </a:p>
          <a:p>
            <a:pPr marL="514350" indent="-514350">
              <a:buFont typeface="+mj-lt"/>
              <a:buAutoNum type="arabicPeriod" startAt="2"/>
            </a:pPr>
            <a:endParaRPr lang="en-GB" sz="2800" dirty="0" smtClean="0"/>
          </a:p>
          <a:p>
            <a:pPr marL="514350" indent="-514350">
              <a:buFont typeface="+mj-lt"/>
              <a:buAutoNum type="arabicPeriod" startAt="2"/>
            </a:pPr>
            <a:endParaRPr lang="en-GB" sz="2800" dirty="0" smtClean="0"/>
          </a:p>
          <a:p>
            <a:pPr marL="0" indent="0">
              <a:buNone/>
            </a:pPr>
            <a:r>
              <a:rPr lang="en-GB" sz="2800" dirty="0" smtClean="0"/>
              <a:t>Try to assessing the loss probability and the loss magnitude for risks identified before</a:t>
            </a:r>
            <a:endParaRPr lang="en-GB" sz="2800" dirty="0"/>
          </a:p>
        </p:txBody>
      </p:sp>
    </p:spTree>
    <p:extLst>
      <p:ext uri="{BB962C8B-B14F-4D97-AF65-F5344CB8AC3E}">
        <p14:creationId xmlns:p14="http://schemas.microsoft.com/office/powerpoint/2010/main" val="3168891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Assessment</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GB" sz="2800" b="1" dirty="0" smtClean="0"/>
              <a:t>Risk prioritisation</a:t>
            </a:r>
            <a:r>
              <a:rPr lang="en-GB" sz="2800" dirty="0" smtClean="0"/>
              <a:t>:  </a:t>
            </a:r>
            <a:r>
              <a:rPr lang="en-GB" sz="2800" dirty="0"/>
              <a:t>ordering and ranking the risk items identified and analysed</a:t>
            </a:r>
            <a:r>
              <a:rPr lang="en-GB" sz="2800" dirty="0" smtClean="0"/>
              <a:t>.</a:t>
            </a:r>
          </a:p>
          <a:p>
            <a:pPr marL="514350" indent="-514350">
              <a:buFont typeface="+mj-lt"/>
              <a:buAutoNum type="arabicPeriod" startAt="3"/>
            </a:pPr>
            <a:endParaRPr lang="en-GB" sz="2800" dirty="0"/>
          </a:p>
          <a:p>
            <a:pPr marL="114300" indent="0">
              <a:buNone/>
            </a:pPr>
            <a:r>
              <a:rPr lang="en-GB" sz="2800" dirty="0"/>
              <a:t>A way is needed of distinguish the damaging and likely </a:t>
            </a:r>
            <a:r>
              <a:rPr lang="en-GB" sz="2800" dirty="0" smtClean="0"/>
              <a:t>risks among all the one listed.</a:t>
            </a:r>
            <a:endParaRPr lang="en-GB" sz="2800" dirty="0"/>
          </a:p>
        </p:txBody>
      </p:sp>
    </p:spTree>
    <p:extLst>
      <p:ext uri="{BB962C8B-B14F-4D97-AF65-F5344CB8AC3E}">
        <p14:creationId xmlns:p14="http://schemas.microsoft.com/office/powerpoint/2010/main" val="568162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Exposure (RE)</a:t>
            </a:r>
            <a:endParaRPr lang="en-GB" dirty="0"/>
          </a:p>
        </p:txBody>
      </p:sp>
      <p:sp>
        <p:nvSpPr>
          <p:cNvPr id="3" name="Content Placeholder 2"/>
          <p:cNvSpPr>
            <a:spLocks noGrp="1"/>
          </p:cNvSpPr>
          <p:nvPr>
            <p:ph idx="1"/>
          </p:nvPr>
        </p:nvSpPr>
        <p:spPr/>
        <p:txBody>
          <a:bodyPr>
            <a:normAutofit/>
          </a:bodyPr>
          <a:lstStyle/>
          <a:p>
            <a:r>
              <a:rPr lang="en-GB" sz="2800" dirty="0" smtClean="0"/>
              <a:t>For each </a:t>
            </a:r>
            <a:r>
              <a:rPr lang="en-GB" sz="2800" dirty="0"/>
              <a:t>risk </a:t>
            </a:r>
            <a:r>
              <a:rPr lang="en-GB" sz="2800" dirty="0" smtClean="0"/>
              <a:t>we can use the </a:t>
            </a:r>
            <a:r>
              <a:rPr lang="en-GB" sz="2800" dirty="0"/>
              <a:t>formula: </a:t>
            </a:r>
            <a:br>
              <a:rPr lang="en-GB" sz="2800" dirty="0"/>
            </a:br>
            <a:r>
              <a:rPr lang="en-GB" sz="2800" dirty="0" smtClean="0"/>
              <a:t>   </a:t>
            </a:r>
            <a:r>
              <a:rPr lang="en-GB" sz="2400" dirty="0" smtClean="0"/>
              <a:t>RE = (</a:t>
            </a:r>
            <a:r>
              <a:rPr lang="en-GB" sz="2400" dirty="0"/>
              <a:t>potential damage) x (probability of occurrence)</a:t>
            </a:r>
            <a:r>
              <a:rPr lang="en-GB" sz="2800" dirty="0"/>
              <a:t/>
            </a:r>
            <a:br>
              <a:rPr lang="en-GB" sz="2800" dirty="0"/>
            </a:br>
            <a:endParaRPr lang="en-GB" sz="2800" dirty="0" smtClean="0"/>
          </a:p>
          <a:p>
            <a:r>
              <a:rPr lang="en-GB" sz="2800" dirty="0" smtClean="0"/>
              <a:t>The </a:t>
            </a:r>
            <a:r>
              <a:rPr lang="en-GB" sz="2800" dirty="0"/>
              <a:t>damage could be assessed as money value or loss in credibility of the company. </a:t>
            </a:r>
            <a:br>
              <a:rPr lang="en-GB" sz="2800" dirty="0"/>
            </a:br>
            <a:r>
              <a:rPr lang="en-GB" sz="2800" dirty="0"/>
              <a:t>This calculation assume that the damage is a constant but there are situations in which it is </a:t>
            </a:r>
            <a:r>
              <a:rPr lang="en-GB" sz="2800" dirty="0" smtClean="0"/>
              <a:t>not, </a:t>
            </a:r>
            <a:r>
              <a:rPr lang="en-GB" sz="2800" dirty="0"/>
              <a:t>e.g. more software is created and more time would be needed to re-create it if it were lost. </a:t>
            </a:r>
          </a:p>
        </p:txBody>
      </p:sp>
    </p:spTree>
    <p:extLst>
      <p:ext uri="{BB962C8B-B14F-4D97-AF65-F5344CB8AC3E}">
        <p14:creationId xmlns:p14="http://schemas.microsoft.com/office/powerpoint/2010/main" val="145018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Definition of Risk</a:t>
            </a:r>
            <a:endParaRPr lang="en-GB" dirty="0"/>
          </a:p>
        </p:txBody>
      </p:sp>
      <p:sp>
        <p:nvSpPr>
          <p:cNvPr id="3" name="Content Placeholder 2"/>
          <p:cNvSpPr>
            <a:spLocks noGrp="1"/>
          </p:cNvSpPr>
          <p:nvPr>
            <p:ph idx="1"/>
          </p:nvPr>
        </p:nvSpPr>
        <p:spPr/>
        <p:txBody>
          <a:bodyPr>
            <a:normAutofit/>
          </a:bodyPr>
          <a:lstStyle/>
          <a:p>
            <a:r>
              <a:rPr lang="en-GB" sz="2800" dirty="0" smtClean="0"/>
              <a:t>Risk is </a:t>
            </a:r>
            <a:r>
              <a:rPr lang="en-GB" sz="2800" dirty="0"/>
              <a:t>the </a:t>
            </a:r>
            <a:r>
              <a:rPr lang="en-GB" sz="2800" i="1" dirty="0"/>
              <a:t>possibility</a:t>
            </a:r>
            <a:r>
              <a:rPr lang="en-GB" sz="2800" dirty="0"/>
              <a:t> that something </a:t>
            </a:r>
            <a:r>
              <a:rPr lang="en-GB" sz="2800" i="1" dirty="0"/>
              <a:t>unpleasant</a:t>
            </a:r>
            <a:r>
              <a:rPr lang="en-GB" sz="2800" dirty="0"/>
              <a:t> or unwelcome </a:t>
            </a:r>
            <a:r>
              <a:rPr lang="en-GB" sz="2800" i="1" dirty="0"/>
              <a:t>will</a:t>
            </a:r>
            <a:r>
              <a:rPr lang="en-GB" sz="2800" dirty="0"/>
              <a:t> </a:t>
            </a:r>
            <a:r>
              <a:rPr lang="en-GB" sz="2800" dirty="0" smtClean="0"/>
              <a:t>happen </a:t>
            </a:r>
            <a:br>
              <a:rPr lang="en-GB" sz="2800" dirty="0" smtClean="0"/>
            </a:br>
            <a:r>
              <a:rPr lang="en-GB" sz="2800" dirty="0" smtClean="0"/>
              <a:t>					(Oxford Dictionary)</a:t>
            </a:r>
          </a:p>
          <a:p>
            <a:endParaRPr lang="en-GB" sz="2800" dirty="0"/>
          </a:p>
        </p:txBody>
      </p:sp>
    </p:spTree>
    <p:extLst>
      <p:ext uri="{BB962C8B-B14F-4D97-AF65-F5344CB8AC3E}">
        <p14:creationId xmlns:p14="http://schemas.microsoft.com/office/powerpoint/2010/main" val="1115158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Probability impact matrix</a:t>
            </a:r>
            <a:endParaRPr lang="en-GB" dirty="0"/>
          </a:p>
        </p:txBody>
      </p:sp>
      <p:sp>
        <p:nvSpPr>
          <p:cNvPr id="3" name="Content Placeholder 2"/>
          <p:cNvSpPr>
            <a:spLocks noGrp="1"/>
          </p:cNvSpPr>
          <p:nvPr>
            <p:ph idx="1"/>
          </p:nvPr>
        </p:nvSpPr>
        <p:spPr/>
        <p:txBody>
          <a:bodyPr>
            <a:normAutofit/>
          </a:bodyPr>
          <a:lstStyle/>
          <a:p>
            <a:r>
              <a:rPr lang="en-GB" sz="2800" dirty="0"/>
              <a:t>Another approach is to use qualitative descriptions of the possible impact and the likelihood of each risk.  We can have a probability level associated with a range. </a:t>
            </a:r>
            <a:endParaRPr lang="en-GB" sz="2800" dirty="0" smtClean="0"/>
          </a:p>
          <a:p>
            <a:endParaRPr lang="en-GB" sz="2800" dirty="0" smtClean="0"/>
          </a:p>
          <a:p>
            <a:r>
              <a:rPr lang="en-GB" sz="2800" dirty="0"/>
              <a:t>Probability impact </a:t>
            </a:r>
            <a:r>
              <a:rPr lang="en-GB" sz="2800" dirty="0" smtClean="0"/>
              <a:t>matrix is useful when </a:t>
            </a:r>
            <a:r>
              <a:rPr lang="en-GB" sz="2800" dirty="0"/>
              <a:t>the potential damage and likelihood of a risk are defined by qualitative </a:t>
            </a:r>
            <a:r>
              <a:rPr lang="en-GB" sz="2800" dirty="0" smtClean="0"/>
              <a:t>descriptors and so </a:t>
            </a:r>
            <a:r>
              <a:rPr lang="en-GB" sz="2800" dirty="0"/>
              <a:t>the risk exposure </a:t>
            </a:r>
            <a:r>
              <a:rPr lang="en-GB" sz="2800" i="1" dirty="0"/>
              <a:t>cannot</a:t>
            </a:r>
            <a:r>
              <a:rPr lang="en-GB" sz="2800" dirty="0"/>
              <a:t> be calculated </a:t>
            </a:r>
            <a:r>
              <a:rPr lang="en-GB" sz="2800" dirty="0" smtClean="0"/>
              <a:t>using the previous formula</a:t>
            </a:r>
            <a:endParaRPr lang="en-GB" sz="2800" dirty="0"/>
          </a:p>
        </p:txBody>
      </p:sp>
    </p:spTree>
    <p:extLst>
      <p:ext uri="{BB962C8B-B14F-4D97-AF65-F5344CB8AC3E}">
        <p14:creationId xmlns:p14="http://schemas.microsoft.com/office/powerpoint/2010/main" val="2839188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Probability impact matrix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6990305"/>
              </p:ext>
            </p:extLst>
          </p:nvPr>
        </p:nvGraphicFramePr>
        <p:xfrm>
          <a:off x="2339752" y="1556792"/>
          <a:ext cx="4896544" cy="3816424"/>
        </p:xfrm>
        <a:graphic>
          <a:graphicData uri="http://schemas.openxmlformats.org/drawingml/2006/table">
            <a:tbl>
              <a:tblPr firstRow="1" bandRow="1">
                <a:tableStyleId>{5940675A-B579-460E-94D1-54222C63F5DA}</a:tableStyleId>
              </a:tblPr>
              <a:tblGrid>
                <a:gridCol w="1224136"/>
                <a:gridCol w="1224136"/>
                <a:gridCol w="1224136"/>
                <a:gridCol w="1224136"/>
              </a:tblGrid>
              <a:tr h="1012051">
                <a:tc>
                  <a:txBody>
                    <a:bodyPr/>
                    <a:lstStyle/>
                    <a:p>
                      <a:endParaRPr lang="en-GB"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934791">
                <a:tc>
                  <a:txBody>
                    <a:bodyPr/>
                    <a:lstStyle/>
                    <a:p>
                      <a:endParaRPr lang="en-GB" dirty="0"/>
                    </a:p>
                  </a:txBody>
                  <a:tcPr/>
                </a:tc>
                <a:tc>
                  <a:txBody>
                    <a:bodyPr/>
                    <a:lstStyle/>
                    <a:p>
                      <a:endParaRPr lang="en-GB"/>
                    </a:p>
                  </a:txBody>
                  <a:tcPr>
                    <a:lnT w="12700" cap="flat" cmpd="sng" algn="ctr">
                      <a:solidFill>
                        <a:schemeClr val="tx1"/>
                      </a:solidFill>
                      <a:prstDash val="solid"/>
                      <a:round/>
                      <a:headEnd type="none" w="med" len="med"/>
                      <a:tailEnd type="none" w="med" len="med"/>
                    </a:lnT>
                  </a:tcPr>
                </a:tc>
                <a:tc>
                  <a:txBody>
                    <a:bodyPr/>
                    <a:lstStyle/>
                    <a:p>
                      <a:endParaRPr lang="en-GB"/>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solidFill>
                      <a:schemeClr val="bg1">
                        <a:lumMod val="75000"/>
                      </a:schemeClr>
                    </a:solidFill>
                  </a:tcPr>
                </a:tc>
              </a:tr>
              <a:tr h="934791">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r>
              <a:tr h="934791">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5" name="TextBox 4"/>
          <p:cNvSpPr txBox="1"/>
          <p:nvPr/>
        </p:nvSpPr>
        <p:spPr>
          <a:xfrm>
            <a:off x="2570767" y="5446487"/>
            <a:ext cx="568489" cy="369332"/>
          </a:xfrm>
          <a:prstGeom prst="rect">
            <a:avLst/>
          </a:prstGeom>
          <a:noFill/>
        </p:spPr>
        <p:txBody>
          <a:bodyPr wrap="none" rtlCol="0">
            <a:spAutoFit/>
          </a:bodyPr>
          <a:lstStyle/>
          <a:p>
            <a:r>
              <a:rPr lang="en-GB" dirty="0" smtClean="0"/>
              <a:t>Low</a:t>
            </a:r>
            <a:endParaRPr lang="en-GB" dirty="0"/>
          </a:p>
        </p:txBody>
      </p:sp>
      <p:sp>
        <p:nvSpPr>
          <p:cNvPr id="6" name="TextBox 5"/>
          <p:cNvSpPr txBox="1"/>
          <p:nvPr/>
        </p:nvSpPr>
        <p:spPr>
          <a:xfrm>
            <a:off x="3639447" y="5471783"/>
            <a:ext cx="1224136" cy="369332"/>
          </a:xfrm>
          <a:prstGeom prst="rect">
            <a:avLst/>
          </a:prstGeom>
          <a:noFill/>
        </p:spPr>
        <p:txBody>
          <a:bodyPr wrap="square" rtlCol="0">
            <a:spAutoFit/>
          </a:bodyPr>
          <a:lstStyle/>
          <a:p>
            <a:r>
              <a:rPr lang="en-GB" dirty="0" smtClean="0"/>
              <a:t>Moderate</a:t>
            </a:r>
            <a:endParaRPr lang="en-GB" dirty="0"/>
          </a:p>
        </p:txBody>
      </p:sp>
      <p:sp>
        <p:nvSpPr>
          <p:cNvPr id="7" name="TextBox 6"/>
          <p:cNvSpPr txBox="1"/>
          <p:nvPr/>
        </p:nvSpPr>
        <p:spPr>
          <a:xfrm>
            <a:off x="4881506" y="5471783"/>
            <a:ext cx="1346677" cy="369332"/>
          </a:xfrm>
          <a:prstGeom prst="rect">
            <a:avLst/>
          </a:prstGeom>
          <a:noFill/>
        </p:spPr>
        <p:txBody>
          <a:bodyPr wrap="square" rtlCol="0">
            <a:spAutoFit/>
          </a:bodyPr>
          <a:lstStyle/>
          <a:p>
            <a:r>
              <a:rPr lang="en-GB" dirty="0" smtClean="0"/>
              <a:t>Significant</a:t>
            </a:r>
            <a:endParaRPr lang="en-GB" dirty="0"/>
          </a:p>
        </p:txBody>
      </p:sp>
      <p:sp>
        <p:nvSpPr>
          <p:cNvPr id="8" name="TextBox 7"/>
          <p:cNvSpPr txBox="1"/>
          <p:nvPr/>
        </p:nvSpPr>
        <p:spPr>
          <a:xfrm>
            <a:off x="6228626" y="5471783"/>
            <a:ext cx="936104" cy="369332"/>
          </a:xfrm>
          <a:prstGeom prst="rect">
            <a:avLst/>
          </a:prstGeom>
          <a:noFill/>
        </p:spPr>
        <p:txBody>
          <a:bodyPr wrap="square" rtlCol="0">
            <a:spAutoFit/>
          </a:bodyPr>
          <a:lstStyle/>
          <a:p>
            <a:r>
              <a:rPr lang="en-GB" dirty="0" smtClean="0"/>
              <a:t>High</a:t>
            </a:r>
            <a:endParaRPr lang="en-GB" dirty="0"/>
          </a:p>
        </p:txBody>
      </p:sp>
      <p:sp>
        <p:nvSpPr>
          <p:cNvPr id="9" name="TextBox 8"/>
          <p:cNvSpPr txBox="1"/>
          <p:nvPr/>
        </p:nvSpPr>
        <p:spPr>
          <a:xfrm>
            <a:off x="1624300" y="4627840"/>
            <a:ext cx="568489" cy="369332"/>
          </a:xfrm>
          <a:prstGeom prst="rect">
            <a:avLst/>
          </a:prstGeom>
          <a:noFill/>
        </p:spPr>
        <p:txBody>
          <a:bodyPr wrap="none" rtlCol="0">
            <a:spAutoFit/>
          </a:bodyPr>
          <a:lstStyle/>
          <a:p>
            <a:r>
              <a:rPr lang="en-GB" dirty="0" smtClean="0"/>
              <a:t>Low</a:t>
            </a:r>
            <a:endParaRPr lang="en-GB" dirty="0"/>
          </a:p>
        </p:txBody>
      </p:sp>
      <p:sp>
        <p:nvSpPr>
          <p:cNvPr id="10" name="TextBox 9"/>
          <p:cNvSpPr txBox="1"/>
          <p:nvPr/>
        </p:nvSpPr>
        <p:spPr>
          <a:xfrm>
            <a:off x="1082377" y="3789040"/>
            <a:ext cx="1224136" cy="369332"/>
          </a:xfrm>
          <a:prstGeom prst="rect">
            <a:avLst/>
          </a:prstGeom>
          <a:noFill/>
        </p:spPr>
        <p:txBody>
          <a:bodyPr wrap="square" rtlCol="0">
            <a:spAutoFit/>
          </a:bodyPr>
          <a:lstStyle/>
          <a:p>
            <a:r>
              <a:rPr lang="en-GB" dirty="0" smtClean="0"/>
              <a:t>Moderate</a:t>
            </a:r>
            <a:endParaRPr lang="en-GB" dirty="0"/>
          </a:p>
        </p:txBody>
      </p:sp>
      <p:sp>
        <p:nvSpPr>
          <p:cNvPr id="11" name="TextBox 10"/>
          <p:cNvSpPr txBox="1"/>
          <p:nvPr/>
        </p:nvSpPr>
        <p:spPr>
          <a:xfrm>
            <a:off x="1021106" y="2852936"/>
            <a:ext cx="1346677" cy="369332"/>
          </a:xfrm>
          <a:prstGeom prst="rect">
            <a:avLst/>
          </a:prstGeom>
          <a:noFill/>
        </p:spPr>
        <p:txBody>
          <a:bodyPr wrap="square" rtlCol="0">
            <a:spAutoFit/>
          </a:bodyPr>
          <a:lstStyle/>
          <a:p>
            <a:r>
              <a:rPr lang="en-GB" dirty="0" smtClean="0"/>
              <a:t>Significant</a:t>
            </a:r>
            <a:endParaRPr lang="en-GB" dirty="0"/>
          </a:p>
        </p:txBody>
      </p:sp>
      <p:sp>
        <p:nvSpPr>
          <p:cNvPr id="12" name="TextBox 11"/>
          <p:cNvSpPr txBox="1"/>
          <p:nvPr/>
        </p:nvSpPr>
        <p:spPr>
          <a:xfrm>
            <a:off x="1440492" y="1897986"/>
            <a:ext cx="936104" cy="369332"/>
          </a:xfrm>
          <a:prstGeom prst="rect">
            <a:avLst/>
          </a:prstGeom>
          <a:noFill/>
        </p:spPr>
        <p:txBody>
          <a:bodyPr wrap="square" rtlCol="0">
            <a:spAutoFit/>
          </a:bodyPr>
          <a:lstStyle/>
          <a:p>
            <a:r>
              <a:rPr lang="en-GB" dirty="0" smtClean="0"/>
              <a:t>High</a:t>
            </a:r>
            <a:endParaRPr lang="en-GB" dirty="0"/>
          </a:p>
        </p:txBody>
      </p:sp>
      <p:sp>
        <p:nvSpPr>
          <p:cNvPr id="13" name="TextBox 12"/>
          <p:cNvSpPr txBox="1"/>
          <p:nvPr/>
        </p:nvSpPr>
        <p:spPr>
          <a:xfrm>
            <a:off x="4197508" y="6107938"/>
            <a:ext cx="1742643" cy="461665"/>
          </a:xfrm>
          <a:prstGeom prst="rect">
            <a:avLst/>
          </a:prstGeom>
          <a:noFill/>
        </p:spPr>
        <p:txBody>
          <a:bodyPr wrap="square" rtlCol="0">
            <a:spAutoFit/>
          </a:bodyPr>
          <a:lstStyle/>
          <a:p>
            <a:r>
              <a:rPr lang="en-GB" sz="2400" dirty="0" smtClean="0"/>
              <a:t>Probability</a:t>
            </a:r>
            <a:endParaRPr lang="en-GB" sz="2400" dirty="0"/>
          </a:p>
        </p:txBody>
      </p:sp>
      <p:sp>
        <p:nvSpPr>
          <p:cNvPr id="14" name="TextBox 13"/>
          <p:cNvSpPr txBox="1"/>
          <p:nvPr/>
        </p:nvSpPr>
        <p:spPr>
          <a:xfrm>
            <a:off x="395535" y="1898797"/>
            <a:ext cx="615553" cy="2304256"/>
          </a:xfrm>
          <a:prstGeom prst="rect">
            <a:avLst/>
          </a:prstGeom>
          <a:noFill/>
        </p:spPr>
        <p:txBody>
          <a:bodyPr vert="vert270" wrap="square" rtlCol="0">
            <a:spAutoFit/>
          </a:bodyPr>
          <a:lstStyle/>
          <a:p>
            <a:r>
              <a:rPr lang="en-GB" sz="2800" dirty="0" smtClean="0"/>
              <a:t>Impact</a:t>
            </a:r>
            <a:endParaRPr lang="en-GB" sz="2800" dirty="0"/>
          </a:p>
        </p:txBody>
      </p:sp>
      <p:cxnSp>
        <p:nvCxnSpPr>
          <p:cNvPr id="16" name="Straight Connector 15"/>
          <p:cNvCxnSpPr/>
          <p:nvPr/>
        </p:nvCxnSpPr>
        <p:spPr>
          <a:xfrm>
            <a:off x="3563888" y="2564904"/>
            <a:ext cx="2448272"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3563888" y="1556792"/>
            <a:ext cx="0" cy="1008112"/>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012160" y="2564904"/>
            <a:ext cx="0" cy="93610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H="1">
            <a:off x="6012160" y="3501008"/>
            <a:ext cx="122413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65471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Control</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GB" sz="2800" b="1" dirty="0" smtClean="0"/>
              <a:t>Risk Management</a:t>
            </a:r>
            <a:r>
              <a:rPr lang="en-GB" sz="2800" dirty="0" smtClean="0"/>
              <a:t> plans should be developed for each of the previous prioritized risks so that proactive action can take place. There are four categories of risks.</a:t>
            </a:r>
            <a:endParaRPr lang="en-GB" sz="2800" dirty="0"/>
          </a:p>
        </p:txBody>
      </p:sp>
    </p:spTree>
    <p:extLst>
      <p:ext uri="{BB962C8B-B14F-4D97-AF65-F5344CB8AC3E}">
        <p14:creationId xmlns:p14="http://schemas.microsoft.com/office/powerpoint/2010/main" val="3062151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Control</a:t>
            </a:r>
            <a:endParaRPr lang="en-GB" dirty="0"/>
          </a:p>
        </p:txBody>
      </p:sp>
      <p:sp>
        <p:nvSpPr>
          <p:cNvPr id="3" name="Content Placeholder 2"/>
          <p:cNvSpPr>
            <a:spLocks noGrp="1"/>
          </p:cNvSpPr>
          <p:nvPr>
            <p:ph idx="1"/>
          </p:nvPr>
        </p:nvSpPr>
        <p:spPr/>
        <p:txBody>
          <a:bodyPr>
            <a:normAutofit/>
          </a:bodyPr>
          <a:lstStyle/>
          <a:p>
            <a:r>
              <a:rPr lang="en-GB" sz="2800" dirty="0" smtClean="0"/>
              <a:t>Risk Acceptance</a:t>
            </a:r>
          </a:p>
          <a:p>
            <a:endParaRPr lang="en-GB" sz="2800" dirty="0" smtClean="0"/>
          </a:p>
          <a:p>
            <a:r>
              <a:rPr lang="en-GB" sz="2800" dirty="0" smtClean="0"/>
              <a:t>Risk Avoidance</a:t>
            </a:r>
          </a:p>
          <a:p>
            <a:endParaRPr lang="en-GB" sz="2800" dirty="0" smtClean="0"/>
          </a:p>
          <a:p>
            <a:r>
              <a:rPr lang="en-GB" sz="2800" dirty="0" smtClean="0"/>
              <a:t>Risk Reduction / Mitigation</a:t>
            </a:r>
          </a:p>
          <a:p>
            <a:endParaRPr lang="en-GB" sz="2800" dirty="0" smtClean="0"/>
          </a:p>
          <a:p>
            <a:r>
              <a:rPr lang="en-GB" sz="2800" dirty="0" smtClean="0"/>
              <a:t>Risk Transfer</a:t>
            </a:r>
            <a:endParaRPr lang="en-GB" sz="2800" dirty="0"/>
          </a:p>
        </p:txBody>
      </p:sp>
    </p:spTree>
    <p:extLst>
      <p:ext uri="{BB962C8B-B14F-4D97-AF65-F5344CB8AC3E}">
        <p14:creationId xmlns:p14="http://schemas.microsoft.com/office/powerpoint/2010/main" val="616240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Control</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GB" sz="2800" b="1" dirty="0" smtClean="0"/>
              <a:t>Risk Resolution:</a:t>
            </a:r>
            <a:r>
              <a:rPr lang="en-GB" sz="2800" dirty="0" smtClean="0"/>
              <a:t>  producing a situation in which risk items are eliminated or resolved. </a:t>
            </a:r>
          </a:p>
          <a:p>
            <a:pPr marL="0" indent="0">
              <a:buNone/>
            </a:pPr>
            <a:endParaRPr lang="en-GB" sz="2800" dirty="0"/>
          </a:p>
          <a:p>
            <a:pPr marL="0" indent="0">
              <a:buNone/>
            </a:pPr>
            <a:r>
              <a:rPr lang="en-GB" sz="2800" dirty="0" smtClean="0"/>
              <a:t>Suppose we take this action, is it effective? If so how much? Have we chosen a good solution if this problem will show up?</a:t>
            </a:r>
            <a:endParaRPr lang="en-GB" sz="2800" dirty="0"/>
          </a:p>
        </p:txBody>
      </p:sp>
    </p:spTree>
    <p:extLst>
      <p:ext uri="{BB962C8B-B14F-4D97-AF65-F5344CB8AC3E}">
        <p14:creationId xmlns:p14="http://schemas.microsoft.com/office/powerpoint/2010/main" val="1129313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Control</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GB" sz="2800" b="1" dirty="0" smtClean="0"/>
              <a:t>Risk Monitoring: </a:t>
            </a:r>
            <a:r>
              <a:rPr lang="en-GB" sz="2800" dirty="0" smtClean="0"/>
              <a:t>risks need to be revisited at regular intervals for the team to re-evaluate each risk to determine when new circumstances caused its probability and/or impact to change. At each interval, some risks may be added to the list and others taken away. Risks need to be reprioritized to see which are moved “above the line” and need to have action plans and which move “below the line” and no longer need action plans.</a:t>
            </a:r>
            <a:endParaRPr lang="en-GB" sz="2800" dirty="0"/>
          </a:p>
        </p:txBody>
      </p:sp>
    </p:spTree>
    <p:extLst>
      <p:ext uri="{BB962C8B-B14F-4D97-AF65-F5344CB8AC3E}">
        <p14:creationId xmlns:p14="http://schemas.microsoft.com/office/powerpoint/2010/main" val="1816181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RMMM</a:t>
            </a:r>
            <a:endParaRPr lang="en-GB" dirty="0"/>
          </a:p>
        </p:txBody>
      </p:sp>
      <p:sp>
        <p:nvSpPr>
          <p:cNvPr id="3" name="Content Placeholder 2"/>
          <p:cNvSpPr>
            <a:spLocks noGrp="1"/>
          </p:cNvSpPr>
          <p:nvPr>
            <p:ph idx="1"/>
          </p:nvPr>
        </p:nvSpPr>
        <p:spPr/>
        <p:txBody>
          <a:bodyPr>
            <a:normAutofit fontScale="92500"/>
          </a:bodyPr>
          <a:lstStyle/>
          <a:p>
            <a:r>
              <a:rPr lang="en-GB" sz="2800" dirty="0" smtClean="0"/>
              <a:t>It stands for </a:t>
            </a:r>
            <a:r>
              <a:rPr lang="en-GB" sz="2800" dirty="0"/>
              <a:t>Risk Mitigation, Monitoring and Management</a:t>
            </a:r>
            <a:r>
              <a:rPr lang="en-GB" sz="2800" dirty="0" smtClean="0"/>
              <a:t>. Phase 4, 5 and 6 of Risk Management.</a:t>
            </a:r>
          </a:p>
          <a:p>
            <a:endParaRPr lang="en-GB" sz="2800" dirty="0" smtClean="0"/>
          </a:p>
          <a:p>
            <a:r>
              <a:rPr lang="en-GB" sz="2800" dirty="0" smtClean="0"/>
              <a:t>It </a:t>
            </a:r>
            <a:r>
              <a:rPr lang="en-GB" sz="2800" dirty="0"/>
              <a:t>is the organization’s responsibility to perform risk mitigation, monitoring, and management in order to produce a quality product. The quicker the risks can be identified and avoided, the smaller the chances of having to face that particular risk’s consequence. The fewer consequences suffered as a result of good RMMM plan, the better the product and the smoother the development process.</a:t>
            </a:r>
          </a:p>
          <a:p>
            <a:endParaRPr lang="en-GB" dirty="0"/>
          </a:p>
        </p:txBody>
      </p:sp>
    </p:spTree>
    <p:extLst>
      <p:ext uri="{BB962C8B-B14F-4D97-AF65-F5344CB8AC3E}">
        <p14:creationId xmlns:p14="http://schemas.microsoft.com/office/powerpoint/2010/main" val="3885291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PERT</a:t>
            </a:r>
            <a:endParaRPr lang="en-GB" dirty="0"/>
          </a:p>
        </p:txBody>
      </p:sp>
      <p:sp>
        <p:nvSpPr>
          <p:cNvPr id="3" name="Content Placeholder 2"/>
          <p:cNvSpPr>
            <a:spLocks noGrp="1"/>
          </p:cNvSpPr>
          <p:nvPr>
            <p:ph idx="1"/>
          </p:nvPr>
        </p:nvSpPr>
        <p:spPr/>
        <p:txBody>
          <a:bodyPr/>
          <a:lstStyle/>
          <a:p>
            <a:r>
              <a:rPr lang="en-GB" sz="2800" dirty="0"/>
              <a:t>There are software used to evaluate risks and the effects of uncertainty</a:t>
            </a:r>
            <a:r>
              <a:rPr lang="en-GB" sz="2800" dirty="0" smtClean="0"/>
              <a:t>.</a:t>
            </a:r>
          </a:p>
          <a:p>
            <a:endParaRPr lang="en-GB" sz="2800" dirty="0"/>
          </a:p>
          <a:p>
            <a:r>
              <a:rPr lang="en-GB" sz="2800" dirty="0"/>
              <a:t>PERT (Program Evaluation and Review Technique) is a method to analyse the involved tasks in completing a given project, especially the time needed to complete each task, and to identify the minimum time needed to complete the total project.</a:t>
            </a:r>
          </a:p>
          <a:p>
            <a:endParaRPr lang="en-GB" dirty="0"/>
          </a:p>
        </p:txBody>
      </p:sp>
    </p:spTree>
    <p:extLst>
      <p:ext uri="{BB962C8B-B14F-4D97-AF65-F5344CB8AC3E}">
        <p14:creationId xmlns:p14="http://schemas.microsoft.com/office/powerpoint/2010/main" val="2529234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PERT</a:t>
            </a:r>
            <a:endParaRPr lang="en-GB" dirty="0"/>
          </a:p>
        </p:txBody>
      </p:sp>
      <p:sp>
        <p:nvSpPr>
          <p:cNvPr id="3" name="Content Placeholder 2"/>
          <p:cNvSpPr>
            <a:spLocks noGrp="1"/>
          </p:cNvSpPr>
          <p:nvPr>
            <p:ph idx="1"/>
          </p:nvPr>
        </p:nvSpPr>
        <p:spPr>
          <a:xfrm>
            <a:off x="467544" y="1340768"/>
            <a:ext cx="7620000" cy="4800600"/>
          </a:xfrm>
        </p:spPr>
        <p:txBody>
          <a:bodyPr>
            <a:noAutofit/>
          </a:bodyPr>
          <a:lstStyle/>
          <a:p>
            <a:r>
              <a:rPr lang="en-GB" sz="2800" dirty="0"/>
              <a:t>PERT was developed primarily to simplify the planning and scheduling of large and complex projects. </a:t>
            </a:r>
            <a:r>
              <a:rPr lang="en-GB" sz="2800" dirty="0" smtClean="0"/>
              <a:t>It </a:t>
            </a:r>
            <a:r>
              <a:rPr lang="en-GB" sz="2800" dirty="0"/>
              <a:t>was able to incorporate uncertainty by making it possible to schedule a project while not knowing precisely the details and durations of all the activities. It is more of an event-oriented technique rather than start- and completion-oriented, and is used more in projects where time is the major factor rather than cost. It is applied to very large-scale, one-time, complex, non-routine infrastructure and Research and Development projects. </a:t>
            </a:r>
          </a:p>
        </p:txBody>
      </p:sp>
    </p:spTree>
    <p:extLst>
      <p:ext uri="{BB962C8B-B14F-4D97-AF65-F5344CB8AC3E}">
        <p14:creationId xmlns:p14="http://schemas.microsoft.com/office/powerpoint/2010/main" val="2977242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Brightmouth</a:t>
            </a:r>
            <a:r>
              <a:rPr lang="en-GB" dirty="0"/>
              <a:t> College</a:t>
            </a:r>
          </a:p>
        </p:txBody>
      </p:sp>
      <p:sp>
        <p:nvSpPr>
          <p:cNvPr id="3" name="Content Placeholder 2"/>
          <p:cNvSpPr>
            <a:spLocks noGrp="1"/>
          </p:cNvSpPr>
          <p:nvPr>
            <p:ph idx="1"/>
          </p:nvPr>
        </p:nvSpPr>
        <p:spPr/>
        <p:txBody>
          <a:bodyPr>
            <a:normAutofit/>
          </a:bodyPr>
          <a:lstStyle/>
          <a:p>
            <a:r>
              <a:rPr lang="en-GB" sz="2800" dirty="0"/>
              <a:t>Imagine that a payroll package has been purchased. However, a new requirement emerges that the payroll database should be accessed by a new application that calculates the staff costs for each course delivered by the college. Unfortunately, the purchased payroll application does not allow this access.</a:t>
            </a:r>
            <a:br>
              <a:rPr lang="en-GB" sz="2800" dirty="0"/>
            </a:br>
            <a:endParaRPr lang="en-GB" sz="2800" dirty="0" smtClean="0"/>
          </a:p>
          <a:p>
            <a:pPr marL="114300" indent="0" algn="ctr">
              <a:buNone/>
            </a:pPr>
            <a:r>
              <a:rPr lang="en-GB" sz="2800" dirty="0" smtClean="0"/>
              <a:t>This </a:t>
            </a:r>
            <a:r>
              <a:rPr lang="en-GB" sz="2800" dirty="0"/>
              <a:t>scenario could have been avoided using risk management.</a:t>
            </a:r>
          </a:p>
          <a:p>
            <a:endParaRPr lang="en-GB" sz="2800" dirty="0"/>
          </a:p>
        </p:txBody>
      </p:sp>
    </p:spTree>
    <p:extLst>
      <p:ext uri="{BB962C8B-B14F-4D97-AF65-F5344CB8AC3E}">
        <p14:creationId xmlns:p14="http://schemas.microsoft.com/office/powerpoint/2010/main" val="3666603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Definition of Risk</a:t>
            </a:r>
            <a:endParaRPr lang="en-GB" dirty="0"/>
          </a:p>
        </p:txBody>
      </p:sp>
      <p:sp>
        <p:nvSpPr>
          <p:cNvPr id="3" name="Content Placeholder 2"/>
          <p:cNvSpPr>
            <a:spLocks noGrp="1"/>
          </p:cNvSpPr>
          <p:nvPr>
            <p:ph idx="1"/>
          </p:nvPr>
        </p:nvSpPr>
        <p:spPr/>
        <p:txBody>
          <a:bodyPr>
            <a:normAutofit/>
          </a:bodyPr>
          <a:lstStyle/>
          <a:p>
            <a:r>
              <a:rPr lang="en-GB" sz="2800" dirty="0" smtClean="0"/>
              <a:t>Risk is </a:t>
            </a:r>
            <a:r>
              <a:rPr lang="en-GB" sz="2800" dirty="0"/>
              <a:t>the </a:t>
            </a:r>
            <a:r>
              <a:rPr lang="en-GB" sz="2800" b="1" i="1" dirty="0"/>
              <a:t>possibility</a:t>
            </a:r>
            <a:r>
              <a:rPr lang="en-GB" sz="2800" dirty="0"/>
              <a:t> that something </a:t>
            </a:r>
            <a:r>
              <a:rPr lang="en-GB" sz="2800" i="1" dirty="0"/>
              <a:t>unpleasant</a:t>
            </a:r>
            <a:r>
              <a:rPr lang="en-GB" sz="2800" dirty="0"/>
              <a:t> or unwelcome </a:t>
            </a:r>
            <a:r>
              <a:rPr lang="en-GB" sz="2800" i="1" dirty="0"/>
              <a:t>will</a:t>
            </a:r>
            <a:r>
              <a:rPr lang="en-GB" sz="2800" dirty="0"/>
              <a:t> </a:t>
            </a:r>
            <a:r>
              <a:rPr lang="en-GB" sz="2800" dirty="0" smtClean="0"/>
              <a:t>happen </a:t>
            </a:r>
            <a:br>
              <a:rPr lang="en-GB" sz="2800" dirty="0" smtClean="0"/>
            </a:br>
            <a:r>
              <a:rPr lang="en-GB" sz="2800" dirty="0" smtClean="0"/>
              <a:t>					(Oxford Dictionary)</a:t>
            </a:r>
          </a:p>
          <a:p>
            <a:endParaRPr lang="en-GB" sz="2800" dirty="0" smtClean="0"/>
          </a:p>
          <a:p>
            <a:pPr marL="0" indent="0">
              <a:buNone/>
            </a:pPr>
            <a:r>
              <a:rPr lang="en-GB" sz="2800" dirty="0" smtClean="0"/>
              <a:t>Something may or may not happen. </a:t>
            </a:r>
          </a:p>
          <a:p>
            <a:pPr marL="0" indent="0">
              <a:buNone/>
            </a:pPr>
            <a:r>
              <a:rPr lang="en-GB" sz="2800" dirty="0" smtClean="0"/>
              <a:t>We are dealing with uncertain events.</a:t>
            </a:r>
            <a:endParaRPr lang="en-GB" sz="2800" dirty="0"/>
          </a:p>
        </p:txBody>
      </p:sp>
    </p:spTree>
    <p:extLst>
      <p:ext uri="{BB962C8B-B14F-4D97-AF65-F5344CB8AC3E}">
        <p14:creationId xmlns:p14="http://schemas.microsoft.com/office/powerpoint/2010/main" val="3492373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Brightmouth</a:t>
            </a:r>
            <a:r>
              <a:rPr lang="en-GB" dirty="0"/>
              <a:t> College</a:t>
            </a:r>
          </a:p>
        </p:txBody>
      </p:sp>
      <p:sp>
        <p:nvSpPr>
          <p:cNvPr id="3" name="Content Placeholder 2"/>
          <p:cNvSpPr>
            <a:spLocks noGrp="1"/>
          </p:cNvSpPr>
          <p:nvPr>
            <p:ph idx="1"/>
          </p:nvPr>
        </p:nvSpPr>
        <p:spPr/>
        <p:txBody>
          <a:bodyPr>
            <a:normAutofit/>
          </a:bodyPr>
          <a:lstStyle/>
          <a:p>
            <a:pPr marL="114300" indent="0">
              <a:buNone/>
            </a:pPr>
            <a:r>
              <a:rPr lang="en-GB" sz="2800" dirty="0" smtClean="0"/>
              <a:t>Risk Identification</a:t>
            </a:r>
          </a:p>
          <a:p>
            <a:r>
              <a:rPr lang="en-GB" sz="2800" dirty="0" smtClean="0"/>
              <a:t>Brainstorming can be used when the project manager realises that there are aspects of college administration of which he is unaware. He therefore suggests to the main stakeholders in the project, who include staff from the finance office and the personnel office, that they meet and discuss where the risks facing the project lie.</a:t>
            </a:r>
            <a:endParaRPr lang="en-GB" sz="2800" dirty="0"/>
          </a:p>
        </p:txBody>
      </p:sp>
    </p:spTree>
    <p:extLst>
      <p:ext uri="{BB962C8B-B14F-4D97-AF65-F5344CB8AC3E}">
        <p14:creationId xmlns:p14="http://schemas.microsoft.com/office/powerpoint/2010/main" val="283586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Brightmouth</a:t>
            </a:r>
            <a:r>
              <a:rPr lang="en-GB" dirty="0"/>
              <a:t> College</a:t>
            </a:r>
          </a:p>
        </p:txBody>
      </p:sp>
      <p:sp>
        <p:nvSpPr>
          <p:cNvPr id="3" name="Content Placeholder 2"/>
          <p:cNvSpPr>
            <a:spLocks noGrp="1"/>
          </p:cNvSpPr>
          <p:nvPr>
            <p:ph idx="1"/>
          </p:nvPr>
        </p:nvSpPr>
        <p:spPr/>
        <p:txBody>
          <a:bodyPr>
            <a:normAutofit fontScale="92500" lnSpcReduction="10000"/>
          </a:bodyPr>
          <a:lstStyle/>
          <a:p>
            <a:pPr marL="114300" indent="0">
              <a:buNone/>
            </a:pPr>
            <a:r>
              <a:rPr lang="en-GB" sz="2800" dirty="0" smtClean="0"/>
              <a:t>Risk Identification</a:t>
            </a:r>
          </a:p>
          <a:p>
            <a:r>
              <a:rPr lang="en-GB" sz="2800" dirty="0" smtClean="0"/>
              <a:t>Actors: lack of experience running payroll.</a:t>
            </a:r>
          </a:p>
          <a:p>
            <a:endParaRPr lang="en-GB" sz="2800" dirty="0"/>
          </a:p>
          <a:p>
            <a:r>
              <a:rPr lang="en-GB" sz="2800" dirty="0" smtClean="0"/>
              <a:t>Structure: lack of cooperation between the local authority and the college.</a:t>
            </a:r>
          </a:p>
          <a:p>
            <a:endParaRPr lang="en-GB" sz="2800" dirty="0"/>
          </a:p>
          <a:p>
            <a:r>
              <a:rPr lang="en-GB" sz="2800" dirty="0" smtClean="0"/>
              <a:t>Tasks: evaluation of packages – software may be difficult to access to carry out evaluation testing.</a:t>
            </a:r>
          </a:p>
          <a:p>
            <a:endParaRPr lang="en-GB" sz="2800" dirty="0"/>
          </a:p>
          <a:p>
            <a:r>
              <a:rPr lang="en-GB" sz="2800" dirty="0" smtClean="0"/>
              <a:t> Technology: existing hardware is not adequate to deal with the new application.</a:t>
            </a:r>
          </a:p>
        </p:txBody>
      </p:sp>
    </p:spTree>
    <p:extLst>
      <p:ext uri="{BB962C8B-B14F-4D97-AF65-F5344CB8AC3E}">
        <p14:creationId xmlns:p14="http://schemas.microsoft.com/office/powerpoint/2010/main" val="72714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Brightmouth</a:t>
            </a:r>
            <a:r>
              <a:rPr lang="en-GB" dirty="0"/>
              <a:t> College</a:t>
            </a:r>
          </a:p>
        </p:txBody>
      </p:sp>
      <p:sp>
        <p:nvSpPr>
          <p:cNvPr id="3" name="Content Placeholder 2"/>
          <p:cNvSpPr>
            <a:spLocks noGrp="1"/>
          </p:cNvSpPr>
          <p:nvPr>
            <p:ph idx="1"/>
          </p:nvPr>
        </p:nvSpPr>
        <p:spPr/>
        <p:txBody>
          <a:bodyPr>
            <a:normAutofit/>
          </a:bodyPr>
          <a:lstStyle/>
          <a:p>
            <a:pPr marL="114300" indent="0">
              <a:buNone/>
            </a:pPr>
            <a:r>
              <a:rPr lang="en-GB" sz="2800" dirty="0" smtClean="0"/>
              <a:t>Risk Analysis </a:t>
            </a:r>
            <a:r>
              <a:rPr lang="en-GB" sz="2800" dirty="0"/>
              <a:t>and </a:t>
            </a:r>
            <a:r>
              <a:rPr lang="en-GB" sz="2800" dirty="0" smtClean="0"/>
              <a:t>Prioritisation</a:t>
            </a:r>
          </a:p>
          <a:p>
            <a:r>
              <a:rPr lang="en-GB" sz="2800" dirty="0"/>
              <a:t>Actors: lack of experience running payroll</a:t>
            </a:r>
            <a:r>
              <a:rPr lang="en-GB" sz="2800" dirty="0" smtClean="0"/>
              <a:t>.</a:t>
            </a:r>
          </a:p>
          <a:p>
            <a:pPr lvl="1"/>
            <a:r>
              <a:rPr lang="en-GB" sz="2600" dirty="0" smtClean="0"/>
              <a:t>Someone with experience could be hired (Low)</a:t>
            </a:r>
            <a:endParaRPr lang="en-GB" sz="2600" dirty="0"/>
          </a:p>
          <a:p>
            <a:endParaRPr lang="en-GB" sz="2800" dirty="0"/>
          </a:p>
          <a:p>
            <a:r>
              <a:rPr lang="en-GB" sz="2800" dirty="0"/>
              <a:t>Structure: lack of cooperation between the local authority and the college</a:t>
            </a:r>
            <a:r>
              <a:rPr lang="en-GB" sz="2800" dirty="0" smtClean="0"/>
              <a:t>.</a:t>
            </a:r>
          </a:p>
          <a:p>
            <a:pPr lvl="1"/>
            <a:r>
              <a:rPr lang="en-GB" sz="2600" dirty="0" smtClean="0"/>
              <a:t>This is a serious problem that could take a long time (High)</a:t>
            </a:r>
            <a:endParaRPr lang="en-GB" sz="2600" dirty="0"/>
          </a:p>
        </p:txBody>
      </p:sp>
    </p:spTree>
    <p:extLst>
      <p:ext uri="{BB962C8B-B14F-4D97-AF65-F5344CB8AC3E}">
        <p14:creationId xmlns:p14="http://schemas.microsoft.com/office/powerpoint/2010/main" val="24500258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Brightmouth</a:t>
            </a:r>
            <a:r>
              <a:rPr lang="en-GB" dirty="0"/>
              <a:t> College</a:t>
            </a:r>
          </a:p>
        </p:txBody>
      </p:sp>
      <p:sp>
        <p:nvSpPr>
          <p:cNvPr id="3" name="Content Placeholder 2"/>
          <p:cNvSpPr>
            <a:spLocks noGrp="1"/>
          </p:cNvSpPr>
          <p:nvPr>
            <p:ph idx="1"/>
          </p:nvPr>
        </p:nvSpPr>
        <p:spPr>
          <a:xfrm>
            <a:off x="467544" y="1628800"/>
            <a:ext cx="7620000" cy="4800600"/>
          </a:xfrm>
        </p:spPr>
        <p:txBody>
          <a:bodyPr>
            <a:normAutofit/>
          </a:bodyPr>
          <a:lstStyle/>
          <a:p>
            <a:r>
              <a:rPr lang="en-GB" sz="2800" dirty="0" smtClean="0"/>
              <a:t>Tasks</a:t>
            </a:r>
            <a:r>
              <a:rPr lang="en-GB" sz="2800" dirty="0"/>
              <a:t>: evaluation of packages – software may be difficult to access to carry out evaluation testing</a:t>
            </a:r>
            <a:r>
              <a:rPr lang="en-GB" sz="2800" dirty="0" smtClean="0"/>
              <a:t>.</a:t>
            </a:r>
          </a:p>
          <a:p>
            <a:pPr lvl="1"/>
            <a:r>
              <a:rPr lang="en-GB" sz="2600" dirty="0" smtClean="0"/>
              <a:t>This is something that should be clearly stated to the supplier (Medium)</a:t>
            </a:r>
            <a:endParaRPr lang="en-GB" sz="2600" dirty="0"/>
          </a:p>
          <a:p>
            <a:endParaRPr lang="en-GB" sz="2800" dirty="0"/>
          </a:p>
          <a:p>
            <a:r>
              <a:rPr lang="en-GB" sz="2800" dirty="0"/>
              <a:t> Technology: existing hardware is not adequate to deal with the new application</a:t>
            </a:r>
            <a:r>
              <a:rPr lang="en-GB" sz="2800" dirty="0" smtClean="0"/>
              <a:t>.</a:t>
            </a:r>
          </a:p>
          <a:p>
            <a:pPr lvl="1"/>
            <a:r>
              <a:rPr lang="en-GB" sz="2600" dirty="0" smtClean="0"/>
              <a:t>Depending on how much money they have, this could be Low or High</a:t>
            </a:r>
            <a:endParaRPr lang="en-GB" sz="2600" dirty="0"/>
          </a:p>
          <a:p>
            <a:pPr marL="114300" indent="0">
              <a:buNone/>
            </a:pPr>
            <a:endParaRPr lang="en-GB" sz="2800" dirty="0" smtClean="0"/>
          </a:p>
        </p:txBody>
      </p:sp>
    </p:spTree>
    <p:extLst>
      <p:ext uri="{BB962C8B-B14F-4D97-AF65-F5344CB8AC3E}">
        <p14:creationId xmlns:p14="http://schemas.microsoft.com/office/powerpoint/2010/main" val="204618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Definition of Risk</a:t>
            </a:r>
            <a:endParaRPr lang="en-GB" dirty="0"/>
          </a:p>
        </p:txBody>
      </p:sp>
      <p:sp>
        <p:nvSpPr>
          <p:cNvPr id="3" name="Content Placeholder 2"/>
          <p:cNvSpPr>
            <a:spLocks noGrp="1"/>
          </p:cNvSpPr>
          <p:nvPr>
            <p:ph idx="1"/>
          </p:nvPr>
        </p:nvSpPr>
        <p:spPr/>
        <p:txBody>
          <a:bodyPr/>
          <a:lstStyle/>
          <a:p>
            <a:r>
              <a:rPr lang="en-GB" sz="2800" dirty="0" smtClean="0"/>
              <a:t>Risk is </a:t>
            </a:r>
            <a:r>
              <a:rPr lang="en-GB" sz="2800" dirty="0"/>
              <a:t>the </a:t>
            </a:r>
            <a:r>
              <a:rPr lang="en-GB" sz="2800" i="1" dirty="0"/>
              <a:t>possibility</a:t>
            </a:r>
            <a:r>
              <a:rPr lang="en-GB" sz="2800" dirty="0"/>
              <a:t> that something </a:t>
            </a:r>
            <a:r>
              <a:rPr lang="en-GB" sz="2800" b="1" i="1" dirty="0"/>
              <a:t>unpleasant</a:t>
            </a:r>
            <a:r>
              <a:rPr lang="en-GB" sz="2800" dirty="0"/>
              <a:t> or unwelcome </a:t>
            </a:r>
            <a:r>
              <a:rPr lang="en-GB" sz="2800" i="1" dirty="0"/>
              <a:t>will</a:t>
            </a:r>
            <a:r>
              <a:rPr lang="en-GB" sz="2800" dirty="0"/>
              <a:t> </a:t>
            </a:r>
            <a:r>
              <a:rPr lang="en-GB" sz="2800" dirty="0" smtClean="0"/>
              <a:t>happen </a:t>
            </a:r>
            <a:br>
              <a:rPr lang="en-GB" sz="2800" dirty="0" smtClean="0"/>
            </a:br>
            <a:r>
              <a:rPr lang="en-GB" sz="2800" dirty="0" smtClean="0"/>
              <a:t>					(Oxford Dictionary)</a:t>
            </a:r>
          </a:p>
          <a:p>
            <a:endParaRPr lang="en-GB" sz="2800" dirty="0" smtClean="0"/>
          </a:p>
          <a:p>
            <a:pPr marL="0" indent="0">
              <a:buNone/>
            </a:pPr>
            <a:r>
              <a:rPr lang="en-GB" sz="2800" dirty="0" smtClean="0"/>
              <a:t>It is a </a:t>
            </a:r>
            <a:r>
              <a:rPr lang="en-GB" sz="2800" dirty="0"/>
              <a:t>situation involving exposure </a:t>
            </a:r>
            <a:r>
              <a:rPr lang="en-GB" sz="2800" dirty="0" smtClean="0"/>
              <a:t>to damage of any kind (e.g. financial loss, </a:t>
            </a:r>
            <a:r>
              <a:rPr lang="en-GB" sz="2800" dirty="0" smtClean="0">
                <a:effectLst/>
              </a:rPr>
              <a:t>physical injury, …</a:t>
            </a:r>
            <a:r>
              <a:rPr lang="en-GB" sz="2800" dirty="0" smtClean="0"/>
              <a:t>).</a:t>
            </a:r>
            <a:endParaRPr lang="en-GB" sz="2800" dirty="0"/>
          </a:p>
          <a:p>
            <a:pPr marL="0" indent="0">
              <a:buNone/>
            </a:pPr>
            <a:endParaRPr lang="en-GB" dirty="0"/>
          </a:p>
        </p:txBody>
      </p:sp>
    </p:spTree>
    <p:extLst>
      <p:ext uri="{BB962C8B-B14F-4D97-AF65-F5344CB8AC3E}">
        <p14:creationId xmlns:p14="http://schemas.microsoft.com/office/powerpoint/2010/main" val="223068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Definition of Risk</a:t>
            </a:r>
            <a:endParaRPr lang="en-GB" dirty="0"/>
          </a:p>
        </p:txBody>
      </p:sp>
      <p:sp>
        <p:nvSpPr>
          <p:cNvPr id="3" name="Content Placeholder 2"/>
          <p:cNvSpPr>
            <a:spLocks noGrp="1"/>
          </p:cNvSpPr>
          <p:nvPr>
            <p:ph idx="1"/>
          </p:nvPr>
        </p:nvSpPr>
        <p:spPr/>
        <p:txBody>
          <a:bodyPr>
            <a:normAutofit/>
          </a:bodyPr>
          <a:lstStyle/>
          <a:p>
            <a:r>
              <a:rPr lang="en-GB" sz="2800" dirty="0" smtClean="0"/>
              <a:t>Risk is </a:t>
            </a:r>
            <a:r>
              <a:rPr lang="en-GB" sz="2800" dirty="0"/>
              <a:t>the </a:t>
            </a:r>
            <a:r>
              <a:rPr lang="en-GB" sz="2800" i="1" dirty="0"/>
              <a:t>possibility</a:t>
            </a:r>
            <a:r>
              <a:rPr lang="en-GB" sz="2800" dirty="0"/>
              <a:t> that something </a:t>
            </a:r>
            <a:r>
              <a:rPr lang="en-GB" sz="2800" i="1" dirty="0"/>
              <a:t>unpleasant</a:t>
            </a:r>
            <a:r>
              <a:rPr lang="en-GB" sz="2800" dirty="0"/>
              <a:t> or unwelcome </a:t>
            </a:r>
            <a:r>
              <a:rPr lang="en-GB" sz="2800" b="1" i="1" dirty="0"/>
              <a:t>will</a:t>
            </a:r>
            <a:r>
              <a:rPr lang="en-GB" sz="2800" dirty="0"/>
              <a:t> </a:t>
            </a:r>
            <a:r>
              <a:rPr lang="en-GB" sz="2800" dirty="0" smtClean="0"/>
              <a:t>happen </a:t>
            </a:r>
            <a:br>
              <a:rPr lang="en-GB" sz="2800" dirty="0" smtClean="0"/>
            </a:br>
            <a:r>
              <a:rPr lang="en-GB" sz="2800" dirty="0" smtClean="0"/>
              <a:t>					(Oxford Dictionary)</a:t>
            </a:r>
          </a:p>
          <a:p>
            <a:endParaRPr lang="en-GB" sz="2800" dirty="0" smtClean="0"/>
          </a:p>
          <a:p>
            <a:pPr marL="0" indent="0">
              <a:buNone/>
            </a:pPr>
            <a:r>
              <a:rPr lang="en-GB" sz="2800" dirty="0" smtClean="0"/>
              <a:t>It is related to the future.</a:t>
            </a:r>
            <a:endParaRPr lang="en-GB" sz="2800" dirty="0"/>
          </a:p>
        </p:txBody>
      </p:sp>
    </p:spTree>
    <p:extLst>
      <p:ext uri="{BB962C8B-B14F-4D97-AF65-F5344CB8AC3E}">
        <p14:creationId xmlns:p14="http://schemas.microsoft.com/office/powerpoint/2010/main" val="197659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Risk</a:t>
            </a:r>
            <a:endParaRPr lang="en-GB" dirty="0"/>
          </a:p>
        </p:txBody>
      </p:sp>
      <p:sp>
        <p:nvSpPr>
          <p:cNvPr id="3" name="Content Placeholder 2"/>
          <p:cNvSpPr>
            <a:spLocks noGrp="1"/>
          </p:cNvSpPr>
          <p:nvPr>
            <p:ph idx="1"/>
          </p:nvPr>
        </p:nvSpPr>
        <p:spPr/>
        <p:txBody>
          <a:bodyPr>
            <a:normAutofit/>
          </a:bodyPr>
          <a:lstStyle/>
          <a:p>
            <a:pPr lvl="0"/>
            <a:r>
              <a:rPr lang="en-GB" sz="2800" b="1" dirty="0" smtClean="0"/>
              <a:t>Environmental</a:t>
            </a:r>
            <a:r>
              <a:rPr lang="en-GB" sz="2800" dirty="0" smtClean="0"/>
              <a:t>:  </a:t>
            </a:r>
            <a:r>
              <a:rPr lang="en-GB" sz="2800" dirty="0"/>
              <a:t>wildlife smuggling may cause the introduction of invasive and harmful species into an ecosystem, which can endanger indigenous wildlife</a:t>
            </a:r>
            <a:r>
              <a:rPr lang="en-GB" sz="2800" dirty="0" smtClean="0"/>
              <a:t>.</a:t>
            </a:r>
            <a:br>
              <a:rPr lang="en-GB" sz="2800" dirty="0" smtClean="0"/>
            </a:br>
            <a:endParaRPr lang="en-GB" sz="2800" dirty="0"/>
          </a:p>
          <a:p>
            <a:pPr algn="ct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20" t="304" b="-304"/>
          <a:stretch/>
        </p:blipFill>
        <p:spPr>
          <a:xfrm>
            <a:off x="3954162" y="3284984"/>
            <a:ext cx="3800362" cy="29269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005064"/>
            <a:ext cx="2286000" cy="1695450"/>
          </a:xfrm>
          <a:prstGeom prst="rect">
            <a:avLst/>
          </a:prstGeom>
        </p:spPr>
      </p:pic>
    </p:spTree>
    <p:extLst>
      <p:ext uri="{BB962C8B-B14F-4D97-AF65-F5344CB8AC3E}">
        <p14:creationId xmlns:p14="http://schemas.microsoft.com/office/powerpoint/2010/main" val="3137442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Risk</a:t>
            </a:r>
            <a:endParaRPr lang="en-GB" dirty="0"/>
          </a:p>
        </p:txBody>
      </p:sp>
      <p:sp>
        <p:nvSpPr>
          <p:cNvPr id="3" name="Content Placeholder 2"/>
          <p:cNvSpPr>
            <a:spLocks noGrp="1"/>
          </p:cNvSpPr>
          <p:nvPr>
            <p:ph idx="1"/>
          </p:nvPr>
        </p:nvSpPr>
        <p:spPr/>
        <p:txBody>
          <a:bodyPr>
            <a:normAutofit/>
          </a:bodyPr>
          <a:lstStyle/>
          <a:p>
            <a:r>
              <a:rPr lang="en-GB" sz="2800" b="1" dirty="0" smtClean="0"/>
              <a:t>Security </a:t>
            </a:r>
            <a:r>
              <a:rPr lang="en-GB" sz="2800" dirty="0" smtClean="0"/>
              <a:t>: while using </a:t>
            </a:r>
            <a:r>
              <a:rPr lang="en-GB" sz="2800" dirty="0"/>
              <a:t>your credit card online </a:t>
            </a:r>
            <a:r>
              <a:rPr lang="en-GB" sz="2800" dirty="0" smtClean="0"/>
              <a:t> your information </a:t>
            </a:r>
            <a:r>
              <a:rPr lang="en-GB" sz="2800" dirty="0"/>
              <a:t>can be stolen if you are buying on unreliable websites, using an infected pc, not using a secure connection or using a secure </a:t>
            </a:r>
            <a:r>
              <a:rPr lang="en-GB" sz="2800" dirty="0" smtClean="0"/>
              <a:t>connection unaware of its bugs.</a:t>
            </a:r>
            <a:endParaRPr lang="en-GB" sz="2800" dirty="0"/>
          </a:p>
          <a:p>
            <a:pPr lvl="0"/>
            <a:endParaRPr lang="en-GB" dirty="0"/>
          </a:p>
          <a:p>
            <a:endParaRPr lang="en-GB" dirty="0"/>
          </a:p>
        </p:txBody>
      </p:sp>
      <p:sp>
        <p:nvSpPr>
          <p:cNvPr id="4" name="TextBox 3"/>
          <p:cNvSpPr txBox="1"/>
          <p:nvPr/>
        </p:nvSpPr>
        <p:spPr>
          <a:xfrm>
            <a:off x="1331640" y="4797152"/>
            <a:ext cx="6556311" cy="1021556"/>
          </a:xfrm>
          <a:prstGeom prst="round2DiagRect">
            <a:avLst>
              <a:gd name="adj1" fmla="val 50000"/>
              <a:gd name="adj2" fmla="val 0"/>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lvl="1"/>
            <a:r>
              <a:rPr lang="en-GB" dirty="0"/>
              <a:t>Bad news. A major vulnerability, known as </a:t>
            </a:r>
            <a:r>
              <a:rPr lang="en-GB" dirty="0" smtClean="0"/>
              <a:t>“</a:t>
            </a:r>
            <a:r>
              <a:rPr lang="en-GB" dirty="0" err="1" smtClean="0"/>
              <a:t>Heartbleed</a:t>
            </a:r>
            <a:r>
              <a:rPr lang="en-GB" dirty="0" smtClean="0"/>
              <a:t>,” </a:t>
            </a:r>
            <a:r>
              <a:rPr lang="en-GB" dirty="0"/>
              <a:t>has been disclosed for the technology that powers encryption across the majority of the </a:t>
            </a:r>
            <a:r>
              <a:rPr lang="en-GB" dirty="0" smtClean="0"/>
              <a:t>internet. 	</a:t>
            </a:r>
            <a:endParaRPr lang="en-GB" dirty="0"/>
          </a:p>
        </p:txBody>
      </p:sp>
    </p:spTree>
    <p:extLst>
      <p:ext uri="{BB962C8B-B14F-4D97-AF65-F5344CB8AC3E}">
        <p14:creationId xmlns:p14="http://schemas.microsoft.com/office/powerpoint/2010/main" val="2881613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Risk</a:t>
            </a:r>
            <a:endParaRPr lang="en-GB" dirty="0"/>
          </a:p>
        </p:txBody>
      </p:sp>
      <p:sp>
        <p:nvSpPr>
          <p:cNvPr id="3" name="Content Placeholder 2"/>
          <p:cNvSpPr>
            <a:spLocks noGrp="1"/>
          </p:cNvSpPr>
          <p:nvPr>
            <p:ph idx="1"/>
          </p:nvPr>
        </p:nvSpPr>
        <p:spPr/>
        <p:txBody>
          <a:bodyPr>
            <a:normAutofit/>
          </a:bodyPr>
          <a:lstStyle/>
          <a:p>
            <a:r>
              <a:rPr lang="en-GB" sz="2800" b="1" dirty="0" smtClean="0"/>
              <a:t>Software</a:t>
            </a:r>
            <a:r>
              <a:rPr lang="en-GB" sz="2800" dirty="0" smtClean="0"/>
              <a:t>: in </a:t>
            </a:r>
            <a:r>
              <a:rPr lang="en-GB" sz="2800" dirty="0"/>
              <a:t>computer science a common risk can be a schedule slip or a cost overrun. The loss is often considered in terms of direct financial loss, but also can be a loss in terms of credibility and future business. </a:t>
            </a:r>
          </a:p>
          <a:p>
            <a:pPr marL="0" lvl="0" indent="0">
              <a:buNone/>
            </a:pPr>
            <a:r>
              <a:rPr lang="en-GB" dirty="0" smtClean="0"/>
              <a:t/>
            </a:r>
            <a:br>
              <a:rPr lang="en-GB" dirty="0" smtClean="0"/>
            </a:br>
            <a:endParaRPr lang="en-GB" dirty="0"/>
          </a:p>
          <a:p>
            <a:pPr algn="ctr"/>
            <a:endParaRPr lang="en-GB" dirty="0"/>
          </a:p>
        </p:txBody>
      </p:sp>
    </p:spTree>
    <p:extLst>
      <p:ext uri="{BB962C8B-B14F-4D97-AF65-F5344CB8AC3E}">
        <p14:creationId xmlns:p14="http://schemas.microsoft.com/office/powerpoint/2010/main" val="99235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217</TotalTime>
  <Words>1722</Words>
  <Application>Microsoft Office PowerPoint</Application>
  <PresentationFormat>Presentazione su schermo (4:3)</PresentationFormat>
  <Paragraphs>185</Paragraphs>
  <Slides>43</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43</vt:i4>
      </vt:variant>
    </vt:vector>
  </HeadingPairs>
  <TitlesOfParts>
    <vt:vector size="48" baseType="lpstr">
      <vt:lpstr>Arial</vt:lpstr>
      <vt:lpstr>Calibri</vt:lpstr>
      <vt:lpstr>Cambria</vt:lpstr>
      <vt:lpstr>Verdana</vt:lpstr>
      <vt:lpstr>Adjacency</vt:lpstr>
      <vt:lpstr>Risk Management</vt:lpstr>
      <vt:lpstr>This is another kind of Risk</vt:lpstr>
      <vt:lpstr>Definition of Risk</vt:lpstr>
      <vt:lpstr>Definition of Risk</vt:lpstr>
      <vt:lpstr>Definition of Risk</vt:lpstr>
      <vt:lpstr>Definition of Risk</vt:lpstr>
      <vt:lpstr>Example of Risk</vt:lpstr>
      <vt:lpstr>Example of Risk</vt:lpstr>
      <vt:lpstr>Example of Risk</vt:lpstr>
      <vt:lpstr>Why is the software world interested in risk?</vt:lpstr>
      <vt:lpstr>Why is the software world interested in risk?</vt:lpstr>
      <vt:lpstr>Why is the software world interested in risk?</vt:lpstr>
      <vt:lpstr>How to manage risks</vt:lpstr>
      <vt:lpstr>Reactive Strategy</vt:lpstr>
      <vt:lpstr>Reactive Strategy</vt:lpstr>
      <vt:lpstr>Proactive Strategy</vt:lpstr>
      <vt:lpstr>What risks are of concern when managing a software project?</vt:lpstr>
      <vt:lpstr>What risks are of concern when managing a software project?</vt:lpstr>
      <vt:lpstr>What risks are of concern when managing a software project?</vt:lpstr>
      <vt:lpstr>What risks are of concern when managing a software project?</vt:lpstr>
      <vt:lpstr>How can risks effects be foreseen? </vt:lpstr>
      <vt:lpstr>Risk Management</vt:lpstr>
      <vt:lpstr>Risk Assessment</vt:lpstr>
      <vt:lpstr>Risk Assessment</vt:lpstr>
      <vt:lpstr>Top 10 Risks in Software Project Management </vt:lpstr>
      <vt:lpstr>Risk Assessment</vt:lpstr>
      <vt:lpstr>Risk Assessment</vt:lpstr>
      <vt:lpstr>Risk Assessment</vt:lpstr>
      <vt:lpstr>Risk Exposure (RE)</vt:lpstr>
      <vt:lpstr>Probability impact matrix</vt:lpstr>
      <vt:lpstr>Probability impact matrix </vt:lpstr>
      <vt:lpstr>Risk Control</vt:lpstr>
      <vt:lpstr>Risk Control</vt:lpstr>
      <vt:lpstr>Risk Control</vt:lpstr>
      <vt:lpstr>Risk Control</vt:lpstr>
      <vt:lpstr>RMMM</vt:lpstr>
      <vt:lpstr>PERT</vt:lpstr>
      <vt:lpstr>PERT</vt:lpstr>
      <vt:lpstr>Brightmouth College</vt:lpstr>
      <vt:lpstr>Brightmouth College</vt:lpstr>
      <vt:lpstr>Brightmouth College</vt:lpstr>
      <vt:lpstr>Brightmouth College</vt:lpstr>
      <vt:lpstr>Brightmouth College</vt:lpstr>
    </vt:vector>
  </TitlesOfParts>
  <Company>University of Stirling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Luca Novellis</dc:creator>
  <cp:lastModifiedBy>Giuda Zaccaria</cp:lastModifiedBy>
  <cp:revision>41</cp:revision>
  <cp:lastPrinted>2014-04-24T10:21:02Z</cp:lastPrinted>
  <dcterms:created xsi:type="dcterms:W3CDTF">2014-04-23T16:40:39Z</dcterms:created>
  <dcterms:modified xsi:type="dcterms:W3CDTF">2015-01-01T20:04:33Z</dcterms:modified>
</cp:coreProperties>
</file>