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37"/>
  </p:notesMasterIdLst>
  <p:sldIdLst>
    <p:sldId id="256" r:id="rId2"/>
    <p:sldId id="276" r:id="rId3"/>
    <p:sldId id="281" r:id="rId4"/>
    <p:sldId id="257" r:id="rId5"/>
    <p:sldId id="258" r:id="rId6"/>
    <p:sldId id="259" r:id="rId7"/>
    <p:sldId id="260" r:id="rId8"/>
    <p:sldId id="277" r:id="rId9"/>
    <p:sldId id="261" r:id="rId10"/>
    <p:sldId id="262" r:id="rId11"/>
    <p:sldId id="273" r:id="rId12"/>
    <p:sldId id="263" r:id="rId13"/>
    <p:sldId id="275" r:id="rId14"/>
    <p:sldId id="264" r:id="rId15"/>
    <p:sldId id="274" r:id="rId16"/>
    <p:sldId id="278" r:id="rId17"/>
    <p:sldId id="265" r:id="rId18"/>
    <p:sldId id="266" r:id="rId19"/>
    <p:sldId id="267" r:id="rId20"/>
    <p:sldId id="287" r:id="rId21"/>
    <p:sldId id="282" r:id="rId22"/>
    <p:sldId id="283" r:id="rId23"/>
    <p:sldId id="284" r:id="rId24"/>
    <p:sldId id="286" r:id="rId25"/>
    <p:sldId id="290" r:id="rId26"/>
    <p:sldId id="279" r:id="rId27"/>
    <p:sldId id="269" r:id="rId28"/>
    <p:sldId id="291" r:id="rId29"/>
    <p:sldId id="280" r:id="rId30"/>
    <p:sldId id="272" r:id="rId31"/>
    <p:sldId id="288" r:id="rId32"/>
    <p:sldId id="289" r:id="rId33"/>
    <p:sldId id="285" r:id="rId34"/>
    <p:sldId id="270" r:id="rId35"/>
    <p:sldId id="271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4BA11-46A8-46AF-BE53-DAB526236F7D}" v="404" dt="2021-12-14T10:12:49.210"/>
    <p1510:client id="{1535FD31-C210-48CE-9820-9177094A09AF}" v="700" dt="2021-12-14T20:43:03.966"/>
    <p1510:client id="{33EF9BB7-CA96-4D6E-A592-9813D76908BF}" v="89" dt="2021-12-08T09:04:13.537"/>
    <p1510:client id="{7B986884-56E0-4A88-850D-FAF49B589E9E}" v="1844" dt="2021-12-08T15:59:08.615"/>
    <p1510:client id="{A5F6927C-71F2-43D9-B5F1-302DB6D7D4C1}" v="1603" dt="2021-12-08T14:52:08.203"/>
    <p1510:client id="{E4A244BA-9ACB-4411-8659-D207DB291485}" v="1" dt="2021-12-14T20:49:27.393"/>
    <p1510:client id="{E8CF4024-D80D-4868-8420-C9B34FB8801D}" v="318" dt="2021-12-14T20:14:00.203"/>
    <p1510:client id="{F299734E-A7FA-4188-8E81-45E490C9805B}" v="2312" dt="2021-12-08T12:27:01.202"/>
    <p1510:client id="{FBEFF765-C463-4043-B11F-91005350C79B}" v="567" dt="2021-12-14T08:27:27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7F4F1-4FB8-4B6C-B52E-58858174CF68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37325-8E0F-4BA3-8354-C3003311F58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37325-8E0F-4BA3-8354-C3003311F5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6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8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9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5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8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6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fr-FR" sz="4800" b="1" dirty="0">
                <a:cs typeface="Arial" panose="020B0604020202020204" pitchFamily="34" charset="0"/>
              </a:rPr>
              <a:t>Concevez</a:t>
            </a:r>
            <a:r>
              <a:rPr lang="de-DE" sz="4800" b="1" dirty="0">
                <a:cs typeface="Arial" panose="020B0604020202020204" pitchFamily="34" charset="0"/>
              </a:rPr>
              <a:t> </a:t>
            </a:r>
            <a:r>
              <a:rPr lang="fr-FR" sz="4800" b="1" dirty="0">
                <a:cs typeface="Arial" panose="020B0604020202020204" pitchFamily="34" charset="0"/>
              </a:rPr>
              <a:t>une</a:t>
            </a:r>
            <a:r>
              <a:rPr lang="de-DE" sz="4800" b="1" dirty="0">
                <a:cs typeface="Arial" panose="020B0604020202020204" pitchFamily="34" charset="0"/>
              </a:rPr>
              <a:t> application au service de la santé publique</a:t>
            </a:r>
            <a:br>
              <a:rPr lang="de-DE" sz="4800" b="1" dirty="0">
                <a:cs typeface="Arial" panose="020B0604020202020204" pitchFamily="34" charset="0"/>
              </a:rPr>
            </a:br>
            <a:endParaRPr lang="de-DE" sz="4800" b="1" dirty="0"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766012"/>
            <a:ext cx="9144000" cy="14917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de-DE" b="1" dirty="0">
                <a:latin typeface="+mj-lt"/>
                <a:ea typeface="+mn-lt"/>
                <a:cs typeface="Arial" panose="020B0604020202020204" pitchFamily="34" charset="0"/>
              </a:rPr>
              <a:t>Soutenance du projet n°2 - Parcours "Ingénieur Machine Learning".</a:t>
            </a:r>
            <a:endParaRPr lang="de-DE" dirty="0">
              <a:latin typeface="+mj-lt"/>
              <a:ea typeface="+mn-lt"/>
              <a:cs typeface="Arial" panose="020B0604020202020204" pitchFamily="34" charset="0"/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18EEB-D82E-46C1-83F9-350D4DED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100" dirty="0">
                <a:solidFill>
                  <a:srgbClr val="FFFFFF"/>
                </a:solidFill>
                <a:latin typeface="+mj-lt"/>
              </a:rPr>
              <a:t>Etudiant : Luke Duthoit - Mentor : Robin Maillot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E22B7C-9545-45AC-A3DD-6D5BE10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de-DE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>
                <a:spcAft>
                  <a:spcPts val="600"/>
                </a:spcAft>
              </a:pPr>
              <a:t>1</a:t>
            </a:fld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" y="-1407"/>
            <a:ext cx="1212641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Opérations de nettoyage : Nutrition facts</a:t>
            </a:r>
            <a:endParaRPr lang="fr-FR" u="sng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24056"/>
            <a:ext cx="12118945" cy="5056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sz="2400" dirty="0">
                <a:latin typeface="+mj-lt"/>
                <a:cs typeface="Calibri" panose="020F0502020204030204"/>
              </a:rPr>
              <a:t>Enormément de NaN, certains paramètres sont quasiment vides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10</a:t>
            </a:fld>
            <a:endParaRPr lang="fr-FR" dirty="0"/>
          </a:p>
        </p:txBody>
      </p:sp>
      <p:pic>
        <p:nvPicPr>
          <p:cNvPr id="6" name="Image 6" descr="Une image contenant texte, moniteur, écran, argent&#10;&#10;Description générée automatiquement">
            <a:extLst>
              <a:ext uri="{FF2B5EF4-FFF2-40B4-BE49-F238E27FC236}">
                <a16:creationId xmlns:a16="http://schemas.microsoft.com/office/drawing/2014/main" id="{F01380FF-4B1D-4100-BE38-91AE6101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0" y="2171987"/>
            <a:ext cx="11240711" cy="41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6">
            <a:extLst>
              <a:ext uri="{FF2B5EF4-FFF2-40B4-BE49-F238E27FC236}">
                <a16:creationId xmlns:a16="http://schemas.microsoft.com/office/drawing/2014/main" id="{8F45169F-6F8C-464C-AAF2-D0EF028D5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2" r="-154" b="22402"/>
          <a:stretch/>
        </p:blipFill>
        <p:spPr>
          <a:xfrm>
            <a:off x="221847" y="2762587"/>
            <a:ext cx="11746011" cy="40913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" y="-1407"/>
            <a:ext cx="1212641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Opérations de nettoyage : Nutrition facts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24056"/>
            <a:ext cx="12118945" cy="5056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fr-FR" sz="2400" dirty="0">
                <a:latin typeface="+mj-lt"/>
                <a:cs typeface="Calibri" panose="020F0502020204030204"/>
              </a:rPr>
              <a:t>Dans un 1er temps, sélection des paramètres avec au moins 10% de valeurs définies (soit plus de 200 000 lignes).</a:t>
            </a:r>
          </a:p>
          <a:p>
            <a:pPr algn="just"/>
            <a:r>
              <a:rPr lang="fr-FR" sz="2400" dirty="0">
                <a:latin typeface="+mj-lt"/>
                <a:cs typeface="Calibri" panose="020F0502020204030204"/>
              </a:rPr>
              <a:t>Il reste 18 paramètres (&gt;10 catégories connues de </a:t>
            </a:r>
            <a:r>
              <a:rPr lang="fr-FR" sz="2400" i="1" dirty="0">
                <a:latin typeface="+mj-lt"/>
                <a:cs typeface="Calibri" panose="020F0502020204030204"/>
              </a:rPr>
              <a:t>pnns_groups_1</a:t>
            </a:r>
            <a:r>
              <a:rPr lang="fr-FR" sz="2400" dirty="0">
                <a:latin typeface="+mj-lt"/>
                <a:cs typeface="Calibri" panose="020F0502020204030204"/>
              </a:rPr>
              <a:t>).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0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7" y="1324055"/>
            <a:ext cx="12319386" cy="455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  <a:cs typeface="Calibri" panose="020F0502020204030204"/>
              </a:rPr>
              <a:t>On peut fusionner deux couples de paramètres redondants :</a:t>
            </a:r>
            <a:endParaRPr lang="fr-FR" dirty="0">
              <a:latin typeface="+mj-lt"/>
            </a:endParaRPr>
          </a:p>
          <a:p>
            <a:pPr lvl="1"/>
            <a:r>
              <a:rPr lang="fr-FR" i="1" dirty="0">
                <a:latin typeface="+mj-lt"/>
                <a:cs typeface="Calibri" panose="020F0502020204030204"/>
              </a:rPr>
              <a:t>energy_100g</a:t>
            </a:r>
            <a:r>
              <a:rPr lang="fr-FR" dirty="0">
                <a:latin typeface="+mj-lt"/>
                <a:cs typeface="Calibri" panose="020F0502020204030204"/>
              </a:rPr>
              <a:t> et </a:t>
            </a:r>
            <a:r>
              <a:rPr lang="fr-FR" i="1" dirty="0">
                <a:latin typeface="+mj-lt"/>
                <a:cs typeface="Calibri" panose="020F0502020204030204"/>
              </a:rPr>
              <a:t>energy-kcal_100g</a:t>
            </a:r>
            <a:endParaRPr lang="fr-FR" dirty="0">
              <a:latin typeface="+mj-lt"/>
              <a:cs typeface="Calibri" panose="020F0502020204030204"/>
            </a:endParaRPr>
          </a:p>
          <a:p>
            <a:pPr lvl="2"/>
            <a:r>
              <a:rPr lang="fr-FR" dirty="0">
                <a:latin typeface="+mj-lt"/>
                <a:cs typeface="Calibri" panose="020F0502020204030204"/>
              </a:rPr>
              <a:t>≥ 98% de valeurs équivalentes</a:t>
            </a:r>
          </a:p>
          <a:p>
            <a:pPr lvl="2"/>
            <a:r>
              <a:rPr lang="fr-FR" dirty="0">
                <a:latin typeface="+mj-lt"/>
                <a:cs typeface="Calibri" panose="020F0502020204030204"/>
              </a:rPr>
              <a:t>exprimées en unités ≠ : kJ et kcal (4.18 kJ/kcal)</a:t>
            </a:r>
            <a:br>
              <a:rPr lang="fr-FR" dirty="0">
                <a:latin typeface="+mj-lt"/>
                <a:cs typeface="Calibri" panose="020F0502020204030204"/>
              </a:rPr>
            </a:br>
            <a:r>
              <a:rPr lang="fr-FR" dirty="0">
                <a:latin typeface="+mj-lt"/>
                <a:cs typeface="Calibri" panose="020F0502020204030204"/>
              </a:rPr>
              <a:t/>
            </a:r>
            <a:br>
              <a:rPr lang="fr-FR" dirty="0">
                <a:latin typeface="+mj-lt"/>
                <a:cs typeface="Calibri" panose="020F0502020204030204"/>
              </a:rPr>
            </a:br>
            <a:r>
              <a:rPr lang="fr-FR" dirty="0">
                <a:latin typeface="+mj-lt"/>
                <a:cs typeface="Calibri" panose="020F0502020204030204"/>
              </a:rPr>
              <a:t/>
            </a:r>
            <a:br>
              <a:rPr lang="fr-FR" dirty="0">
                <a:latin typeface="+mj-lt"/>
                <a:cs typeface="Calibri" panose="020F0502020204030204"/>
              </a:rPr>
            </a:br>
            <a:r>
              <a:rPr lang="fr-FR" dirty="0">
                <a:latin typeface="+mj-lt"/>
                <a:cs typeface="Calibri" panose="020F0502020204030204"/>
              </a:rPr>
              <a:t/>
            </a:r>
            <a:br>
              <a:rPr lang="fr-FR" dirty="0">
                <a:latin typeface="+mj-lt"/>
                <a:cs typeface="Calibri" panose="020F0502020204030204"/>
              </a:rPr>
            </a:br>
            <a:endParaRPr lang="fr-FR" dirty="0">
              <a:latin typeface="+mj-lt"/>
              <a:cs typeface="Calibri" panose="020F0502020204030204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  <a:p>
            <a:pPr lvl="2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12</a:t>
            </a:fld>
            <a:endParaRPr lang="fr-FR" dirty="0">
              <a:latin typeface="+mj-lt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9DCE1BE7-96CE-48E9-8E32-B1D5C4CF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462" y="3186443"/>
            <a:ext cx="9620959" cy="269582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C8EC7DA0-DC14-47E9-85ED-0E3D22FB7E1B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264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Opérations de nettoyage : Nutrition facts</a:t>
            </a:r>
          </a:p>
        </p:txBody>
      </p:sp>
    </p:spTree>
    <p:extLst>
      <p:ext uri="{BB962C8B-B14F-4D97-AF65-F5344CB8AC3E}">
        <p14:creationId xmlns:p14="http://schemas.microsoft.com/office/powerpoint/2010/main" val="411312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7" y="1324055"/>
            <a:ext cx="12319386" cy="455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fr-FR" dirty="0">
                <a:latin typeface="+mj-lt"/>
                <a:cs typeface="Calibri" panose="020F0502020204030204"/>
              </a:rPr>
              <a:t>On peut fusionner deux couples de paramètres redondants :</a:t>
            </a:r>
          </a:p>
          <a:p>
            <a:pPr lvl="1" algn="just"/>
            <a:r>
              <a:rPr lang="fr-FR" i="1" dirty="0">
                <a:latin typeface="+mj-lt"/>
                <a:cs typeface="Calibri" panose="020F0502020204030204"/>
              </a:rPr>
              <a:t>salt_100g</a:t>
            </a:r>
            <a:r>
              <a:rPr lang="fr-FR" dirty="0">
                <a:latin typeface="+mj-lt"/>
                <a:cs typeface="Calibri" panose="020F0502020204030204"/>
              </a:rPr>
              <a:t> et </a:t>
            </a:r>
            <a:r>
              <a:rPr lang="fr-FR" i="1" dirty="0">
                <a:latin typeface="+mj-lt"/>
                <a:cs typeface="Calibri" panose="020F0502020204030204"/>
              </a:rPr>
              <a:t>sodium_100g</a:t>
            </a:r>
            <a:endParaRPr lang="fr-FR" dirty="0">
              <a:latin typeface="+mj-lt"/>
              <a:cs typeface="Calibri" panose="020F0502020204030204"/>
            </a:endParaRPr>
          </a:p>
          <a:p>
            <a:pPr lvl="2" algn="just"/>
            <a:r>
              <a:rPr lang="fr-FR" dirty="0">
                <a:latin typeface="+mj-lt"/>
                <a:ea typeface="+mn-lt"/>
                <a:cs typeface="+mn-lt"/>
              </a:rPr>
              <a:t>≥ 98% de valeurs équivalentes</a:t>
            </a:r>
          </a:p>
          <a:p>
            <a:pPr lvl="2" algn="just"/>
            <a:r>
              <a:rPr lang="fr-FR" dirty="0">
                <a:latin typeface="+mj-lt"/>
                <a:ea typeface="+mn-lt"/>
                <a:cs typeface="+mn-lt"/>
              </a:rPr>
              <a:t>Rapport de masse : m</a:t>
            </a:r>
            <a:r>
              <a:rPr lang="fr-FR" baseline="-25000" dirty="0">
                <a:latin typeface="+mj-lt"/>
                <a:ea typeface="+mn-lt"/>
                <a:cs typeface="+mn-lt"/>
              </a:rPr>
              <a:t>sel</a:t>
            </a:r>
            <a:r>
              <a:rPr lang="fr-FR" dirty="0">
                <a:latin typeface="+mj-lt"/>
                <a:ea typeface="+mn-lt"/>
                <a:cs typeface="+mn-lt"/>
              </a:rPr>
              <a:t> = 2.5 m</a:t>
            </a:r>
            <a:r>
              <a:rPr lang="fr-FR" baseline="-25000" dirty="0">
                <a:latin typeface="+mj-lt"/>
                <a:ea typeface="+mn-lt"/>
                <a:cs typeface="+mn-lt"/>
              </a:rPr>
              <a:t>sodium</a:t>
            </a:r>
            <a:endParaRPr lang="fr-FR" dirty="0">
              <a:latin typeface="+mj-lt"/>
              <a:ea typeface="+mn-lt"/>
              <a:cs typeface="+mn-lt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  <a:p>
            <a:pPr lvl="2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13</a:t>
            </a:fld>
            <a:endParaRPr lang="fr-FR" dirty="0">
              <a:latin typeface="+mj-lt"/>
            </a:endParaRPr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1045D42C-8AE6-4AC5-BC91-3A912A97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48" y="3159102"/>
            <a:ext cx="9430789" cy="2735807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8EC7DA0-DC14-47E9-85ED-0E3D22FB7E1B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264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Opérations de nettoyage : Nutrition facts</a:t>
            </a:r>
          </a:p>
        </p:txBody>
      </p:sp>
    </p:spTree>
    <p:extLst>
      <p:ext uri="{BB962C8B-B14F-4D97-AF65-F5344CB8AC3E}">
        <p14:creationId xmlns:p14="http://schemas.microsoft.com/office/powerpoint/2010/main" val="278617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24056"/>
            <a:ext cx="12157528" cy="5056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  <a:cs typeface="Calibri" panose="020F0502020204030204"/>
              </a:rPr>
              <a:t>Enfin, on supprime les lignes contenant des valeurs jugées aberrantes :</a:t>
            </a:r>
            <a:br>
              <a:rPr lang="fr-FR" dirty="0">
                <a:latin typeface="+mj-lt"/>
                <a:cs typeface="Calibri" panose="020F0502020204030204"/>
              </a:rPr>
            </a:br>
            <a:endParaRPr lang="fr-FR" dirty="0">
              <a:latin typeface="+mj-lt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Les énergies (exprimées en kcal/100g) en dehors de [0 ; 1000] :</a:t>
            </a:r>
          </a:p>
          <a:p>
            <a:pPr lvl="2"/>
            <a:r>
              <a:rPr lang="fr-FR" dirty="0">
                <a:latin typeface="+mj-lt"/>
                <a:cs typeface="Calibri" panose="020F0502020204030204"/>
              </a:rPr>
              <a:t>0 : critère physique</a:t>
            </a:r>
          </a:p>
          <a:p>
            <a:pPr lvl="2"/>
            <a:r>
              <a:rPr lang="fr-FR" dirty="0">
                <a:latin typeface="+mj-lt"/>
                <a:cs typeface="Calibri" panose="020F0502020204030204"/>
              </a:rPr>
              <a:t>1000 : critère à moitié arbitraire, les aliments les plus caloriques (huiles végétales/arachidiques) les dépassant rarement</a:t>
            </a:r>
            <a:br>
              <a:rPr lang="fr-FR" dirty="0">
                <a:latin typeface="+mj-lt"/>
                <a:cs typeface="Calibri" panose="020F0502020204030204"/>
              </a:rPr>
            </a:br>
            <a:endParaRPr lang="fr-FR" dirty="0">
              <a:latin typeface="+mj-l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Les apports nutritifs (en g/100g) en dehors de [0 ; 100] :</a:t>
            </a:r>
          </a:p>
          <a:p>
            <a:pPr lvl="2"/>
            <a:r>
              <a:rPr lang="fr-FR" dirty="0">
                <a:latin typeface="+mj-lt"/>
                <a:ea typeface="+mn-lt"/>
                <a:cs typeface="+mn-lt"/>
              </a:rPr>
              <a:t>0 : critère physique</a:t>
            </a:r>
            <a:endParaRPr lang="en-US" dirty="0">
              <a:latin typeface="+mj-lt"/>
              <a:ea typeface="+mn-lt"/>
              <a:cs typeface="+mn-lt"/>
            </a:endParaRPr>
          </a:p>
          <a:p>
            <a:pPr lvl="2"/>
            <a:r>
              <a:rPr lang="fr-FR" dirty="0">
                <a:latin typeface="+mj-lt"/>
                <a:ea typeface="+mn-lt"/>
                <a:cs typeface="+mn-lt"/>
              </a:rPr>
              <a:t>100 : critère physique</a:t>
            </a:r>
            <a:r>
              <a:rPr lang="fr-FR" dirty="0">
                <a:latin typeface="+mj-lt"/>
                <a:cs typeface="Calibri" panose="020F0502020204030204"/>
              </a:rPr>
              <a:t/>
            </a:r>
            <a:br>
              <a:rPr lang="fr-FR" dirty="0">
                <a:latin typeface="+mj-lt"/>
                <a:cs typeface="Calibri" panose="020F0502020204030204"/>
              </a:rPr>
            </a:br>
            <a:endParaRPr lang="fr-FR" dirty="0">
              <a:latin typeface="+mj-l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Les nutri-scores (en note/100g) en dehors de [-15 ; 40], en accord avec ses règles de calcul officielles.</a:t>
            </a:r>
            <a:br>
              <a:rPr lang="fr-FR" dirty="0">
                <a:latin typeface="+mj-lt"/>
                <a:cs typeface="Calibri" panose="020F0502020204030204"/>
              </a:rPr>
            </a:br>
            <a:endParaRPr lang="fr-FR" dirty="0">
              <a:latin typeface="+mj-lt"/>
              <a:cs typeface="Calibri" panose="020F0502020204030204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  <a:p>
            <a:pPr lvl="2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14</a:t>
            </a:fld>
            <a:endParaRPr lang="fr-FR" dirty="0">
              <a:latin typeface="+mj-lt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8EC7DA0-DC14-47E9-85ED-0E3D22FB7E1B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264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Opérations de nettoyage : Nutrition facts</a:t>
            </a:r>
          </a:p>
        </p:txBody>
      </p:sp>
    </p:spTree>
    <p:extLst>
      <p:ext uri="{BB962C8B-B14F-4D97-AF65-F5344CB8AC3E}">
        <p14:creationId xmlns:p14="http://schemas.microsoft.com/office/powerpoint/2010/main" val="238124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468739"/>
            <a:ext cx="12157528" cy="4912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u="sng" dirty="0">
              <a:latin typeface="+mj-lt"/>
              <a:cs typeface="Calibri" panose="020F0502020204030204"/>
            </a:endParaRPr>
          </a:p>
          <a:p>
            <a:r>
              <a:rPr lang="fr-FR" dirty="0">
                <a:latin typeface="+mj-lt"/>
                <a:cs typeface="Calibri" panose="020F0502020204030204"/>
              </a:rPr>
              <a:t>La base de données réduite et nettoyée possède encore plus de la moitié de ses lignes initiales (soit plus de 1 200 000 lignes, avec au moins 15% de valeurs non NaN par paramètre).</a:t>
            </a:r>
            <a:br>
              <a:rPr lang="fr-FR" dirty="0">
                <a:latin typeface="+mj-lt"/>
                <a:cs typeface="Calibri" panose="020F0502020204030204"/>
              </a:rPr>
            </a:br>
            <a:r>
              <a:rPr lang="fr-FR" dirty="0">
                <a:latin typeface="+mj-lt"/>
                <a:cs typeface="Calibri" panose="020F0502020204030204"/>
              </a:rPr>
              <a:t/>
            </a:r>
            <a:br>
              <a:rPr lang="fr-FR" dirty="0">
                <a:latin typeface="+mj-lt"/>
                <a:cs typeface="Calibri" panose="020F0502020204030204"/>
              </a:rPr>
            </a:br>
            <a:endParaRPr lang="fr-FR" dirty="0">
              <a:latin typeface="+mj-lt"/>
              <a:cs typeface="Calibri" panose="020F0502020204030204"/>
            </a:endParaRPr>
          </a:p>
          <a:p>
            <a:r>
              <a:rPr lang="fr-FR" dirty="0">
                <a:latin typeface="+mj-lt"/>
                <a:cs typeface="Calibri" panose="020F0502020204030204"/>
              </a:rPr>
              <a:t>Elle est constituée des deux </a:t>
            </a:r>
            <a:r>
              <a:rPr lang="fr-FR" i="1" dirty="0">
                <a:latin typeface="+mj-lt"/>
                <a:cs typeface="Calibri" panose="020F0502020204030204"/>
              </a:rPr>
              <a:t>pnns_groups</a:t>
            </a:r>
            <a:r>
              <a:rPr lang="fr-FR" dirty="0">
                <a:latin typeface="+mj-lt"/>
                <a:cs typeface="Calibri" panose="020F0502020204030204"/>
              </a:rPr>
              <a:t> (1 et 2), et des 14 paramètres les plus "remplis" parmi les  </a:t>
            </a:r>
            <a:r>
              <a:rPr lang="fr-FR" i="1" dirty="0">
                <a:latin typeface="+mj-lt"/>
                <a:cs typeface="Calibri" panose="020F0502020204030204"/>
              </a:rPr>
              <a:t>nutrition facts</a:t>
            </a:r>
            <a:r>
              <a:rPr lang="fr-FR" dirty="0">
                <a:latin typeface="+mj-lt"/>
                <a:cs typeface="Calibri" panose="020F0502020204030204"/>
              </a:rPr>
              <a:t>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2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15</a:t>
            </a:fld>
            <a:endParaRPr lang="fr-FR" dirty="0"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8EC7DA0-DC14-47E9-85ED-0E3D22FB7E1B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264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Opérations de nettoyage : Résultats</a:t>
            </a:r>
          </a:p>
        </p:txBody>
      </p:sp>
    </p:spTree>
    <p:extLst>
      <p:ext uri="{BB962C8B-B14F-4D97-AF65-F5344CB8AC3E}">
        <p14:creationId xmlns:p14="http://schemas.microsoft.com/office/powerpoint/2010/main" val="424828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Présentation de mon idée d'application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Opérations de nettoyage</a:t>
            </a:r>
          </a:p>
          <a:p>
            <a:r>
              <a:rPr lang="fr-FR" dirty="0">
                <a:latin typeface="+mj-lt"/>
                <a:cs typeface="Calibri Light"/>
              </a:rPr>
              <a:t>Analyse univariée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multivariée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Modèle de machine learning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Conclusions</a:t>
            </a:r>
            <a:r>
              <a:rPr lang="fr-FR" dirty="0">
                <a:latin typeface="+mj-lt"/>
                <a:cs typeface="Calibri Light"/>
              </a:rPr>
              <a:t/>
            </a:r>
            <a:br>
              <a:rPr lang="fr-FR" dirty="0">
                <a:latin typeface="+mj-lt"/>
                <a:cs typeface="Calibri Ligh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0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81292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" y="-1407"/>
            <a:ext cx="12164992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Analyse univariée : Distribution de </a:t>
            </a:r>
            <a:r>
              <a:rPr lang="fr-FR" i="1" dirty="0">
                <a:solidFill>
                  <a:schemeClr val="accent2"/>
                </a:solidFill>
                <a:cs typeface="Calibri Light"/>
              </a:rPr>
              <a:t>pnns_groups_1</a:t>
            </a:r>
            <a:r>
              <a:rPr lang="fr-FR" dirty="0">
                <a:solidFill>
                  <a:schemeClr val="accent2"/>
                </a:solidFill>
                <a:cs typeface="Calibri Light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748461"/>
            <a:ext cx="5757003" cy="50296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i="1" dirty="0">
                <a:latin typeface="+mj-lt"/>
                <a:cs typeface="Calibri" panose="020F0502020204030204"/>
              </a:rPr>
              <a:t>Unknown </a:t>
            </a:r>
            <a:r>
              <a:rPr lang="fr-FR" sz="2400" dirty="0">
                <a:latin typeface="+mj-lt"/>
                <a:cs typeface="Calibri" panose="020F0502020204030204"/>
              </a:rPr>
              <a:t>nettement majoritaire (56% de </a:t>
            </a:r>
            <a:r>
              <a:rPr lang="fr-FR" sz="2400" i="1" dirty="0">
                <a:latin typeface="+mj-lt"/>
                <a:cs typeface="Calibri" panose="020F0502020204030204"/>
              </a:rPr>
              <a:t>pnns_groups_1</a:t>
            </a:r>
            <a:r>
              <a:rPr lang="fr-FR" sz="2400" dirty="0">
                <a:latin typeface="+mj-lt"/>
                <a:cs typeface="Calibri" panose="020F0502020204030204"/>
              </a:rPr>
              <a:t>).</a:t>
            </a:r>
          </a:p>
          <a:p>
            <a:r>
              <a:rPr lang="fr-FR" sz="2400" i="1" dirty="0">
                <a:latin typeface="+mj-lt"/>
                <a:cs typeface="Calibri" panose="020F0502020204030204"/>
              </a:rPr>
              <a:t>Alcoholic beverages</a:t>
            </a:r>
            <a:r>
              <a:rPr lang="fr-FR" sz="2400" dirty="0">
                <a:latin typeface="+mj-lt"/>
                <a:cs typeface="Calibri" panose="020F0502020204030204"/>
              </a:rPr>
              <a:t> nettement minoritaire (&lt;0,1%).</a:t>
            </a:r>
          </a:p>
          <a:p>
            <a:r>
              <a:rPr lang="fr-FR" sz="2400" dirty="0">
                <a:latin typeface="+mj-lt"/>
                <a:cs typeface="Calibri" panose="020F0502020204030204"/>
              </a:rPr>
              <a:t>Les autres catégories sont ± du même ordre de grandeur de remplissage.</a:t>
            </a:r>
          </a:p>
          <a:p>
            <a:r>
              <a:rPr lang="fr-FR" sz="2400" dirty="0">
                <a:latin typeface="+mj-lt"/>
                <a:cs typeface="Calibri" panose="020F0502020204030204"/>
              </a:rPr>
              <a:t>Cela signifie qu'on a un jeu de données plutôt équilibré pour réaliser notre prédiction sur ces catégories.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2"/>
            <a:endParaRPr lang="fr-FR" sz="2400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17</a:t>
            </a:fld>
            <a:endParaRPr lang="fr-FR" dirty="0">
              <a:latin typeface="+mj-lt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BB0CA56E-3CF5-4106-B07D-1D4CB0DF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044" y="1709560"/>
            <a:ext cx="6365492" cy="438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6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>
            <a:extLst>
              <a:ext uri="{FF2B5EF4-FFF2-40B4-BE49-F238E27FC236}">
                <a16:creationId xmlns:a16="http://schemas.microsoft.com/office/drawing/2014/main" id="{BB0CA56E-3CF5-4106-B07D-1D4CB0DF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57" y="2550499"/>
            <a:ext cx="7818764" cy="430673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4" y="1324056"/>
            <a:ext cx="11690102" cy="1345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fr-FR" sz="2400" dirty="0">
                <a:latin typeface="+mj-lt"/>
                <a:cs typeface="Calibri" panose="020F0502020204030204"/>
              </a:rPr>
              <a:t>Distribution très hétérogène (jusqu'à 1 ordre de grandeur d'écart)</a:t>
            </a:r>
          </a:p>
          <a:p>
            <a:pPr algn="just"/>
            <a:r>
              <a:rPr lang="fr-FR" sz="2400" dirty="0">
                <a:latin typeface="+mj-lt"/>
                <a:cs typeface="Calibri" panose="020F0502020204030204"/>
              </a:rPr>
              <a:t>Cette partie du jeu de données est peut-être trop déséquilibrée en l'état pour réaliser notre prédiction</a:t>
            </a:r>
          </a:p>
          <a:p>
            <a:pPr lvl="2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18</a:t>
            </a:fld>
            <a:endParaRPr lang="fr-FR" dirty="0"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4045C8C-C456-4AA6-A65B-0F2C92FE8097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649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Analyse univariée : Distribution de </a:t>
            </a:r>
            <a:r>
              <a:rPr lang="fr-FR" i="1" dirty="0">
                <a:solidFill>
                  <a:schemeClr val="accent2"/>
                </a:solidFill>
                <a:cs typeface="Calibri Light"/>
              </a:rPr>
              <a:t>pnns_groups_2</a:t>
            </a:r>
            <a:endParaRPr lang="fr-FR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DC8B3DA-335F-4A38-9A9D-17C811FCAC44}"/>
              </a:ext>
            </a:extLst>
          </p:cNvPr>
          <p:cNvSpPr txBox="1"/>
          <p:nvPr/>
        </p:nvSpPr>
        <p:spPr>
          <a:xfrm>
            <a:off x="168410" y="3194692"/>
            <a:ext cx="4045350" cy="224676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latin typeface="+mj-lt"/>
                <a:ea typeface="+mn-lt"/>
                <a:cs typeface="+mn-lt"/>
              </a:rPr>
              <a:t>Décision forte : </a:t>
            </a:r>
          </a:p>
          <a:p>
            <a:pPr algn="ctr"/>
            <a:r>
              <a:rPr lang="fr-FR" sz="2800" dirty="0">
                <a:latin typeface="+mj-lt"/>
                <a:ea typeface="+mn-lt"/>
                <a:cs typeface="+mn-lt"/>
              </a:rPr>
              <a:t>Dans un 1er temps, on ne s'appuiera que sur </a:t>
            </a:r>
            <a:r>
              <a:rPr lang="fr-FR" sz="2800" i="1" dirty="0">
                <a:latin typeface="+mj-lt"/>
                <a:ea typeface="+mn-lt"/>
                <a:cs typeface="+mn-lt"/>
              </a:rPr>
              <a:t>pnns_groups_1</a:t>
            </a:r>
            <a:r>
              <a:rPr lang="fr-FR" sz="2800" dirty="0">
                <a:latin typeface="+mj-lt"/>
                <a:ea typeface="+mn-lt"/>
                <a:cs typeface="+mn-lt"/>
              </a:rPr>
              <a:t> comme vecteur </a:t>
            </a:r>
            <a:r>
              <a:rPr lang="fr-FR" sz="2800" i="1" dirty="0">
                <a:latin typeface="+mj-lt"/>
                <a:ea typeface="+mn-lt"/>
                <a:cs typeface="+mn-lt"/>
              </a:rPr>
              <a:t>target </a:t>
            </a:r>
            <a:r>
              <a:rPr lang="fr-FR" sz="2800" dirty="0">
                <a:latin typeface="+mj-lt"/>
                <a:ea typeface="+mn-lt"/>
                <a:cs typeface="+mn-lt"/>
              </a:rPr>
              <a:t>du modèle.</a:t>
            </a:r>
            <a:endParaRPr lang="fr-FR" sz="28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53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24056"/>
            <a:ext cx="5631610" cy="5306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400" dirty="0">
                <a:latin typeface="+mj-lt"/>
                <a:cs typeface="Calibri" panose="020F0502020204030204"/>
              </a:rPr>
              <a:t>L'échelle logarithmique peut donner l'impression que les distributions sont assimilables à des gaussiennes </a:t>
            </a:r>
            <a:br>
              <a:rPr lang="fr-FR" sz="2400" dirty="0">
                <a:latin typeface="+mj-lt"/>
                <a:cs typeface="Calibri" panose="020F0502020204030204"/>
              </a:rPr>
            </a:br>
            <a:r>
              <a:rPr lang="fr-FR" sz="2400" dirty="0" err="1">
                <a:latin typeface="+mj-lt"/>
                <a:cs typeface="Calibri" panose="020F0502020204030204"/>
              </a:rPr>
              <a:t>mono-mode</a:t>
            </a:r>
            <a:r>
              <a:rPr lang="fr-FR" sz="2400" dirty="0">
                <a:latin typeface="+mj-lt"/>
                <a:cs typeface="Calibri" panose="020F0502020204030204"/>
              </a:rPr>
              <a:t>.</a:t>
            </a:r>
          </a:p>
          <a:p>
            <a:r>
              <a:rPr lang="fr-FR" sz="2400" dirty="0">
                <a:latin typeface="Calibri Light"/>
                <a:cs typeface="Calibri"/>
              </a:rPr>
              <a:t>Il peut y avoir de nombreuses valeurs nulles </a:t>
            </a:r>
            <a:br>
              <a:rPr lang="fr-FR" sz="2400" dirty="0">
                <a:latin typeface="Calibri Light"/>
                <a:cs typeface="Calibri"/>
              </a:rPr>
            </a:br>
            <a:r>
              <a:rPr lang="fr-FR" sz="2400" dirty="0">
                <a:latin typeface="Calibri Light"/>
                <a:cs typeface="Calibri"/>
              </a:rPr>
              <a:t>=&gt; Peut poser problème pour discriminer les différentes catégories.</a:t>
            </a:r>
            <a:endParaRPr lang="fr-FR" dirty="0">
              <a:cs typeface="Calibri" panose="020F0502020204030204"/>
            </a:endParaRPr>
          </a:p>
          <a:p>
            <a:r>
              <a:rPr lang="fr-FR" sz="2400" dirty="0">
                <a:latin typeface="+mj-lt"/>
                <a:cs typeface="Calibri" panose="020F0502020204030204"/>
              </a:rPr>
              <a:t>Forte dispersion du nombre de valeurs définies entre paramètres.</a:t>
            </a:r>
            <a:br>
              <a:rPr lang="fr-FR" sz="2400" dirty="0">
                <a:latin typeface="+mj-lt"/>
                <a:cs typeface="Calibri" panose="020F0502020204030204"/>
              </a:rPr>
            </a:br>
            <a:r>
              <a:rPr lang="fr-FR" sz="2400" dirty="0">
                <a:latin typeface="+mj-lt"/>
                <a:cs typeface="Calibri" panose="020F0502020204030204"/>
              </a:rPr>
              <a:t>=&gt; Il faudra faire un choix entre suppression de NaN ou imputations de valeurs.</a:t>
            </a:r>
          </a:p>
          <a:p>
            <a:r>
              <a:rPr lang="fr-FR" sz="2400" dirty="0">
                <a:latin typeface="+mj-lt"/>
                <a:cs typeface="Calibri" panose="020F0502020204030204"/>
              </a:rPr>
              <a:t>C'est un jeu de données contrasté.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19</a:t>
            </a:fld>
            <a:endParaRPr lang="fr-FR" dirty="0">
              <a:latin typeface="+mj-lt"/>
            </a:endParaRP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BB0CA56E-3CF5-4106-B07D-1D4CB0DFB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19" r="49452" b="181"/>
          <a:stretch/>
        </p:blipFill>
        <p:spPr>
          <a:xfrm>
            <a:off x="5612523" y="1375070"/>
            <a:ext cx="6554731" cy="476345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03CADD39-A0A5-4328-8879-E14CFBDF2D87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649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Analyse univariée : Distribution des </a:t>
            </a:r>
            <a:r>
              <a:rPr lang="fr-FR" i="1" dirty="0">
                <a:solidFill>
                  <a:schemeClr val="accent2"/>
                </a:solidFill>
                <a:cs typeface="Calibri Light"/>
              </a:rPr>
              <a:t>nutritions facts</a:t>
            </a:r>
            <a:r>
              <a:rPr lang="fr-FR" dirty="0">
                <a:solidFill>
                  <a:schemeClr val="accent2"/>
                </a:solidFill>
                <a:cs typeface="Calibri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3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+mj-lt"/>
                <a:cs typeface="Arial" panose="020B0604020202020204" pitchFamily="34" charset="0"/>
              </a:rPr>
              <a:t>Présentation de mon idée d'application</a:t>
            </a:r>
          </a:p>
          <a:p>
            <a:r>
              <a:rPr lang="fr-FR" dirty="0">
                <a:latin typeface="+mj-lt"/>
                <a:cs typeface="Calibri Light"/>
              </a:rPr>
              <a:t>Opérations de nettoyage</a:t>
            </a:r>
          </a:p>
          <a:p>
            <a:r>
              <a:rPr lang="fr-FR" dirty="0">
                <a:latin typeface="+mj-lt"/>
                <a:cs typeface="Calibri Light"/>
              </a:rPr>
              <a:t>Analyse univariée </a:t>
            </a:r>
          </a:p>
          <a:p>
            <a:r>
              <a:rPr lang="fr-FR" dirty="0">
                <a:latin typeface="+mj-lt"/>
                <a:cs typeface="Calibri Light"/>
              </a:rPr>
              <a:t>Analyse multivariée</a:t>
            </a:r>
          </a:p>
          <a:p>
            <a:r>
              <a:rPr lang="fr-FR" dirty="0">
                <a:latin typeface="+mj-lt"/>
                <a:cs typeface="Calibri Light"/>
              </a:rPr>
              <a:t>Modèle de machine learning</a:t>
            </a:r>
          </a:p>
          <a:p>
            <a:r>
              <a:rPr lang="fr-FR" dirty="0">
                <a:latin typeface="+mj-lt"/>
                <a:cs typeface="Calibri Light"/>
              </a:rPr>
              <a:t>Conclusions</a:t>
            </a:r>
            <a:br>
              <a:rPr lang="fr-FR" dirty="0">
                <a:latin typeface="+mj-lt"/>
                <a:cs typeface="Calibri Ligh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0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486333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Présentation de mon idée d'application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Opérations de nettoyage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univariée</a:t>
            </a:r>
          </a:p>
          <a:p>
            <a:r>
              <a:rPr lang="fr-FR" dirty="0">
                <a:latin typeface="+mj-lt"/>
                <a:cs typeface="Calibri Light"/>
              </a:rPr>
              <a:t>Analyse multivariée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Modèle de machine learning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Conclusions</a:t>
            </a:r>
            <a:r>
              <a:rPr lang="fr-FR" dirty="0">
                <a:latin typeface="+mj-lt"/>
                <a:cs typeface="Calibri Light"/>
              </a:rPr>
              <a:t/>
            </a:r>
            <a:br>
              <a:rPr lang="fr-FR" dirty="0">
                <a:latin typeface="+mj-lt"/>
                <a:cs typeface="Calibri Ligh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0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67149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21</a:t>
            </a:fld>
            <a:endParaRPr lang="fr-FR" dirty="0"/>
          </a:p>
        </p:txBody>
      </p:sp>
      <p:pic>
        <p:nvPicPr>
          <p:cNvPr id="6" name="Image 7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00726C77-EDBE-4059-AB4C-E18E25FE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52" y="2571043"/>
            <a:ext cx="9552971" cy="2111383"/>
          </a:xfrm>
          <a:prstGeom prst="rect">
            <a:avLst/>
          </a:prstGeom>
        </p:spPr>
      </p:pic>
      <p:pic>
        <p:nvPicPr>
          <p:cNvPr id="10" name="Image 7">
            <a:extLst>
              <a:ext uri="{FF2B5EF4-FFF2-40B4-BE49-F238E27FC236}">
                <a16:creationId xmlns:a16="http://schemas.microsoft.com/office/drawing/2014/main" id="{13C92D35-9F4F-49A3-B483-79D48F77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51" y="4728688"/>
            <a:ext cx="9552971" cy="209801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 txBox="1">
            <a:spLocks/>
          </p:cNvSpPr>
          <p:nvPr/>
        </p:nvSpPr>
        <p:spPr>
          <a:xfrm>
            <a:off x="180373" y="150993"/>
            <a:ext cx="12136054" cy="1354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chemeClr val="accent2"/>
                </a:solidFill>
                <a:cs typeface="Calibri Light"/>
              </a:rPr>
              <a:t>Analyse multivariée : Distribution des nutrition facts par pnns_groups_1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270" y="1437973"/>
            <a:ext cx="7047392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fr-FR" sz="2400" dirty="0">
                <a:cs typeface="Calibri" panose="020F0502020204030204"/>
              </a:rPr>
              <a:t>Les distributions peuvent varier énormément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cs typeface="Calibri" panose="020F0502020204030204"/>
              </a:rPr>
              <a:t>Entre les catégories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fr-FR" sz="2000" dirty="0">
                <a:cs typeface="Calibri" panose="020F0502020204030204"/>
              </a:rPr>
              <a:t>Entre les </a:t>
            </a:r>
            <a:r>
              <a:rPr lang="fr-FR" sz="2000" i="1" dirty="0">
                <a:cs typeface="Calibri" panose="020F0502020204030204"/>
              </a:rPr>
              <a:t>nutritions facts</a:t>
            </a:r>
          </a:p>
        </p:txBody>
      </p:sp>
    </p:spTree>
    <p:extLst>
      <p:ext uri="{BB962C8B-B14F-4D97-AF65-F5344CB8AC3E}">
        <p14:creationId xmlns:p14="http://schemas.microsoft.com/office/powerpoint/2010/main" val="624214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" y="-1407"/>
            <a:ext cx="12136054" cy="135449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Analyse multivariée : ANOVA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649690"/>
            <a:ext cx="5645698" cy="48163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+mj-lt"/>
                <a:cs typeface="Calibri" panose="020F0502020204030204"/>
              </a:rPr>
              <a:t>Calcul de V</a:t>
            </a:r>
            <a:r>
              <a:rPr lang="fr-FR" baseline="-25000" dirty="0">
                <a:latin typeface="+mj-lt"/>
                <a:cs typeface="Calibri" panose="020F0502020204030204"/>
              </a:rPr>
              <a:t>interclasse</a:t>
            </a:r>
            <a:r>
              <a:rPr lang="fr-FR" dirty="0">
                <a:latin typeface="+mj-lt"/>
                <a:cs typeface="Calibri" panose="020F0502020204030204"/>
              </a:rPr>
              <a:t>/V</a:t>
            </a:r>
            <a:r>
              <a:rPr lang="fr-FR" baseline="-25000" dirty="0">
                <a:latin typeface="+mj-lt"/>
                <a:cs typeface="Calibri" panose="020F0502020204030204"/>
              </a:rPr>
              <a:t>total</a:t>
            </a:r>
            <a:r>
              <a:rPr lang="fr-FR" dirty="0">
                <a:latin typeface="+mj-lt"/>
                <a:cs typeface="Calibri" panose="020F0502020204030204"/>
              </a:rPr>
              <a:t> :</a:t>
            </a:r>
            <a:endParaRPr lang="fr-FR" baseline="-25000" dirty="0">
              <a:latin typeface="+mj-l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pour chaque </a:t>
            </a:r>
            <a:r>
              <a:rPr lang="fr-FR" i="1" dirty="0">
                <a:latin typeface="+mj-lt"/>
                <a:cs typeface="Calibri" panose="020F0502020204030204"/>
              </a:rPr>
              <a:t>nutrition fact</a:t>
            </a:r>
            <a:r>
              <a:rPr lang="fr-FR" dirty="0">
                <a:latin typeface="+mj-lt"/>
                <a:cs typeface="Calibri" panose="020F0502020204030204"/>
              </a:rPr>
              <a:t> ;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classes = catégories de </a:t>
            </a:r>
            <a:r>
              <a:rPr lang="fr-FR" i="1" dirty="0">
                <a:latin typeface="+mj-lt"/>
                <a:cs typeface="Calibri" panose="020F0502020204030204"/>
              </a:rPr>
              <a:t>pnns_groups_1</a:t>
            </a:r>
            <a:r>
              <a:rPr lang="fr-FR" dirty="0">
                <a:latin typeface="+mj-lt"/>
                <a:cs typeface="Calibri" panose="020F0502020204030204"/>
              </a:rPr>
              <a:t>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r>
              <a:rPr lang="fr-FR" dirty="0">
                <a:latin typeface="+mj-lt"/>
                <a:cs typeface="Calibri" panose="020F0502020204030204"/>
              </a:rPr>
              <a:t>Peu de corrélation entre la plupart des </a:t>
            </a:r>
            <a:r>
              <a:rPr lang="fr-FR" i="1" dirty="0">
                <a:latin typeface="+mj-lt"/>
                <a:cs typeface="Calibri" panose="020F0502020204030204"/>
              </a:rPr>
              <a:t>nutritions facts</a:t>
            </a:r>
            <a:r>
              <a:rPr lang="fr-FR" dirty="0">
                <a:latin typeface="+mj-lt"/>
                <a:cs typeface="Calibri" panose="020F0502020204030204"/>
              </a:rPr>
              <a:t> et les catégories de </a:t>
            </a:r>
            <a:r>
              <a:rPr lang="fr-FR" i="1" dirty="0">
                <a:latin typeface="+mj-lt"/>
                <a:cs typeface="Calibri" panose="020F0502020204030204"/>
              </a:rPr>
              <a:t>pnns_groups_1</a:t>
            </a:r>
            <a:r>
              <a:rPr lang="fr-FR" dirty="0">
                <a:latin typeface="+mj-lt"/>
                <a:cs typeface="Calibri" panose="020F0502020204030204"/>
              </a:rPr>
              <a:t>. 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22</a:t>
            </a:fld>
            <a:endParaRPr lang="fr-FR" dirty="0"/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DF7A7CEF-A15B-4BE4-AFD4-410D806F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93" y="1352590"/>
            <a:ext cx="6514236" cy="55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9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texte, tableau de points&#10;&#10;Description générée automatiquement">
            <a:extLst>
              <a:ext uri="{FF2B5EF4-FFF2-40B4-BE49-F238E27FC236}">
                <a16:creationId xmlns:a16="http://schemas.microsoft.com/office/drawing/2014/main" id="{DF7A7CEF-A15B-4BE4-AFD4-410D806F9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t="-711" r="164" b="-481"/>
          <a:stretch/>
        </p:blipFill>
        <p:spPr>
          <a:xfrm>
            <a:off x="5063365" y="914427"/>
            <a:ext cx="6735515" cy="5939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" y="-1407"/>
            <a:ext cx="12136054" cy="135449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Analyse multivariée : Matrice des corrélations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36" y="1217954"/>
            <a:ext cx="6166558" cy="5508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  <a:cs typeface="Calibri" panose="020F0502020204030204"/>
              </a:rPr>
              <a:t>Pour la matrice des corrélation entre </a:t>
            </a:r>
            <a:r>
              <a:rPr lang="fr-FR" i="1" dirty="0">
                <a:latin typeface="+mj-lt"/>
                <a:cs typeface="Calibri" panose="020F0502020204030204"/>
              </a:rPr>
              <a:t>nutrition </a:t>
            </a:r>
            <a:r>
              <a:rPr lang="fr-FR" i="1" dirty="0" err="1">
                <a:latin typeface="+mj-lt"/>
                <a:cs typeface="Calibri" panose="020F0502020204030204"/>
              </a:rPr>
              <a:t>facts</a:t>
            </a:r>
            <a:r>
              <a:rPr lang="fr-FR" dirty="0">
                <a:latin typeface="+mj-lt"/>
                <a:cs typeface="Calibri" panose="020F0502020204030204"/>
              </a:rPr>
              <a:t> :</a:t>
            </a:r>
          </a:p>
          <a:p>
            <a:pPr marL="0" indent="0">
              <a:buNone/>
            </a:pPr>
            <a:endParaRPr lang="fr-FR" dirty="0">
              <a:latin typeface="+mj-l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Globalement peu de corrélations entre paramètres. 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Quelques exceptions relativement intuitives.</a:t>
            </a:r>
            <a:endParaRPr lang="fr-FR" dirty="0"/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66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24</a:t>
            </a:fld>
            <a:endParaRPr lang="fr-FR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36AB524B-4533-4B67-8360-7C9D67F9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83" y="971268"/>
            <a:ext cx="5656162" cy="5380034"/>
          </a:xfrm>
          <a:prstGeom prst="rect">
            <a:avLst/>
          </a:prstGeom>
        </p:spPr>
      </p:pic>
      <p:pic>
        <p:nvPicPr>
          <p:cNvPr id="7" name="Image 9">
            <a:extLst>
              <a:ext uri="{FF2B5EF4-FFF2-40B4-BE49-F238E27FC236}">
                <a16:creationId xmlns:a16="http://schemas.microsoft.com/office/drawing/2014/main" id="{CBB37726-5B9B-484F-A0F9-A2AE1CA1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8" y="1417982"/>
            <a:ext cx="6514616" cy="462006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" y="-1588"/>
            <a:ext cx="12134850" cy="13541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Analyse multivariée : PCA</a:t>
            </a:r>
          </a:p>
        </p:txBody>
      </p:sp>
    </p:spTree>
    <p:extLst>
      <p:ext uri="{BB962C8B-B14F-4D97-AF65-F5344CB8AC3E}">
        <p14:creationId xmlns:p14="http://schemas.microsoft.com/office/powerpoint/2010/main" val="97371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bâtiment, silhouette&#10;&#10;Description générée automatiquement">
            <a:extLst>
              <a:ext uri="{FF2B5EF4-FFF2-40B4-BE49-F238E27FC236}">
                <a16:creationId xmlns:a16="http://schemas.microsoft.com/office/drawing/2014/main" id="{2792CA73-2050-4B21-8E19-EBCBCD5B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89" y="1013254"/>
            <a:ext cx="7633503" cy="570923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25</a:t>
            </a:fld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" y="-1588"/>
            <a:ext cx="12134850" cy="13541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Analyse multivariée : PCA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ECD3DC-8EAF-4D96-A2A5-4ADB6B3EE8B8}"/>
              </a:ext>
            </a:extLst>
          </p:cNvPr>
          <p:cNvSpPr txBox="1"/>
          <p:nvPr/>
        </p:nvSpPr>
        <p:spPr>
          <a:xfrm>
            <a:off x="297084" y="1319513"/>
            <a:ext cx="403570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latin typeface="Calibri Light"/>
                <a:cs typeface="Calibri"/>
              </a:rPr>
              <a:t>Projection dans le 1er plan factoriel des individus :</a:t>
            </a:r>
          </a:p>
          <a:p>
            <a:endParaRPr lang="fr-FR" sz="2400" dirty="0">
              <a:latin typeface="Calibri Light"/>
              <a:cs typeface="Calibri"/>
            </a:endParaRPr>
          </a:p>
          <a:p>
            <a:r>
              <a:rPr lang="fr-FR" sz="2400" dirty="0">
                <a:latin typeface="Calibri Light"/>
                <a:cs typeface="Calibri"/>
              </a:rPr>
              <a:t>La catégorie </a:t>
            </a:r>
            <a:r>
              <a:rPr lang="fr-FR" sz="2400" i="1" dirty="0" err="1">
                <a:latin typeface="Calibri Light"/>
                <a:cs typeface="Calibri"/>
              </a:rPr>
              <a:t>unknown</a:t>
            </a:r>
            <a:r>
              <a:rPr lang="fr-FR" sz="2400" i="1" dirty="0">
                <a:latin typeface="Calibri Light"/>
                <a:cs typeface="Calibri"/>
              </a:rPr>
              <a:t> </a:t>
            </a:r>
            <a:r>
              <a:rPr lang="fr-FR" sz="2400" dirty="0">
                <a:latin typeface="Calibri Light"/>
                <a:cs typeface="Calibri"/>
              </a:rPr>
              <a:t>est celle dont la distribution spatiale est la plus large et informe.</a:t>
            </a:r>
          </a:p>
        </p:txBody>
      </p:sp>
    </p:spTree>
    <p:extLst>
      <p:ext uri="{BB962C8B-B14F-4D97-AF65-F5344CB8AC3E}">
        <p14:creationId xmlns:p14="http://schemas.microsoft.com/office/powerpoint/2010/main" val="225957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Présentation de mon idée d'application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Opérations de nettoyage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univariée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multivariée</a:t>
            </a:r>
          </a:p>
          <a:p>
            <a:r>
              <a:rPr lang="fr-FR" dirty="0">
                <a:latin typeface="+mj-lt"/>
                <a:cs typeface="Calibri Light"/>
              </a:rPr>
              <a:t>Modèle de machine learning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Conclusions</a:t>
            </a:r>
            <a:r>
              <a:rPr lang="fr-FR" dirty="0">
                <a:latin typeface="+mj-lt"/>
                <a:cs typeface="Calibri Light"/>
              </a:rPr>
              <a:t/>
            </a:r>
            <a:br>
              <a:rPr lang="fr-FR" dirty="0">
                <a:latin typeface="+mj-lt"/>
                <a:cs typeface="Calibri Ligh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0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12256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" y="-1407"/>
            <a:ext cx="12136054" cy="1354499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Modèle de </a:t>
            </a:r>
            <a:r>
              <a:rPr lang="fr-FR" i="1" dirty="0">
                <a:solidFill>
                  <a:schemeClr val="accent2"/>
                </a:solidFill>
                <a:cs typeface="Calibri Light"/>
              </a:rPr>
              <a:t>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72283"/>
            <a:ext cx="5583383" cy="5093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fr-FR" dirty="0">
              <a:latin typeface="+mj-lt"/>
              <a:cs typeface="Calibri" panose="020F0502020204030204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27</a:t>
            </a:fld>
            <a:endParaRPr lang="fr-FR" dirty="0">
              <a:latin typeface="+mj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152E83A-C1BC-458C-BD84-B38D2C3B2A90}"/>
              </a:ext>
            </a:extLst>
          </p:cNvPr>
          <p:cNvSpPr txBox="1">
            <a:spLocks/>
          </p:cNvSpPr>
          <p:nvPr/>
        </p:nvSpPr>
        <p:spPr>
          <a:xfrm>
            <a:off x="25268" y="1236610"/>
            <a:ext cx="11686441" cy="538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+mj-lt"/>
                <a:cs typeface="Calibri" panose="020F0502020204030204"/>
              </a:rPr>
              <a:t>On met à l'épreuve un algorithme de type KNN :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De vecteur </a:t>
            </a:r>
            <a:r>
              <a:rPr lang="fr-FR" i="1" dirty="0">
                <a:latin typeface="+mj-lt"/>
                <a:cs typeface="Calibri" panose="020F0502020204030204"/>
              </a:rPr>
              <a:t>target</a:t>
            </a:r>
            <a:r>
              <a:rPr lang="fr-FR" dirty="0">
                <a:latin typeface="+mj-lt"/>
                <a:cs typeface="Calibri" panose="020F0502020204030204"/>
              </a:rPr>
              <a:t> le seul paramètre </a:t>
            </a:r>
            <a:r>
              <a:rPr lang="fr-FR" i="1" dirty="0">
                <a:latin typeface="+mj-lt"/>
                <a:cs typeface="Calibri" panose="020F0502020204030204"/>
              </a:rPr>
              <a:t>pnns_groups_1</a:t>
            </a:r>
            <a:r>
              <a:rPr lang="fr-FR" dirty="0">
                <a:latin typeface="+mj-lt"/>
                <a:cs typeface="Calibri" panose="020F0502020204030204"/>
              </a:rPr>
              <a:t> ;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De matrice </a:t>
            </a:r>
            <a:r>
              <a:rPr lang="fr-FR" i="1" dirty="0">
                <a:latin typeface="+mj-lt"/>
                <a:cs typeface="Calibri" panose="020F0502020204030204"/>
              </a:rPr>
              <a:t>features</a:t>
            </a:r>
            <a:r>
              <a:rPr lang="fr-FR" dirty="0">
                <a:latin typeface="+mj-lt"/>
                <a:cs typeface="Calibri" panose="020F0502020204030204"/>
              </a:rPr>
              <a:t> nos </a:t>
            </a:r>
            <a:r>
              <a:rPr lang="fr-FR" i="1" dirty="0">
                <a:latin typeface="+mj-lt"/>
                <a:cs typeface="Calibri" panose="020F0502020204030204"/>
              </a:rPr>
              <a:t>nutritions facts</a:t>
            </a:r>
            <a:r>
              <a:rPr lang="fr-FR" dirty="0">
                <a:latin typeface="+mj-lt"/>
                <a:cs typeface="Calibri" panose="020F0502020204030204"/>
              </a:rPr>
              <a:t> (sauf </a:t>
            </a:r>
            <a:r>
              <a:rPr lang="fr-FR" i="1" dirty="0">
                <a:latin typeface="+mj-lt"/>
                <a:cs typeface="Calibri" panose="020F0502020204030204"/>
              </a:rPr>
              <a:t>nutrition-score-fr_100g</a:t>
            </a:r>
            <a:r>
              <a:rPr lang="fr-FR" dirty="0">
                <a:latin typeface="+mj-lt"/>
                <a:cs typeface="Calibri" panose="020F0502020204030204"/>
              </a:rPr>
              <a:t> : rend impossible de prédire la catégorie </a:t>
            </a:r>
            <a:r>
              <a:rPr lang="fr-FR" i="1" dirty="0">
                <a:latin typeface="+mj-lt"/>
                <a:cs typeface="Calibri" panose="020F0502020204030204"/>
              </a:rPr>
              <a:t>alcoholic beverages</a:t>
            </a:r>
            <a:r>
              <a:rPr lang="fr-FR" dirty="0">
                <a:latin typeface="+mj-lt"/>
                <a:cs typeface="Calibri" panose="020F0502020204030204"/>
              </a:rPr>
              <a:t>).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r>
              <a:rPr lang="fr-FR" dirty="0">
                <a:latin typeface="+mj-lt"/>
                <a:cs typeface="Calibri" panose="020F0502020204030204"/>
              </a:rPr>
              <a:t>PB des NaN : Réduction ou imputation ?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On compense sa grande dispersion de remplissage en fournissant à l'algorithme uniquement les lignes complètes (10% environ du dataset, soit près de 110 000 lignes...).</a:t>
            </a:r>
            <a:br>
              <a:rPr lang="fr-FR" dirty="0">
                <a:latin typeface="+mj-lt"/>
                <a:cs typeface="Calibri" panose="020F0502020204030204"/>
              </a:rPr>
            </a:br>
            <a:r>
              <a:rPr lang="fr-FR" dirty="0">
                <a:latin typeface="+mj-lt"/>
                <a:cs typeface="Calibri" panose="020F0502020204030204"/>
              </a:rPr>
              <a:t>=&gt; Distribution plutôt homogène des catégories de </a:t>
            </a:r>
            <a:r>
              <a:rPr lang="fr-FR" i="1" dirty="0">
                <a:latin typeface="+mj-lt"/>
                <a:cs typeface="Calibri" panose="020F0502020204030204"/>
              </a:rPr>
              <a:t>pnns_groups_1</a:t>
            </a:r>
            <a:r>
              <a:rPr lang="fr-FR" dirty="0">
                <a:latin typeface="+mj-lt"/>
                <a:cs typeface="Calibri" panose="020F0502020204030204"/>
              </a:rPr>
              <a:t> conservée.</a:t>
            </a:r>
            <a:r>
              <a:rPr lang="fr-FR" i="1" dirty="0">
                <a:latin typeface="+mj-lt"/>
                <a:cs typeface="Calibri" panose="020F0502020204030204"/>
              </a:rPr>
              <a:t/>
            </a:r>
            <a:br>
              <a:rPr lang="fr-FR" i="1" dirty="0">
                <a:latin typeface="+mj-lt"/>
                <a:cs typeface="Calibri" panose="020F0502020204030204"/>
              </a:rPr>
            </a:br>
            <a:r>
              <a:rPr lang="fr-FR" dirty="0">
                <a:latin typeface="+mj-lt"/>
                <a:cs typeface="Calibri" panose="020F0502020204030204"/>
              </a:rPr>
              <a:t>=&gt; On valide ce choix car un </a:t>
            </a:r>
            <a:r>
              <a:rPr lang="fr-FR" i="1" dirty="0">
                <a:latin typeface="+mj-lt"/>
                <a:cs typeface="Calibri" panose="020F0502020204030204"/>
              </a:rPr>
              <a:t>dataset </a:t>
            </a:r>
            <a:r>
              <a:rPr lang="fr-FR" dirty="0">
                <a:latin typeface="+mj-lt"/>
                <a:cs typeface="Calibri" panose="020F0502020204030204"/>
              </a:rPr>
              <a:t>réduit est également plus rapide à traiter.</a:t>
            </a:r>
          </a:p>
          <a:p>
            <a:r>
              <a:rPr lang="fr-FR" dirty="0">
                <a:latin typeface="+mj-lt"/>
                <a:cs typeface="Calibri" panose="020F0502020204030204"/>
              </a:rPr>
              <a:t>Résultats :</a:t>
            </a:r>
          </a:p>
          <a:p>
            <a:pPr lvl="1" algn="just"/>
            <a:r>
              <a:rPr lang="fr-FR" dirty="0">
                <a:latin typeface="+mj-lt"/>
                <a:cs typeface="Calibri" panose="020F0502020204030204"/>
              </a:rPr>
              <a:t>Après validation croisée et optimisation, score du jeu de test ~0.83-0.88.</a:t>
            </a:r>
          </a:p>
          <a:p>
            <a:pPr lvl="1" algn="just"/>
            <a:r>
              <a:rPr lang="fr-FR" dirty="0">
                <a:latin typeface="+mj-lt"/>
                <a:cs typeface="Calibri" panose="020F0502020204030204"/>
              </a:rPr>
              <a:t>Plutôt satisfaisant pour un modèle aussi simple.</a:t>
            </a:r>
          </a:p>
          <a:p>
            <a:endParaRPr lang="fr-FR" dirty="0">
              <a:latin typeface="+mj-lt"/>
              <a:cs typeface="Calibri" panose="020F0502020204030204"/>
            </a:endParaRP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1"/>
            <a:endParaRPr lang="fr-FR" i="1" dirty="0">
              <a:latin typeface="+mj-lt"/>
              <a:cs typeface="Calibri" panose="020F0502020204030204"/>
            </a:endParaRP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14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Une image contenant bâtiment, silhouette&#10;&#10;Description générée automatiquement">
            <a:extLst>
              <a:ext uri="{FF2B5EF4-FFF2-40B4-BE49-F238E27FC236}">
                <a16:creationId xmlns:a16="http://schemas.microsoft.com/office/drawing/2014/main" id="{F26ECC34-3269-41BC-9DB4-30000B77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62" y="1061482"/>
            <a:ext cx="7626519" cy="570923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" y="-1407"/>
            <a:ext cx="12136054" cy="1354499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Modèle de </a:t>
            </a:r>
            <a:r>
              <a:rPr lang="fr-FR" i="1" dirty="0">
                <a:solidFill>
                  <a:schemeClr val="accent2"/>
                </a:solidFill>
                <a:cs typeface="Calibri Light"/>
              </a:rPr>
              <a:t>machine </a:t>
            </a:r>
            <a:r>
              <a:rPr lang="fr-FR" i="1" dirty="0" err="1">
                <a:solidFill>
                  <a:schemeClr val="accent2"/>
                </a:solidFill>
                <a:cs typeface="Calibri Light"/>
              </a:rPr>
              <a:t>learning</a:t>
            </a:r>
            <a:r>
              <a:rPr lang="fr-FR" dirty="0">
                <a:solidFill>
                  <a:schemeClr val="accent2"/>
                </a:solidFill>
                <a:cs typeface="Calibri Light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52992"/>
            <a:ext cx="4165485" cy="5113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fr-FR" dirty="0">
              <a:latin typeface="+mj-lt"/>
              <a:cs typeface="Calibri" panose="020F0502020204030204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28</a:t>
            </a:fld>
            <a:endParaRPr lang="fr-FR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C3DFC4-837D-4F03-915D-30908F0C3F24}"/>
              </a:ext>
            </a:extLst>
          </p:cNvPr>
          <p:cNvSpPr txBox="1"/>
          <p:nvPr/>
        </p:nvSpPr>
        <p:spPr>
          <a:xfrm>
            <a:off x="297084" y="1319513"/>
            <a:ext cx="403570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latin typeface="Calibri Light"/>
                <a:cs typeface="Calibri"/>
              </a:rPr>
              <a:t>Projection dans le 1er plan factoriel des prédictions de l'algorithme à partir d'individus de catégorie </a:t>
            </a:r>
            <a:r>
              <a:rPr lang="fr-FR" sz="2400" i="1" dirty="0" err="1">
                <a:latin typeface="Calibri Light"/>
                <a:cs typeface="Calibri"/>
              </a:rPr>
              <a:t>unknown</a:t>
            </a:r>
            <a:r>
              <a:rPr lang="fr-FR" sz="2400" dirty="0">
                <a:latin typeface="Calibri Light"/>
                <a:cs typeface="Calibri"/>
              </a:rPr>
              <a:t> :</a:t>
            </a:r>
          </a:p>
          <a:p>
            <a:endParaRPr lang="fr-FR" sz="2400" dirty="0">
              <a:latin typeface="Calibri Light"/>
              <a:cs typeface="Calibri"/>
            </a:endParaRPr>
          </a:p>
          <a:p>
            <a:r>
              <a:rPr lang="fr-FR" sz="2400" dirty="0">
                <a:latin typeface="Calibri Light"/>
                <a:cs typeface="Calibri"/>
              </a:rPr>
              <a:t>Ils semblent respecter les distributions spatiales des catégories prédites.</a:t>
            </a:r>
          </a:p>
        </p:txBody>
      </p:sp>
    </p:spTree>
    <p:extLst>
      <p:ext uri="{BB962C8B-B14F-4D97-AF65-F5344CB8AC3E}">
        <p14:creationId xmlns:p14="http://schemas.microsoft.com/office/powerpoint/2010/main" val="2511715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Présentation de mon idée d'application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Opérations de nettoyage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univariée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multivariée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Modèle de machine learning</a:t>
            </a:r>
          </a:p>
          <a:p>
            <a:r>
              <a:rPr lang="fr-FR" dirty="0">
                <a:latin typeface="+mj-lt"/>
                <a:cs typeface="Calibri Light"/>
              </a:rPr>
              <a:t>Conclusions</a:t>
            </a:r>
            <a:br>
              <a:rPr lang="fr-FR" dirty="0">
                <a:latin typeface="+mj-lt"/>
                <a:cs typeface="Calibri Ligh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0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86858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+mj-lt"/>
                <a:cs typeface="Arial" panose="020B0604020202020204" pitchFamily="34" charset="0"/>
              </a:rPr>
              <a:t>Présentation de mon idée d'application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Opérations de nettoyage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univariée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multivariée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Modèle de machine learning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Conclusions</a:t>
            </a:r>
            <a:b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0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937368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" y="-1407"/>
            <a:ext cx="12136054" cy="1354499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72283"/>
            <a:ext cx="5583383" cy="5093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fr-FR" dirty="0">
              <a:latin typeface="+mj-lt"/>
              <a:cs typeface="Calibri" panose="020F0502020204030204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C24831-3138-413E-AC7F-D4C37777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Etudiant : Luke Duthoit - Mentor : Robin Maillot.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30</a:t>
            </a:fld>
            <a:endParaRPr lang="fr-FR" dirty="0">
              <a:latin typeface="+mj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152E83A-C1BC-458C-BD84-B38D2C3B2A90}"/>
              </a:ext>
            </a:extLst>
          </p:cNvPr>
          <p:cNvSpPr txBox="1">
            <a:spLocks/>
          </p:cNvSpPr>
          <p:nvPr/>
        </p:nvSpPr>
        <p:spPr>
          <a:xfrm>
            <a:off x="25268" y="1236610"/>
            <a:ext cx="6066602" cy="538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u="sng" dirty="0">
              <a:latin typeface="+mj-lt"/>
              <a:cs typeface="Calibri"/>
            </a:endParaRPr>
          </a:p>
          <a:p>
            <a:pPr lvl="2" algn="just"/>
            <a:endParaRPr lang="fr-FR" dirty="0">
              <a:latin typeface="+mj-lt"/>
              <a:cs typeface="Calibri" panose="020F0502020204030204"/>
            </a:endParaRPr>
          </a:p>
          <a:p>
            <a:pPr lvl="1" algn="just"/>
            <a:endParaRPr lang="fr-FR" i="1" dirty="0">
              <a:latin typeface="+mj-lt"/>
              <a:cs typeface="Calibri" panose="020F0502020204030204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BD65E8-8567-4FC3-97E8-1D76B646E434}"/>
              </a:ext>
            </a:extLst>
          </p:cNvPr>
          <p:cNvSpPr txBox="1">
            <a:spLocks/>
          </p:cNvSpPr>
          <p:nvPr/>
        </p:nvSpPr>
        <p:spPr>
          <a:xfrm>
            <a:off x="25268" y="1236610"/>
            <a:ext cx="11686441" cy="51005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+mj-lt"/>
                <a:ea typeface="+mn-lt"/>
                <a:cs typeface="+mn-lt"/>
              </a:rPr>
              <a:t>Prédiction possible pour </a:t>
            </a:r>
            <a:r>
              <a:rPr lang="fr-FR" i="1" dirty="0">
                <a:latin typeface="+mj-lt"/>
                <a:ea typeface="+mn-lt"/>
                <a:cs typeface="+mn-lt"/>
              </a:rPr>
              <a:t>groups_pnns_1</a:t>
            </a:r>
            <a:r>
              <a:rPr lang="fr-FR" dirty="0">
                <a:latin typeface="+mj-lt"/>
                <a:ea typeface="+mn-lt"/>
                <a:cs typeface="+mn-lt"/>
              </a:rPr>
              <a:t> à partir de quelques </a:t>
            </a:r>
            <a:r>
              <a:rPr lang="fr-FR" i="1" dirty="0">
                <a:latin typeface="+mj-lt"/>
                <a:ea typeface="+mn-lt"/>
                <a:cs typeface="+mn-lt"/>
              </a:rPr>
              <a:t>nutrition facts</a:t>
            </a:r>
            <a:r>
              <a:rPr lang="fr-FR" dirty="0">
                <a:latin typeface="+mj-lt"/>
                <a:ea typeface="+mn-lt"/>
                <a:cs typeface="+mn-lt"/>
              </a:rPr>
              <a:t> :</a:t>
            </a:r>
            <a:endParaRPr lang="fr-FR" dirty="0">
              <a:latin typeface="+mj-lt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Modèle prédictif simple, voire simpliste.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Mais résultats corrects à partir d'un jeu de données relativement conséquent malgré réduction.</a:t>
            </a:r>
          </a:p>
          <a:p>
            <a:endParaRPr lang="fr-FR" dirty="0">
              <a:latin typeface="+mj-lt"/>
              <a:cs typeface="Calibri" panose="020F0502020204030204"/>
            </a:endParaRPr>
          </a:p>
          <a:p>
            <a:r>
              <a:rPr lang="fr-FR" dirty="0">
                <a:latin typeface="+mj-lt"/>
                <a:cs typeface="Calibri" panose="020F0502020204030204"/>
              </a:rPr>
              <a:t>Pour aller plus loin :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Essayer d'étendre la prédiction aux </a:t>
            </a:r>
            <a:r>
              <a:rPr lang="fr-FR" i="1" dirty="0">
                <a:latin typeface="+mj-lt"/>
                <a:cs typeface="Calibri" panose="020F0502020204030204"/>
              </a:rPr>
              <a:t>groups_pnns_2</a:t>
            </a:r>
            <a:r>
              <a:rPr lang="fr-FR" dirty="0">
                <a:latin typeface="+mj-lt"/>
                <a:cs typeface="Calibri" panose="020F0502020204030204"/>
              </a:rPr>
              <a:t>, ce qui sera sans doute + délicat et complexe.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Il faudra sans doute un </a:t>
            </a:r>
            <a:r>
              <a:rPr lang="fr-FR" i="1" dirty="0">
                <a:latin typeface="+mj-lt"/>
                <a:cs typeface="Calibri" panose="020F0502020204030204"/>
              </a:rPr>
              <a:t>dataset </a:t>
            </a:r>
            <a:r>
              <a:rPr lang="fr-FR" dirty="0">
                <a:latin typeface="+mj-lt"/>
                <a:cs typeface="Calibri" panose="020F0502020204030204"/>
              </a:rPr>
              <a:t>avec + de paramètres pris parmi les </a:t>
            </a:r>
            <a:r>
              <a:rPr lang="fr-FR" i="1" dirty="0">
                <a:latin typeface="+mj-lt"/>
                <a:cs typeface="Calibri" panose="020F0502020204030204"/>
              </a:rPr>
              <a:t>nutrition facts</a:t>
            </a:r>
            <a:r>
              <a:rPr lang="fr-FR" dirty="0">
                <a:latin typeface="+mj-lt"/>
                <a:cs typeface="Calibri" panose="020F0502020204030204"/>
              </a:rPr>
              <a:t>.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Le nombre plus important de NaN poussera sans doute à de l'imputation d'avantage qu'à de la réduction de dimension. 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Peut-être difficile d'appliquer un modèle KNN sur autant de paramètres.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2"/>
            <a:endParaRPr lang="fr-FR" dirty="0">
              <a:latin typeface="+mj-lt"/>
              <a:cs typeface="Calibri" panose="020F0502020204030204"/>
            </a:endParaRPr>
          </a:p>
          <a:p>
            <a:pPr lvl="1"/>
            <a:endParaRPr lang="fr-FR" i="1" dirty="0">
              <a:latin typeface="+mj-lt"/>
              <a:cs typeface="Calibri" panose="020F0502020204030204"/>
            </a:endParaRP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35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317A3-4D2F-4D8C-960F-C3A9DB9A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693" y="2197783"/>
            <a:ext cx="8538259" cy="1325563"/>
          </a:xfrm>
        </p:spPr>
        <p:txBody>
          <a:bodyPr/>
          <a:lstStyle/>
          <a:p>
            <a:pPr algn="ctr"/>
            <a:r>
              <a:rPr lang="fr-FR" b="1" dirty="0">
                <a:cs typeface="Calibri Light"/>
              </a:rPr>
              <a:t>AU CAS OÙ : DIAPOSITIVES ANNEXES</a:t>
            </a:r>
          </a:p>
        </p:txBody>
      </p:sp>
    </p:spTree>
    <p:extLst>
      <p:ext uri="{BB962C8B-B14F-4D97-AF65-F5344CB8AC3E}">
        <p14:creationId xmlns:p14="http://schemas.microsoft.com/office/powerpoint/2010/main" val="1210031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7" descr="Une image contenant texte, tableau de points&#10;&#10;Description générée automatiquement">
            <a:extLst>
              <a:ext uri="{FF2B5EF4-FFF2-40B4-BE49-F238E27FC236}">
                <a16:creationId xmlns:a16="http://schemas.microsoft.com/office/drawing/2014/main" id="{DF7A7CEF-A15B-4BE4-AFD4-410D806F9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t="-711" r="164" b="-481"/>
          <a:stretch/>
        </p:blipFill>
        <p:spPr>
          <a:xfrm>
            <a:off x="5063365" y="914427"/>
            <a:ext cx="6735515" cy="5939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" y="-1407"/>
            <a:ext cx="12136054" cy="135449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Analyse multivariée : Matrice des corrélations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36" y="1217954"/>
            <a:ext cx="6166558" cy="5508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  <a:cs typeface="Calibri" panose="020F0502020204030204"/>
              </a:rPr>
              <a:t>Pour la matrice des corrélation entre </a:t>
            </a:r>
            <a:r>
              <a:rPr lang="fr-FR" i="1" dirty="0">
                <a:latin typeface="+mj-lt"/>
                <a:cs typeface="Calibri" panose="020F0502020204030204"/>
              </a:rPr>
              <a:t>nutrition </a:t>
            </a:r>
            <a:r>
              <a:rPr lang="fr-FR" i="1" dirty="0" err="1">
                <a:latin typeface="+mj-lt"/>
                <a:cs typeface="Calibri" panose="020F0502020204030204"/>
              </a:rPr>
              <a:t>facts</a:t>
            </a:r>
            <a:r>
              <a:rPr lang="fr-FR" dirty="0">
                <a:latin typeface="+mj-lt"/>
                <a:cs typeface="Calibri" panose="020F0502020204030204"/>
              </a:rPr>
              <a:t> :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Globalement peu de corrélations entre paramètres (quelques exceptions).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Calcul de la somme cumulée des coefficients (en valeur absolue) de la demi-matrice</a:t>
            </a:r>
            <a:endParaRPr lang="fr-FR" dirty="0">
              <a:latin typeface="Calibri Ligh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Manière de calculer l'influence total de la catégorie sur la corrélation entre nutrition facts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981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52992"/>
            <a:ext cx="12156456" cy="5508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+mj-lt"/>
                <a:cs typeface="Calibri" panose="020F0502020204030204"/>
              </a:rPr>
              <a:t>Faibles corrélations entre </a:t>
            </a:r>
            <a:r>
              <a:rPr lang="fr-FR" i="1" dirty="0">
                <a:latin typeface="+mj-lt"/>
                <a:cs typeface="Calibri" panose="020F0502020204030204"/>
              </a:rPr>
              <a:t>nutrition facts</a:t>
            </a:r>
            <a:r>
              <a:rPr lang="fr-FR" dirty="0">
                <a:latin typeface="+mj-lt"/>
                <a:cs typeface="Calibri" panose="020F0502020204030204"/>
              </a:rPr>
              <a:t> par catégorie (max possible = 120)</a:t>
            </a:r>
          </a:p>
          <a:p>
            <a:r>
              <a:rPr lang="fr-FR" dirty="0">
                <a:latin typeface="+mj-lt"/>
                <a:cs typeface="Calibri" panose="020F0502020204030204"/>
              </a:rPr>
              <a:t>Principal résultat : </a:t>
            </a:r>
            <a:r>
              <a:rPr lang="fr-FR" i="1" dirty="0">
                <a:latin typeface="+mj-lt"/>
                <a:cs typeface="Calibri" panose="020F0502020204030204"/>
              </a:rPr>
              <a:t>unknown </a:t>
            </a:r>
            <a:r>
              <a:rPr lang="fr-FR" dirty="0">
                <a:latin typeface="+mj-lt"/>
                <a:cs typeface="Calibri" panose="020F0502020204030204"/>
              </a:rPr>
              <a:t>correspond à la corrélation la plus faible. 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33</a:t>
            </a:fld>
            <a:endParaRPr lang="fr-FR" dirty="0"/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1BEFC4B6-E7C5-49FC-B932-895F7961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04" y="2675564"/>
            <a:ext cx="8241174" cy="3619248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" y="-1407"/>
            <a:ext cx="12136054" cy="135449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Analyse multivariée : Matrice des corrélations</a:t>
            </a:r>
          </a:p>
        </p:txBody>
      </p:sp>
    </p:spTree>
    <p:extLst>
      <p:ext uri="{BB962C8B-B14F-4D97-AF65-F5344CB8AC3E}">
        <p14:creationId xmlns:p14="http://schemas.microsoft.com/office/powerpoint/2010/main" val="783260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" y="-1407"/>
            <a:ext cx="12136054" cy="1354499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Modèle de </a:t>
            </a:r>
            <a:r>
              <a:rPr lang="fr-FR" i="1" dirty="0">
                <a:solidFill>
                  <a:schemeClr val="accent2"/>
                </a:solidFill>
                <a:cs typeface="Calibri Light"/>
              </a:rPr>
              <a:t>machine learning : </a:t>
            </a:r>
            <a:r>
              <a:rPr lang="fr-FR" dirty="0">
                <a:solidFill>
                  <a:schemeClr val="accent2"/>
                </a:solidFill>
                <a:cs typeface="Calibri Light"/>
              </a:rPr>
              <a:t>Procedure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72283"/>
            <a:ext cx="5583383" cy="5093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fr-FR" dirty="0">
              <a:latin typeface="+mj-lt"/>
              <a:cs typeface="Calibri" panose="020F0502020204030204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34</a:t>
            </a:fld>
            <a:endParaRPr lang="fr-FR" dirty="0">
              <a:latin typeface="+mj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152E83A-C1BC-458C-BD84-B38D2C3B2A90}"/>
              </a:ext>
            </a:extLst>
          </p:cNvPr>
          <p:cNvSpPr txBox="1">
            <a:spLocks/>
          </p:cNvSpPr>
          <p:nvPr/>
        </p:nvSpPr>
        <p:spPr>
          <a:xfrm>
            <a:off x="0" y="1773382"/>
            <a:ext cx="11557132" cy="48820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>
                <a:latin typeface="+mj-lt"/>
                <a:ea typeface="+mn-lt"/>
                <a:cs typeface="+mn-lt"/>
              </a:rPr>
              <a:t>On divise le </a:t>
            </a:r>
            <a:r>
              <a:rPr lang="fr-FR" i="1" dirty="0">
                <a:latin typeface="+mj-lt"/>
                <a:ea typeface="+mn-lt"/>
                <a:cs typeface="+mn-lt"/>
              </a:rPr>
              <a:t>dataset </a:t>
            </a:r>
            <a:r>
              <a:rPr lang="fr-FR" dirty="0">
                <a:latin typeface="+mj-lt"/>
                <a:ea typeface="+mn-lt"/>
                <a:cs typeface="+mn-lt"/>
              </a:rPr>
              <a:t>en 5 jeux d'entraînement/validation/test en respectant distribution des catégories (méthode des K Plis Stratifiés, ou </a:t>
            </a:r>
            <a:r>
              <a:rPr lang="fr-FR" i="1" dirty="0">
                <a:latin typeface="+mj-lt"/>
                <a:ea typeface="+mn-lt"/>
                <a:cs typeface="+mn-lt"/>
              </a:rPr>
              <a:t>Stratified K Fold</a:t>
            </a:r>
            <a:r>
              <a:rPr lang="fr-FR" dirty="0">
                <a:latin typeface="+mj-lt"/>
                <a:ea typeface="+mn-lt"/>
                <a:cs typeface="+mn-lt"/>
              </a:rPr>
              <a:t>).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On optimise le nombre de voisins (3) sur un jeu d'entraînement/validation.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On fait une validation croisée sur l'ensemble des jeux d'entraînement/validation : score moyen ~ 0.85-0.87.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On confronte l'algorithme entraîné au jeu de test : score ~ 0.85-0.87.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Plutôt satisfaisant, étant donné :</a:t>
            </a:r>
          </a:p>
          <a:p>
            <a:pPr lvl="2"/>
            <a:r>
              <a:rPr lang="fr-FR" dirty="0">
                <a:latin typeface="+mj-lt"/>
                <a:cs typeface="Calibri" panose="020F0502020204030204"/>
              </a:rPr>
              <a:t>Simplicité du modèle ;</a:t>
            </a:r>
          </a:p>
          <a:p>
            <a:pPr lvl="2"/>
            <a:r>
              <a:rPr lang="fr-FR" i="1" dirty="0">
                <a:latin typeface="+mj-lt"/>
                <a:cs typeface="Calibri" panose="020F0502020204030204"/>
              </a:rPr>
              <a:t>Dataset </a:t>
            </a:r>
            <a:r>
              <a:rPr lang="fr-FR" dirty="0">
                <a:latin typeface="+mj-lt"/>
                <a:cs typeface="Calibri" panose="020F0502020204030204"/>
              </a:rPr>
              <a:t>non normalisé.</a:t>
            </a:r>
          </a:p>
          <a:p>
            <a:pPr lvl="2"/>
            <a:endParaRPr lang="fr-FR" dirty="0">
              <a:latin typeface="+mj-lt"/>
              <a:cs typeface="Calibri" panose="020F0502020204030204"/>
            </a:endParaRPr>
          </a:p>
          <a:p>
            <a:pPr lvl="1"/>
            <a:endParaRPr lang="fr-FR" i="1" dirty="0">
              <a:latin typeface="+mj-lt"/>
              <a:cs typeface="Calibri" panose="020F0502020204030204"/>
            </a:endParaRP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2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" y="-1407"/>
            <a:ext cx="12136054" cy="1354499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Modèle de </a:t>
            </a:r>
            <a:r>
              <a:rPr lang="fr-FR" i="1" dirty="0">
                <a:solidFill>
                  <a:schemeClr val="accent2"/>
                </a:solidFill>
                <a:cs typeface="Calibri Light"/>
              </a:rPr>
              <a:t>machine learning</a:t>
            </a:r>
            <a:endParaRPr lang="fr-FR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72283"/>
            <a:ext cx="5583383" cy="5093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fr-FR" dirty="0">
              <a:latin typeface="+mj-lt"/>
              <a:cs typeface="Calibri" panose="020F0502020204030204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35</a:t>
            </a:fld>
            <a:endParaRPr lang="fr-FR" dirty="0">
              <a:latin typeface="+mj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152E83A-C1BC-458C-BD84-B38D2C3B2A90}"/>
              </a:ext>
            </a:extLst>
          </p:cNvPr>
          <p:cNvSpPr txBox="1">
            <a:spLocks/>
          </p:cNvSpPr>
          <p:nvPr/>
        </p:nvSpPr>
        <p:spPr>
          <a:xfrm>
            <a:off x="25268" y="1236610"/>
            <a:ext cx="6066602" cy="538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u="sng" dirty="0">
              <a:latin typeface="+mj-lt"/>
              <a:cs typeface="Calibri"/>
            </a:endParaRPr>
          </a:p>
          <a:p>
            <a:pPr lvl="2" algn="just"/>
            <a:endParaRPr lang="fr-FR" dirty="0">
              <a:latin typeface="+mj-lt"/>
              <a:cs typeface="Calibri" panose="020F0502020204030204"/>
            </a:endParaRPr>
          </a:p>
          <a:p>
            <a:pPr lvl="1" algn="just"/>
            <a:endParaRPr lang="fr-FR" i="1" dirty="0">
              <a:latin typeface="+mj-lt"/>
              <a:cs typeface="Calibri" panose="020F0502020204030204"/>
            </a:endParaRPr>
          </a:p>
          <a:p>
            <a:pPr lvl="1" algn="just"/>
            <a:endParaRPr lang="fr-FR" dirty="0">
              <a:latin typeface="+mj-lt"/>
              <a:cs typeface="Calibri" panose="020F0502020204030204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4BD65E8-8567-4FC3-97E8-1D76B646E434}"/>
              </a:ext>
            </a:extLst>
          </p:cNvPr>
          <p:cNvSpPr txBox="1">
            <a:spLocks/>
          </p:cNvSpPr>
          <p:nvPr/>
        </p:nvSpPr>
        <p:spPr>
          <a:xfrm>
            <a:off x="25268" y="1236610"/>
            <a:ext cx="6066602" cy="5381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+mj-lt"/>
                <a:ea typeface="+mn-lt"/>
                <a:cs typeface="+mn-lt"/>
              </a:rPr>
              <a:t>Résultats :</a:t>
            </a:r>
          </a:p>
          <a:p>
            <a:pPr lvl="1"/>
            <a:r>
              <a:rPr lang="fr-FR" dirty="0">
                <a:latin typeface="+mj-lt"/>
                <a:cs typeface="Calibri"/>
              </a:rPr>
              <a:t>Toutes les catégories sont prédites des milliers de fois (sauf alcoholic beverages).</a:t>
            </a:r>
          </a:p>
          <a:p>
            <a:pPr lvl="1"/>
            <a:r>
              <a:rPr lang="fr-FR" dirty="0">
                <a:latin typeface="+mj-lt"/>
                <a:cs typeface="Calibri"/>
              </a:rPr>
              <a:t>Hiérarchie du </a:t>
            </a:r>
            <a:r>
              <a:rPr lang="fr-FR" i="1" dirty="0">
                <a:latin typeface="+mj-lt"/>
                <a:cs typeface="Calibri" panose="020F0502020204030204"/>
              </a:rPr>
              <a:t>dataset </a:t>
            </a:r>
            <a:r>
              <a:rPr lang="fr-FR" dirty="0">
                <a:latin typeface="+mj-lt"/>
                <a:cs typeface="Calibri" panose="020F0502020204030204"/>
              </a:rPr>
              <a:t>pas forcément respectée (hormis aux extrema).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r>
              <a:rPr lang="fr-FR" dirty="0">
                <a:latin typeface="+mj-lt"/>
                <a:cs typeface="Calibri" panose="020F0502020204030204"/>
              </a:rPr>
              <a:t>Distribution des probabilité de réalisation par catégorie :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Biais statistique probablement lié au nombre de voisins.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Néanmoins, la probabilité "1" très régulièrement non négligeable.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2"/>
            <a:endParaRPr lang="fr-FR" dirty="0">
              <a:latin typeface="+mj-lt"/>
              <a:cs typeface="Calibri" panose="020F0502020204030204"/>
            </a:endParaRPr>
          </a:p>
          <a:p>
            <a:pPr lvl="1"/>
            <a:endParaRPr lang="fr-FR" i="1" dirty="0">
              <a:latin typeface="+mj-lt"/>
              <a:cs typeface="Calibri" panose="020F0502020204030204"/>
            </a:endParaRP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0CB7C3E7-4869-4759-985B-33A084BADD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" t="23575" r="34398" b="24870"/>
          <a:stretch/>
        </p:blipFill>
        <p:spPr>
          <a:xfrm>
            <a:off x="5896517" y="1372283"/>
            <a:ext cx="6087912" cy="45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" y="-1407"/>
            <a:ext cx="12107118" cy="1325563"/>
          </a:xfrm>
        </p:spPr>
        <p:txBody>
          <a:bodyPr>
            <a:normAutofit/>
          </a:bodyPr>
          <a:lstStyle/>
          <a:p>
            <a:r>
              <a:rPr lang="fr-FR" b="1" dirty="0"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cs typeface="Arial" panose="020B0604020202020204" pitchFamily="34" charset="0"/>
              </a:rPr>
              <a:t>Présentation de mon idée d'application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24057"/>
            <a:ext cx="12103099" cy="50322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dirty="0">
                <a:latin typeface="+mj-lt"/>
                <a:cs typeface="Arial" panose="020B0604020202020204" pitchFamily="34" charset="0"/>
              </a:rPr>
              <a:t>Idée initiale : </a:t>
            </a:r>
            <a:br>
              <a:rPr lang="fr-FR" dirty="0">
                <a:latin typeface="+mj-lt"/>
                <a:cs typeface="Arial" panose="020B0604020202020204" pitchFamily="34" charset="0"/>
              </a:rPr>
            </a:br>
            <a:r>
              <a:rPr lang="fr-FR" dirty="0">
                <a:latin typeface="+mj-lt"/>
                <a:cs typeface="Arial" panose="020B0604020202020204" pitchFamily="34" charset="0"/>
              </a:rPr>
              <a:t>Sélection quotidienne d'aliments variés pour constituer trois repas équilibrés.</a:t>
            </a:r>
            <a:br>
              <a:rPr lang="fr-FR" dirty="0">
                <a:latin typeface="+mj-lt"/>
                <a:cs typeface="Arial" panose="020B0604020202020204" pitchFamily="34" charset="0"/>
              </a:rPr>
            </a:br>
            <a:endParaRPr lang="fr-FR" dirty="0">
              <a:latin typeface="+mj-lt"/>
              <a:cs typeface="Arial" panose="020B0604020202020204" pitchFamily="34" charset="0"/>
            </a:endParaRPr>
          </a:p>
          <a:p>
            <a:r>
              <a:rPr lang="fr-FR" dirty="0">
                <a:latin typeface="+mj-lt"/>
                <a:cs typeface="Arial" panose="020B0604020202020204" pitchFamily="34" charset="0"/>
              </a:rPr>
              <a:t>Critères de sélections : </a:t>
            </a:r>
            <a:br>
              <a:rPr lang="fr-FR" dirty="0">
                <a:latin typeface="+mj-lt"/>
                <a:cs typeface="Arial" panose="020B0604020202020204" pitchFamily="34" charset="0"/>
              </a:rPr>
            </a:br>
            <a:r>
              <a:rPr lang="fr-FR" dirty="0">
                <a:latin typeface="+mj-lt"/>
                <a:cs typeface="Arial" panose="020B0604020202020204" pitchFamily="34" charset="0"/>
              </a:rPr>
              <a:t>Recommandations nutritives "classiques" :</a:t>
            </a:r>
          </a:p>
          <a:p>
            <a:pPr lvl="1"/>
            <a:r>
              <a:rPr lang="fr-FR" dirty="0">
                <a:latin typeface="+mj-lt"/>
                <a:cs typeface="Arial" panose="020B0604020202020204" pitchFamily="34" charset="0"/>
              </a:rPr>
              <a:t>≥ 5 fruits et légumes / jours ;</a:t>
            </a:r>
          </a:p>
          <a:p>
            <a:pPr lvl="1"/>
            <a:r>
              <a:rPr lang="fr-FR" dirty="0">
                <a:latin typeface="+mj-lt"/>
                <a:cs typeface="Arial" panose="020B0604020202020204" pitchFamily="34" charset="0"/>
              </a:rPr>
              <a:t>[2000 ; 2500 kcal] / jours ;</a:t>
            </a:r>
          </a:p>
          <a:p>
            <a:pPr lvl="1"/>
            <a:r>
              <a:rPr lang="fr-FR" dirty="0">
                <a:latin typeface="+mj-lt"/>
                <a:cs typeface="Arial" panose="020B0604020202020204" pitchFamily="34" charset="0"/>
              </a:rPr>
              <a:t>Etc.</a:t>
            </a:r>
            <a:br>
              <a:rPr lang="fr-FR" dirty="0">
                <a:latin typeface="+mj-lt"/>
                <a:cs typeface="Arial" panose="020B0604020202020204" pitchFamily="34" charset="0"/>
              </a:rPr>
            </a:br>
            <a:endParaRPr lang="fr-FR" dirty="0">
              <a:latin typeface="+mj-lt"/>
              <a:cs typeface="Arial" panose="020B0604020202020204" pitchFamily="34" charset="0"/>
            </a:endParaRPr>
          </a:p>
          <a:p>
            <a:r>
              <a:rPr lang="fr-FR" dirty="0">
                <a:latin typeface="+mj-lt"/>
                <a:cs typeface="Arial" panose="020B0604020202020204" pitchFamily="34" charset="0"/>
              </a:rPr>
              <a:t>Principaux besoins en données :</a:t>
            </a:r>
          </a:p>
          <a:p>
            <a:pPr lvl="1"/>
            <a:r>
              <a:rPr lang="fr-FR" dirty="0">
                <a:latin typeface="+mj-lt"/>
                <a:cs typeface="Arial" panose="020B0604020202020204" pitchFamily="34" charset="0"/>
              </a:rPr>
              <a:t>catégories d'aliments ;</a:t>
            </a:r>
          </a:p>
          <a:p>
            <a:pPr lvl="1"/>
            <a:r>
              <a:rPr lang="fr-FR" dirty="0">
                <a:latin typeface="+mj-lt"/>
                <a:cs typeface="Arial" panose="020B0604020202020204" pitchFamily="34" charset="0"/>
              </a:rPr>
              <a:t>apports nutritifs ;</a:t>
            </a:r>
          </a:p>
          <a:p>
            <a:pPr lvl="1"/>
            <a:r>
              <a:rPr lang="fr-FR" dirty="0">
                <a:latin typeface="+mj-lt"/>
                <a:cs typeface="Arial" panose="020B0604020202020204" pitchFamily="34" charset="0"/>
              </a:rPr>
              <a:t>apports énergétiques.</a:t>
            </a:r>
          </a:p>
          <a:p>
            <a:pPr lvl="2"/>
            <a:endParaRPr lang="fr-FR" dirty="0">
              <a:latin typeface="+mj-lt"/>
              <a:cs typeface="Arial" panose="020B0604020202020204" pitchFamily="34" charset="0"/>
            </a:endParaRPr>
          </a:p>
          <a:p>
            <a:endParaRPr lang="fr-F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4</a:t>
            </a:fld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37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ECBFA004-F528-4084-96C8-6F74ABA3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-1407"/>
            <a:ext cx="12193929" cy="1325563"/>
          </a:xfrm>
        </p:spPr>
        <p:txBody>
          <a:bodyPr>
            <a:normAutofit/>
          </a:bodyPr>
          <a:lstStyle/>
          <a:p>
            <a:r>
              <a:rPr lang="fr-FR" sz="4200" dirty="0">
                <a:solidFill>
                  <a:schemeClr val="accent2"/>
                </a:solidFill>
                <a:cs typeface="Calibri"/>
              </a:rPr>
              <a:t>En explorant les différents paramètres de catégorisation</a:t>
            </a:r>
            <a:endParaRPr lang="fr-FR" sz="4200" dirty="0">
              <a:solidFill>
                <a:schemeClr val="accent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4E09D7-682C-4A68-85A7-1E4CCBF1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" y="1764144"/>
            <a:ext cx="12184154" cy="4961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fr-FR" sz="2800" i="1" dirty="0">
                <a:latin typeface="+mj-lt"/>
                <a:cs typeface="Calibri"/>
              </a:rPr>
              <a:t>Pnns_groups_1</a:t>
            </a:r>
            <a:r>
              <a:rPr lang="fr-FR" sz="2800" dirty="0">
                <a:latin typeface="+mj-lt"/>
                <a:cs typeface="Calibri"/>
              </a:rPr>
              <a:t> et </a:t>
            </a:r>
            <a:r>
              <a:rPr lang="fr-FR" sz="2800" i="1" dirty="0">
                <a:latin typeface="+mj-lt"/>
                <a:cs typeface="Calibri"/>
              </a:rPr>
              <a:t>pnns_groups_2</a:t>
            </a:r>
            <a:r>
              <a:rPr lang="fr-FR" sz="2800" dirty="0">
                <a:latin typeface="+mj-lt"/>
                <a:cs typeface="Calibri"/>
              </a:rPr>
              <a:t> ont un taux de remplissage proche de 100%.</a:t>
            </a:r>
          </a:p>
          <a:p>
            <a:pPr lvl="1"/>
            <a:r>
              <a:rPr lang="fr-FR" sz="2800" dirty="0">
                <a:latin typeface="+mj-lt"/>
                <a:cs typeface="Calibri"/>
              </a:rPr>
              <a:t>Mais la catégorie majoritaire est... inconnue (</a:t>
            </a:r>
            <a:r>
              <a:rPr lang="fr-FR" sz="2800" i="1" dirty="0">
                <a:latin typeface="+mj-lt"/>
                <a:cs typeface="Calibri" panose="020F0502020204030204"/>
              </a:rPr>
              <a:t>unknown</a:t>
            </a:r>
            <a:r>
              <a:rPr lang="fr-FR" sz="2800" dirty="0">
                <a:latin typeface="+mj-lt"/>
                <a:cs typeface="Calibri" panose="020F0502020204030204"/>
              </a:rPr>
              <a:t>).</a:t>
            </a:r>
          </a:p>
          <a:p>
            <a:pPr lvl="2"/>
            <a:endParaRPr lang="fr-FR" sz="2800" dirty="0">
              <a:latin typeface="+mj-lt"/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C1884E-FDF4-45BB-96E3-60328E3D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>
                <a:latin typeface="+mj-lt"/>
              </a:rPr>
              <a:t>5</a:t>
            </a:fld>
            <a:endParaRPr lang="de-DE" dirty="0">
              <a:latin typeface="+mj-lt"/>
            </a:endParaRP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97CA68FB-DAF0-4E84-9BD9-F66BD984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22" y="2895067"/>
            <a:ext cx="8522659" cy="3459146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B1DB50D2-2D5A-49C4-B764-0EC887F1A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44" y="3546915"/>
            <a:ext cx="3178382" cy="2016767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FCAB9E1-2CE5-4E15-8612-FD4B38F5F668}"/>
              </a:ext>
            </a:extLst>
          </p:cNvPr>
          <p:cNvSpPr/>
          <p:nvPr/>
        </p:nvSpPr>
        <p:spPr>
          <a:xfrm>
            <a:off x="8485276" y="2768361"/>
            <a:ext cx="1781604" cy="3593089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610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-1407"/>
            <a:ext cx="12145701" cy="1325563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cs typeface="Calibri" panose="020F0502020204030204"/>
              </a:rPr>
              <a:t>Refonte de l'idée d'application</a:t>
            </a:r>
            <a:endParaRPr lang="fr-FR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24056"/>
            <a:ext cx="12112744" cy="5537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+mj-lt"/>
                <a:cs typeface="Calibri" panose="020F0502020204030204"/>
              </a:rPr>
              <a:t>Trouver un moyen de prédire à quelle(s) autre(s) catégorie(s) peuvent être affiliés les produits </a:t>
            </a:r>
            <a:r>
              <a:rPr lang="fr-FR" i="1" dirty="0">
                <a:latin typeface="+mj-lt"/>
                <a:cs typeface="Calibri"/>
              </a:rPr>
              <a:t>unknown</a:t>
            </a:r>
            <a:r>
              <a:rPr lang="fr-FR" dirty="0">
                <a:latin typeface="+mj-lt"/>
                <a:cs typeface="Calibri"/>
              </a:rPr>
              <a:t>.</a:t>
            </a:r>
            <a:br>
              <a:rPr lang="fr-FR" dirty="0">
                <a:latin typeface="+mj-lt"/>
                <a:cs typeface="Calibri"/>
              </a:rPr>
            </a:br>
            <a:endParaRPr lang="fr-FR" dirty="0">
              <a:latin typeface="+mj-lt"/>
              <a:cs typeface="Calibri"/>
            </a:endParaRPr>
          </a:p>
          <a:p>
            <a:r>
              <a:rPr lang="fr-FR" dirty="0">
                <a:latin typeface="+mj-lt"/>
                <a:cs typeface="Calibri"/>
              </a:rPr>
              <a:t>Inconvénients :</a:t>
            </a:r>
          </a:p>
          <a:p>
            <a:pPr lvl="1"/>
            <a:r>
              <a:rPr lang="fr-FR" dirty="0">
                <a:latin typeface="+mj-lt"/>
                <a:cs typeface="Calibri"/>
              </a:rPr>
              <a:t>pas </a:t>
            </a:r>
            <a:r>
              <a:rPr lang="fr-FR" i="1" dirty="0">
                <a:latin typeface="+mj-lt"/>
                <a:cs typeface="Calibri"/>
              </a:rPr>
              <a:t>directement </a:t>
            </a:r>
            <a:r>
              <a:rPr lang="fr-FR" dirty="0">
                <a:latin typeface="+mj-lt"/>
                <a:cs typeface="Calibri"/>
              </a:rPr>
              <a:t>au service de la nutrition ;</a:t>
            </a:r>
          </a:p>
          <a:p>
            <a:pPr lvl="1"/>
            <a:r>
              <a:rPr lang="fr-FR" dirty="0">
                <a:latin typeface="+mj-lt"/>
                <a:cs typeface="Calibri"/>
              </a:rPr>
              <a:t>un peu moins ambitieuse en terme d'analyse de la base de données.</a:t>
            </a:r>
            <a:br>
              <a:rPr lang="fr-FR" dirty="0">
                <a:latin typeface="+mj-lt"/>
                <a:cs typeface="Calibri"/>
              </a:rPr>
            </a:br>
            <a:endParaRPr lang="fr-FR" dirty="0">
              <a:latin typeface="+mj-lt"/>
              <a:cs typeface="Calibri"/>
            </a:endParaRPr>
          </a:p>
          <a:p>
            <a:r>
              <a:rPr lang="fr-FR" dirty="0">
                <a:latin typeface="+mj-lt"/>
                <a:cs typeface="Calibri"/>
              </a:rPr>
              <a:t>Avantages :</a:t>
            </a:r>
          </a:p>
          <a:p>
            <a:pPr lvl="1"/>
            <a:r>
              <a:rPr lang="fr-FR" dirty="0">
                <a:latin typeface="+mj-lt"/>
                <a:cs typeface="Calibri"/>
              </a:rPr>
              <a:t>utile pour l'entretien/l'enrichissement/la mise aux normes de la base de donnée ;</a:t>
            </a:r>
          </a:p>
          <a:p>
            <a:pPr lvl="1"/>
            <a:r>
              <a:rPr lang="fr-FR" dirty="0">
                <a:latin typeface="+mj-lt"/>
                <a:cs typeface="Calibri"/>
              </a:rPr>
              <a:t>permet de tester un premier modèle simple de </a:t>
            </a:r>
            <a:r>
              <a:rPr lang="fr-FR" i="1" dirty="0">
                <a:latin typeface="+mj-lt"/>
                <a:cs typeface="Calibri"/>
              </a:rPr>
              <a:t>machine learning</a:t>
            </a:r>
            <a:r>
              <a:rPr lang="fr-FR" dirty="0">
                <a:latin typeface="+mj-lt"/>
                <a:cs typeface="Calibri"/>
              </a:rPr>
              <a:t>.</a:t>
            </a:r>
          </a:p>
          <a:p>
            <a:pPr lvl="2"/>
            <a:endParaRPr lang="fr-FR" dirty="0">
              <a:latin typeface="+mj-lt"/>
              <a:cs typeface="Calibri"/>
            </a:endParaRPr>
          </a:p>
          <a:p>
            <a:pPr algn="just"/>
            <a:endParaRPr lang="fr-FR" dirty="0">
              <a:latin typeface="+mj-lt"/>
              <a:cs typeface="Calibri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4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-1407"/>
            <a:ext cx="12193929" cy="1325563"/>
          </a:xfrm>
        </p:spPr>
        <p:txBody>
          <a:bodyPr/>
          <a:lstStyle/>
          <a:p>
            <a:r>
              <a:rPr lang="fr-FR" dirty="0">
                <a:solidFill>
                  <a:schemeClr val="accent2"/>
                </a:solidFill>
                <a:cs typeface="Calibri" panose="020F0502020204030204"/>
              </a:rPr>
              <a:t>Refonte de l'idée d'application</a:t>
            </a:r>
            <a:endParaRPr lang="fr-FR" dirty="0">
              <a:solidFill>
                <a:schemeClr val="accent2"/>
              </a:solidFill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324056"/>
            <a:ext cx="12103099" cy="5537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+mj-lt"/>
                <a:cs typeface="Calibri" panose="020F0502020204030204"/>
              </a:rPr>
              <a:t>Comment faire la prédiction : 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Problème de classification (</a:t>
            </a:r>
            <a:r>
              <a:rPr lang="fr-FR" i="1" dirty="0">
                <a:latin typeface="+mj-lt"/>
                <a:cs typeface="Calibri" panose="020F0502020204030204"/>
              </a:rPr>
              <a:t>targets </a:t>
            </a:r>
            <a:r>
              <a:rPr lang="fr-FR" dirty="0">
                <a:latin typeface="+mj-lt"/>
                <a:cs typeface="Calibri" panose="020F0502020204030204"/>
              </a:rPr>
              <a:t>: les autres catégories des groupes pnns)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Cours OC associé "Introduction au ML" suggère d'utiliser un algorithme de </a:t>
            </a:r>
            <a:r>
              <a:rPr lang="fr-FR" i="1" dirty="0">
                <a:latin typeface="+mj-lt"/>
                <a:cs typeface="Calibri" panose="020F0502020204030204"/>
              </a:rPr>
              <a:t>clustering </a:t>
            </a:r>
            <a:r>
              <a:rPr lang="fr-FR" dirty="0">
                <a:latin typeface="+mj-lt"/>
                <a:cs typeface="Calibri" panose="020F0502020204030204"/>
              </a:rPr>
              <a:t>de type "K Plus Proches Voisins" (</a:t>
            </a:r>
            <a:r>
              <a:rPr lang="fr-FR" i="1" dirty="0">
                <a:latin typeface="+mj-lt"/>
                <a:cs typeface="Calibri" panose="020F0502020204030204"/>
              </a:rPr>
              <a:t>KNN</a:t>
            </a:r>
            <a:r>
              <a:rPr lang="fr-FR" dirty="0">
                <a:latin typeface="+mj-lt"/>
                <a:cs typeface="Calibri" panose="020F0502020204030204"/>
              </a:rPr>
              <a:t>)</a:t>
            </a:r>
            <a:r>
              <a:rPr lang="fr-FR" dirty="0">
                <a:cs typeface="Calibri" panose="020F0502020204030204"/>
              </a:rPr>
              <a:t/>
            </a:r>
            <a:br>
              <a:rPr lang="fr-FR" dirty="0">
                <a:cs typeface="Calibri" panose="020F0502020204030204"/>
              </a:rPr>
            </a:br>
            <a:endParaRPr lang="fr-FR" dirty="0">
              <a:cs typeface="Calibri" panose="020F0502020204030204"/>
            </a:endParaRPr>
          </a:p>
          <a:p>
            <a:r>
              <a:rPr lang="fr-FR" dirty="0">
                <a:latin typeface="+mj-lt"/>
                <a:cs typeface="Calibri" panose="020F0502020204030204"/>
              </a:rPr>
              <a:t>Principaux besoin en données :</a:t>
            </a: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Des paramètres numériques, </a:t>
            </a:r>
            <a:r>
              <a:rPr lang="fr-FR" i="1" dirty="0">
                <a:latin typeface="+mj-lt"/>
                <a:cs typeface="Calibri" panose="020F0502020204030204"/>
              </a:rPr>
              <a:t>a priori</a:t>
            </a:r>
            <a:r>
              <a:rPr lang="fr-FR" dirty="0">
                <a:latin typeface="+mj-lt"/>
                <a:cs typeface="Calibri" panose="020F0502020204030204"/>
              </a:rPr>
              <a:t> nombreux, car il y a beaucoup de catégories (10 pour </a:t>
            </a:r>
            <a:r>
              <a:rPr lang="fr-FR" i="1" dirty="0">
                <a:latin typeface="+mj-lt"/>
                <a:cs typeface="Calibri" panose="020F0502020204030204"/>
              </a:rPr>
              <a:t>pnns_groups_1</a:t>
            </a:r>
            <a:r>
              <a:rPr lang="fr-FR" dirty="0">
                <a:latin typeface="+mj-lt"/>
                <a:cs typeface="Calibri" panose="020F0502020204030204"/>
              </a:rPr>
              <a:t>, 39 pour </a:t>
            </a:r>
            <a:r>
              <a:rPr lang="fr-FR" i="1" dirty="0">
                <a:latin typeface="+mj-lt"/>
                <a:cs typeface="Calibri" panose="020F0502020204030204"/>
              </a:rPr>
              <a:t>pnns_groups_2</a:t>
            </a:r>
            <a:r>
              <a:rPr lang="fr-FR" dirty="0">
                <a:latin typeface="+mj-lt"/>
                <a:cs typeface="Calibri" panose="020F0502020204030204"/>
              </a:rPr>
              <a:t>)</a:t>
            </a:r>
          </a:p>
          <a:p>
            <a:pPr lvl="1"/>
            <a:endParaRPr lang="fr-FR" dirty="0">
              <a:latin typeface="+mj-lt"/>
              <a:cs typeface="Calibri" panose="020F0502020204030204"/>
            </a:endParaRPr>
          </a:p>
          <a:p>
            <a:pPr lvl="1"/>
            <a:r>
              <a:rPr lang="fr-FR" dirty="0">
                <a:latin typeface="+mj-lt"/>
                <a:cs typeface="Calibri" panose="020F0502020204030204"/>
              </a:rPr>
              <a:t>On choisit comme </a:t>
            </a:r>
            <a:r>
              <a:rPr lang="fr-FR" i="1" dirty="0">
                <a:latin typeface="+mj-lt"/>
                <a:cs typeface="Calibri" panose="020F0502020204030204"/>
              </a:rPr>
              <a:t>features </a:t>
            </a:r>
            <a:r>
              <a:rPr lang="fr-FR" dirty="0">
                <a:latin typeface="+mj-lt"/>
                <a:cs typeface="Calibri" panose="020F0502020204030204"/>
              </a:rPr>
              <a:t>les </a:t>
            </a:r>
            <a:r>
              <a:rPr lang="fr-FR" i="1" dirty="0">
                <a:latin typeface="+mj-lt"/>
                <a:cs typeface="Calibri" panose="020F0502020204030204"/>
              </a:rPr>
              <a:t>nutritions facts</a:t>
            </a:r>
            <a:r>
              <a:rPr lang="fr-FR" dirty="0">
                <a:latin typeface="+mj-lt"/>
                <a:cs typeface="Calibri" panose="020F0502020204030204"/>
              </a:rPr>
              <a:t> [quantités nutritives pour 100 g de produit]</a:t>
            </a:r>
          </a:p>
          <a:p>
            <a:pPr lvl="2"/>
            <a:r>
              <a:rPr lang="fr-FR" dirty="0">
                <a:latin typeface="+mj-lt"/>
                <a:ea typeface="+mn-lt"/>
                <a:cs typeface="+mn-lt"/>
              </a:rPr>
              <a:t>Très nombreux</a:t>
            </a:r>
          </a:p>
          <a:p>
            <a:pPr lvl="2"/>
            <a:r>
              <a:rPr lang="fr-FR" dirty="0">
                <a:latin typeface="+mj-lt"/>
                <a:ea typeface="+mn-lt"/>
                <a:cs typeface="+mn-lt"/>
              </a:rPr>
              <a:t>De nature à discriminer des catégories de produits</a:t>
            </a:r>
          </a:p>
          <a:p>
            <a:pPr lvl="2" algn="just"/>
            <a:endParaRPr lang="fr-FR" dirty="0">
              <a:cs typeface="Calibri" panose="020F0502020204030204"/>
            </a:endParaRPr>
          </a:p>
          <a:p>
            <a:pPr algn="just"/>
            <a:endParaRPr lang="fr-FR" dirty="0">
              <a:cs typeface="Calibri" panose="020F0502020204030204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Présentation de mon idée d'application</a:t>
            </a:r>
          </a:p>
          <a:p>
            <a:r>
              <a:rPr lang="fr-FR" dirty="0">
                <a:latin typeface="+mj-lt"/>
                <a:cs typeface="Calibri Light"/>
              </a:rPr>
              <a:t>Opérations de nettoyage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univariée 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Analyse multivariée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Modèle de machine learning</a:t>
            </a:r>
          </a:p>
          <a:p>
            <a:r>
              <a:rPr lang="fr-FR" dirty="0">
                <a:solidFill>
                  <a:schemeClr val="bg1">
                    <a:lumMod val="85000"/>
                  </a:schemeClr>
                </a:solidFill>
                <a:latin typeface="+mj-lt"/>
                <a:cs typeface="Calibri Light"/>
              </a:rPr>
              <a:t>Conclusions</a:t>
            </a:r>
            <a:r>
              <a:rPr lang="fr-FR" dirty="0">
                <a:latin typeface="+mj-lt"/>
                <a:cs typeface="Calibri Light"/>
              </a:rPr>
              <a:t/>
            </a:r>
            <a:br>
              <a:rPr lang="fr-FR" dirty="0">
                <a:latin typeface="+mj-lt"/>
                <a:cs typeface="Calibri Ligh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 txBox="1">
            <a:spLocks/>
          </p:cNvSpPr>
          <p:nvPr/>
        </p:nvSpPr>
        <p:spPr>
          <a:xfrm>
            <a:off x="27972" y="-1407"/>
            <a:ext cx="1210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2"/>
                </a:solidFill>
                <a:cs typeface="Arial" panose="020B0604020202020204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99363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72F3D-8346-4F37-BCBC-199CCF8C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-30343"/>
            <a:ext cx="12193929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/>
                </a:solidFill>
                <a:cs typeface="Calibri Light"/>
              </a:rPr>
              <a:t>Opérations de nettoyage : Groupes pnns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24A6C-EEA5-4BF9-A031-2B8A0DD0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3" y="1295119"/>
            <a:ext cx="12103099" cy="4881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fr-FR" sz="2400" dirty="0">
                <a:latin typeface="+mj-lt"/>
                <a:cs typeface="Calibri" panose="020F0502020204030204"/>
              </a:rPr>
              <a:t>Seul </a:t>
            </a:r>
            <a:r>
              <a:rPr lang="fr-FR" sz="2400" dirty="0">
                <a:latin typeface="+mj-lt"/>
              </a:rPr>
              <a:t>un</a:t>
            </a:r>
            <a:r>
              <a:rPr lang="fr-FR" sz="2400" dirty="0">
                <a:latin typeface="+mj-lt"/>
                <a:cs typeface="Calibri" panose="020F0502020204030204"/>
              </a:rPr>
              <a:t> groupe (</a:t>
            </a:r>
            <a:r>
              <a:rPr lang="fr-FR" sz="2400" i="1" dirty="0">
                <a:latin typeface="+mj-lt"/>
                <a:cs typeface="Calibri" panose="020F0502020204030204"/>
              </a:rPr>
              <a:t>sugary-snacks</a:t>
            </a:r>
            <a:r>
              <a:rPr lang="fr-FR" sz="2400" dirty="0">
                <a:latin typeface="+mj-lt"/>
                <a:cs typeface="Calibri" panose="020F0502020204030204"/>
              </a:rPr>
              <a:t>) est redondant par rapport à un autre (</a:t>
            </a:r>
            <a:r>
              <a:rPr lang="fr-FR" sz="2400" i="1" dirty="0">
                <a:latin typeface="+mj-lt"/>
                <a:cs typeface="Calibri" panose="020F0502020204030204"/>
              </a:rPr>
              <a:t>Sugary snacks</a:t>
            </a:r>
            <a:r>
              <a:rPr lang="fr-FR" sz="2400" dirty="0">
                <a:latin typeface="+mj-lt"/>
                <a:cs typeface="Calibri" panose="020F0502020204030204"/>
              </a:rPr>
              <a:t>)</a:t>
            </a:r>
            <a:endParaRPr lang="fr-FR" sz="2400" dirty="0">
              <a:latin typeface="+mj-lt"/>
            </a:endParaRPr>
          </a:p>
          <a:p>
            <a:pPr algn="just"/>
            <a:r>
              <a:rPr lang="fr-FR" sz="2400" dirty="0">
                <a:latin typeface="+mj-lt"/>
                <a:cs typeface="Calibri" panose="020F0502020204030204"/>
              </a:rPr>
              <a:t>Mise au même format, et fusion de ces groupes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64514-400D-4477-AEA0-9B8DB5DC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dirty="0" smtClean="0"/>
              <a:t>9</a:t>
            </a:fld>
            <a:endParaRPr lang="fr-FR" dirty="0"/>
          </a:p>
        </p:txBody>
      </p:sp>
      <p:pic>
        <p:nvPicPr>
          <p:cNvPr id="6" name="Image 6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76007208-650D-4EAE-9044-FB128590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" y="2377871"/>
            <a:ext cx="12121236" cy="388878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8E185C9-2675-4CB3-BDB2-00613102912F}"/>
              </a:ext>
            </a:extLst>
          </p:cNvPr>
          <p:cNvSpPr/>
          <p:nvPr/>
        </p:nvSpPr>
        <p:spPr>
          <a:xfrm>
            <a:off x="2901191" y="2377872"/>
            <a:ext cx="946242" cy="2231074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1D089F4-5606-490C-B4B4-71C705919803}"/>
              </a:ext>
            </a:extLst>
          </p:cNvPr>
          <p:cNvSpPr/>
          <p:nvPr/>
        </p:nvSpPr>
        <p:spPr>
          <a:xfrm>
            <a:off x="11584956" y="2377870"/>
            <a:ext cx="560025" cy="873330"/>
          </a:xfrm>
          <a:prstGeom prst="roundRect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708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1111</Words>
  <Application>Microsoft Office PowerPoint</Application>
  <PresentationFormat>Grand écran</PresentationFormat>
  <Paragraphs>243</Paragraphs>
  <Slides>35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Thème Office</vt:lpstr>
      <vt:lpstr>Concevez une application au service de la santé publique </vt:lpstr>
      <vt:lpstr>Présentation PowerPoint</vt:lpstr>
      <vt:lpstr>Présentation PowerPoint</vt:lpstr>
      <vt:lpstr> Présentation de mon idée d'application</vt:lpstr>
      <vt:lpstr>En explorant les différents paramètres de catégorisation</vt:lpstr>
      <vt:lpstr>Refonte de l'idée d'application</vt:lpstr>
      <vt:lpstr>Refonte de l'idée d'application</vt:lpstr>
      <vt:lpstr>Présentation PowerPoint</vt:lpstr>
      <vt:lpstr>Opérations de nettoyage : Groupes pnns</vt:lpstr>
      <vt:lpstr>Opérations de nettoyage : Nutrition facts</vt:lpstr>
      <vt:lpstr>Opérations de nettoyage : Nutrition facts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univariée : Distribution de pnns_groups_1 </vt:lpstr>
      <vt:lpstr>Présentation PowerPoint</vt:lpstr>
      <vt:lpstr>Présentation PowerPoint</vt:lpstr>
      <vt:lpstr>Présentation PowerPoint</vt:lpstr>
      <vt:lpstr>Présentation PowerPoint</vt:lpstr>
      <vt:lpstr>Analyse multivariée : ANOVA</vt:lpstr>
      <vt:lpstr>Analyse multivariée : Matrice des corrélations</vt:lpstr>
      <vt:lpstr>Analyse multivariée : PCA</vt:lpstr>
      <vt:lpstr>Analyse multivariée : PCA</vt:lpstr>
      <vt:lpstr>Présentation PowerPoint</vt:lpstr>
      <vt:lpstr>Modèle de machine learning</vt:lpstr>
      <vt:lpstr>Modèle de machine learning </vt:lpstr>
      <vt:lpstr>Présentation PowerPoint</vt:lpstr>
      <vt:lpstr>Conclusions</vt:lpstr>
      <vt:lpstr>AU CAS OÙ : DIAPOSITIVES ANNEXES</vt:lpstr>
      <vt:lpstr>Analyse multivariée : Matrice des corrélations</vt:lpstr>
      <vt:lpstr>Analyse multivariée : Matrice des corrélations</vt:lpstr>
      <vt:lpstr>Modèle de machine learning : Procedure</vt:lpstr>
      <vt:lpstr>Modèle de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Ambra MORANA</dc:creator>
  <cp:lastModifiedBy>Ambra MORANA</cp:lastModifiedBy>
  <cp:revision>541</cp:revision>
  <dcterms:created xsi:type="dcterms:W3CDTF">2021-12-08T08:47:52Z</dcterms:created>
  <dcterms:modified xsi:type="dcterms:W3CDTF">2021-12-14T20:52:45Z</dcterms:modified>
</cp:coreProperties>
</file>