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5" r:id="rId5"/>
    <p:sldId id="310" r:id="rId6"/>
    <p:sldId id="314" r:id="rId7"/>
    <p:sldId id="315" r:id="rId8"/>
    <p:sldId id="316" r:id="rId9"/>
    <p:sldId id="318" r:id="rId10"/>
    <p:sldId id="319" r:id="rId11"/>
    <p:sldId id="317" r:id="rId12"/>
    <p:sldId id="320" r:id="rId13"/>
    <p:sldId id="321" r:id="rId14"/>
    <p:sldId id="322" r:id="rId15"/>
  </p:sldIdLst>
  <p:sldSz cx="12188825" cy="6858000"/>
  <p:notesSz cx="6858000" cy="9144000"/>
  <p:custDataLst>
    <p:tags r:id="rId18"/>
  </p:custDataLst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138" y="19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115D25CC-CE2B-44FC-97DA-587FCC13922E}" type="datetime1">
              <a:rPr lang="de-DE" smtClean="0"/>
              <a:pPr algn="r" rtl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de-DE" smtClean="0"/>
              <a:pPr algn="r"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832C949-ED9C-45D4-8A60-90C89D3B8584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189E67C-9D02-45EC-B214-7132036CA0E2}" type="datetime1">
              <a:rPr lang="de-DE" noProof="0" smtClean="0"/>
              <a:pPr/>
              <a:t>17.02.2020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>
              <a:defRPr/>
            </a:lvl1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70FAB6A-C057-4550-9260-DE7EF7F686AF}" type="datetime1">
              <a:rPr lang="de-DE" noProof="0" smtClean="0"/>
              <a:pPr/>
              <a:t>17.02.2020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C3BEA5D-0888-4F93-8E94-34D310102D57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C737EE-66BB-4D7F-898E-CF1D06F8E110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de-DE" dirty="0"/>
              <a:t>​</a:t>
            </a:r>
            <a:fld id="{8B789056-64C5-46DE-95B1-DA257F473F68}" type="datetime1">
              <a:rPr lang="de-DE" smtClean="0"/>
              <a:pPr/>
              <a:t>17.02.2020</a:t>
            </a:fld>
            <a:r>
              <a:rPr lang="de-DE" dirty="0"/>
              <a:t>​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BFF739-A1FF-4B0F-A80D-4A7600AF59B6}" type="datetime1">
              <a:rPr lang="de-DE" noProof="0" smtClean="0"/>
              <a:pPr/>
              <a:t>17.02.2020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9B1CAE9-9EFE-4152-8504-84F83B03DD44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6AF6054-D64A-4276-A67A-52D6E88FBE84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2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374C35-0B4F-422D-B236-94C4FF2C6562}" type="datetime1">
              <a:rPr lang="de-DE" noProof="0" smtClean="0"/>
              <a:pPr/>
              <a:t>17.02.2020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2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041F81-F908-46F2-978C-0D5782D2F71E}" type="datetime1">
              <a:rPr lang="de-DE" noProof="0" smtClean="0"/>
              <a:pPr/>
              <a:t>17.02.2020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8FAC-1E42-46E2-B290-2D4CF62A4174}" type="datetime1">
              <a:rPr lang="de-DE" smtClean="0"/>
              <a:pPr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1065213" y="908720"/>
            <a:ext cx="8229600" cy="2895600"/>
          </a:xfrm>
        </p:spPr>
        <p:txBody>
          <a:bodyPr rtlCol="0">
            <a:normAutofit/>
          </a:bodyPr>
          <a:lstStyle/>
          <a:p>
            <a:pPr rtl="0"/>
            <a:r>
              <a:rPr lang="de" sz="10000"/>
              <a:t>J</a:t>
            </a:r>
            <a:r>
              <a:rPr lang="de-DE" sz="10000"/>
              <a:t>Query</a:t>
            </a:r>
            <a:endParaRPr lang="en-US" sz="100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>
          <a:xfrm>
            <a:off x="0" y="5670917"/>
            <a:ext cx="8229600" cy="1219200"/>
          </a:xfrm>
        </p:spPr>
        <p:txBody>
          <a:bodyPr rtlCol="0"/>
          <a:lstStyle/>
          <a:p>
            <a:pPr rtl="0"/>
            <a:r>
              <a:rPr lang="de" dirty="0"/>
              <a:t>Marcel F</a:t>
            </a:r>
            <a:r>
              <a:rPr lang="de-DE" dirty="0"/>
              <a:t>i</a:t>
            </a:r>
            <a:r>
              <a:rPr lang="de" dirty="0"/>
              <a:t>rley</a:t>
            </a:r>
          </a:p>
          <a:p>
            <a:pPr rtl="0"/>
            <a:r>
              <a:rPr lang="de"/>
              <a:t>ITA 8</a:t>
            </a:r>
            <a:r>
              <a:rPr lang="de" sz="2400"/>
              <a:t>1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dirty="0"/>
              <a:t>Aufgabe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04B41E5-D2D4-4515-9F17-2D8A9CF5E54F}"/>
              </a:ext>
            </a:extLst>
          </p:cNvPr>
          <p:cNvSpPr txBox="1"/>
          <p:nvPr/>
        </p:nvSpPr>
        <p:spPr>
          <a:xfrm>
            <a:off x="837828" y="1484784"/>
            <a:ext cx="10334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Einen Button  erschaffen der nach Rechts </a:t>
            </a:r>
            <a:r>
              <a:rPr lang="de-DE" sz="2400" dirty="0" err="1"/>
              <a:t>Slided</a:t>
            </a:r>
            <a:endParaRPr lang="de-DE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Einen Button erschaffen der sobald man auf ihn drückt ein Stück Text 	einblendet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Einen Button zu erschaffen der eine Animation aufruft (welche es ist 	steht euch offen)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Einen Button zu erschaffen der ausgewählte „p“ Elemente die 	Schriftfarbe Rot zuweist und diese dann noch nach rechts </a:t>
            </a:r>
            <a:r>
              <a:rPr lang="de-DE" sz="2400" dirty="0" err="1"/>
              <a:t>Sliden</a:t>
            </a:r>
            <a:r>
              <a:rPr lang="de-DE" sz="2400"/>
              <a:t> lässt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52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EEC01-9B3E-4622-85FB-64FD4BFB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5" y="0"/>
            <a:ext cx="9684570" cy="4725144"/>
          </a:xfrm>
        </p:spPr>
        <p:txBody>
          <a:bodyPr/>
          <a:lstStyle/>
          <a:p>
            <a:r>
              <a:rPr lang="de-DE" sz="6000" dirty="0"/>
              <a:t>Ich Hoffe ich konnte euch dem Thema </a:t>
            </a:r>
            <a:r>
              <a:rPr lang="de-DE" sz="6000" dirty="0" err="1"/>
              <a:t>JQuery</a:t>
            </a:r>
            <a:r>
              <a:rPr lang="de-DE" sz="6000" dirty="0"/>
              <a:t> ein wenig belehren und näher bringen !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0D16628-FE80-4E9B-B231-84C9964C1A24}"/>
              </a:ext>
            </a:extLst>
          </p:cNvPr>
          <p:cNvSpPr txBox="1"/>
          <p:nvPr/>
        </p:nvSpPr>
        <p:spPr>
          <a:xfrm>
            <a:off x="765820" y="5661248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 = https://www.w3schools.com/jquery/default.asp</a:t>
            </a:r>
          </a:p>
        </p:txBody>
      </p:sp>
    </p:spTree>
    <p:extLst>
      <p:ext uri="{BB962C8B-B14F-4D97-AF65-F5344CB8AC3E}">
        <p14:creationId xmlns:p14="http://schemas.microsoft.com/office/powerpoint/2010/main" val="363379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5400" dirty="0" err="1"/>
              <a:t>Inhaltsverzeichnis</a:t>
            </a:r>
            <a:endParaRPr lang="en-US" sz="5400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95300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Was ist </a:t>
            </a:r>
            <a:r>
              <a:rPr lang="de-DE" dirty="0" err="1"/>
              <a:t>JQuery</a:t>
            </a:r>
            <a:r>
              <a:rPr lang="de-DE" dirty="0"/>
              <a:t>?</a:t>
            </a:r>
          </a:p>
          <a:p>
            <a:pPr rtl="0"/>
            <a:r>
              <a:rPr lang="de-DE" dirty="0"/>
              <a:t>Funktionen von </a:t>
            </a:r>
            <a:r>
              <a:rPr lang="de-DE" dirty="0" err="1"/>
              <a:t>JQuery</a:t>
            </a:r>
            <a:r>
              <a:rPr lang="de-DE" dirty="0"/>
              <a:t> </a:t>
            </a:r>
          </a:p>
          <a:p>
            <a:pPr rtl="0"/>
            <a:r>
              <a:rPr lang="de-DE" dirty="0"/>
              <a:t>Entstehung von </a:t>
            </a:r>
            <a:r>
              <a:rPr lang="de-DE" dirty="0" err="1"/>
              <a:t>JQuery</a:t>
            </a:r>
            <a:r>
              <a:rPr lang="de-DE" dirty="0"/>
              <a:t>?</a:t>
            </a:r>
          </a:p>
          <a:p>
            <a:pPr rtl="0"/>
            <a:r>
              <a:rPr lang="de-DE" dirty="0"/>
              <a:t>Die kleineren Brüder von </a:t>
            </a:r>
            <a:r>
              <a:rPr lang="de-DE" dirty="0" err="1"/>
              <a:t>JQuery</a:t>
            </a:r>
            <a:endParaRPr lang="de-DE" dirty="0"/>
          </a:p>
          <a:p>
            <a:pPr rtl="0"/>
            <a:r>
              <a:rPr lang="de-DE" dirty="0"/>
              <a:t>Einbinden von </a:t>
            </a:r>
            <a:r>
              <a:rPr lang="de-DE" dirty="0" err="1"/>
              <a:t>JQuery</a:t>
            </a:r>
            <a:endParaRPr lang="de-DE" dirty="0"/>
          </a:p>
          <a:p>
            <a:pPr rtl="0"/>
            <a:r>
              <a:rPr lang="de-DE" dirty="0"/>
              <a:t>Anwendung von </a:t>
            </a:r>
            <a:r>
              <a:rPr lang="de-DE" dirty="0" err="1"/>
              <a:t>Jquery</a:t>
            </a:r>
            <a:endParaRPr lang="de-DE" dirty="0"/>
          </a:p>
          <a:p>
            <a:pPr rtl="0"/>
            <a:r>
              <a:rPr lang="de-DE" dirty="0"/>
              <a:t>Hilfreiche Syntax</a:t>
            </a:r>
          </a:p>
          <a:p>
            <a:pPr rtl="0"/>
            <a:r>
              <a:rPr lang="de-DE" dirty="0"/>
              <a:t>Beispiel Aufgaben</a:t>
            </a:r>
          </a:p>
          <a:p>
            <a:pPr rtl="0"/>
            <a:endParaRPr lang="de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3892" y="332656"/>
            <a:ext cx="8568952" cy="864096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5400" dirty="0"/>
              <a:t>Was </a:t>
            </a:r>
            <a:r>
              <a:rPr lang="en-US" sz="5400" dirty="0" err="1"/>
              <a:t>ist</a:t>
            </a:r>
            <a:r>
              <a:rPr lang="en-US" sz="5400" dirty="0"/>
              <a:t> </a:t>
            </a:r>
            <a:r>
              <a:rPr lang="en-US" sz="5400" dirty="0" err="1"/>
              <a:t>JQuery</a:t>
            </a:r>
            <a:r>
              <a:rPr lang="en-US" sz="5400" dirty="0"/>
              <a:t> 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10A3078-916B-4DB0-A0DB-6EA4D95C28E2}"/>
              </a:ext>
            </a:extLst>
          </p:cNvPr>
          <p:cNvSpPr txBox="1"/>
          <p:nvPr/>
        </p:nvSpPr>
        <p:spPr>
          <a:xfrm>
            <a:off x="1413452" y="1772816"/>
            <a:ext cx="720123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u="sng" dirty="0"/>
              <a:t>Definition :</a:t>
            </a:r>
            <a:r>
              <a:rPr lang="de-DE" sz="2800" b="1" dirty="0"/>
              <a:t>  </a:t>
            </a:r>
            <a:r>
              <a:rPr lang="de-DE" sz="2400" dirty="0" err="1"/>
              <a:t>jQuery</a:t>
            </a:r>
            <a:r>
              <a:rPr lang="de-DE" sz="2400" dirty="0"/>
              <a:t> ist eine freie JavaScript-			Bibliothek, die Funktionen zur 			DOM-Navigation und -Manipulation </a:t>
            </a:r>
          </a:p>
          <a:p>
            <a:pPr>
              <a:lnSpc>
                <a:spcPct val="200000"/>
              </a:lnSpc>
            </a:pPr>
            <a:r>
              <a:rPr lang="de-DE" sz="2400" dirty="0"/>
              <a:t>		zur Verfügung stellt. </a:t>
            </a:r>
            <a:r>
              <a:rPr lang="de-DE" sz="2400" dirty="0" err="1"/>
              <a:t>jQuery</a:t>
            </a:r>
            <a:r>
              <a:rPr lang="de-DE" sz="2400" dirty="0"/>
              <a:t> ist die 			meistverwendete JavaScript-Bibliothek.</a:t>
            </a:r>
            <a:endParaRPr lang="en-US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5400" kern="1200" spc="100" baseline="0" dirty="0">
                <a:latin typeface="+mj-lt"/>
                <a:ea typeface="+mj-ea"/>
                <a:cs typeface="+mj-cs"/>
              </a:rPr>
              <a:t>Funktionen von </a:t>
            </a:r>
            <a:r>
              <a:rPr lang="de-DE" sz="5400" kern="1200" spc="100" baseline="0" dirty="0" err="1">
                <a:latin typeface="+mj-lt"/>
                <a:ea typeface="+mj-ea"/>
                <a:cs typeface="+mj-cs"/>
              </a:rPr>
              <a:t>JQuery</a:t>
            </a:r>
            <a:endParaRPr lang="de-DE" sz="540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55303A-695A-4C68-987B-191CD6518513}"/>
              </a:ext>
            </a:extLst>
          </p:cNvPr>
          <p:cNvSpPr txBox="1"/>
          <p:nvPr/>
        </p:nvSpPr>
        <p:spPr>
          <a:xfrm>
            <a:off x="981844" y="1916832"/>
            <a:ext cx="7920880" cy="4320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 err="1"/>
              <a:t>Document</a:t>
            </a:r>
            <a:r>
              <a:rPr lang="de-DE" sz="2400" dirty="0"/>
              <a:t>-</a:t>
            </a:r>
            <a:r>
              <a:rPr lang="de-DE" sz="2400" dirty="0" err="1"/>
              <a:t>Object</a:t>
            </a:r>
            <a:r>
              <a:rPr lang="de-DE" sz="2400" dirty="0"/>
              <a:t>-Model-Manipulation</a:t>
            </a:r>
          </a:p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/>
              <a:t>Erweitertes Event-System</a:t>
            </a:r>
          </a:p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/>
              <a:t>Hilfsfunktionen wie zum Beispiel die „</a:t>
            </a:r>
            <a:r>
              <a:rPr lang="de-DE" sz="2400" dirty="0" err="1"/>
              <a:t>each</a:t>
            </a:r>
            <a:r>
              <a:rPr lang="de-DE" sz="2400" dirty="0"/>
              <a:t>-Funktionen“</a:t>
            </a:r>
          </a:p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/>
              <a:t>Animationen und Effekte</a:t>
            </a:r>
          </a:p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/>
              <a:t>Ajax-Funktionalitäten</a:t>
            </a:r>
          </a:p>
          <a:p>
            <a:pPr marL="342900" indent="-342900">
              <a:lnSpc>
                <a:spcPct val="18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</a:pPr>
            <a:r>
              <a:rPr lang="de-DE" sz="2400" dirty="0"/>
              <a:t>Erweiterbarkeit durch zahlreiche freie Plug-ins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E2FD03F8-5EF5-4C54-86F0-16E0D6578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393" y="1752600"/>
            <a:ext cx="4034432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n-US" sz="5400" dirty="0" err="1"/>
              <a:t>Entstehung</a:t>
            </a:r>
            <a:r>
              <a:rPr lang="en-US" sz="5400" dirty="0"/>
              <a:t> von </a:t>
            </a:r>
            <a:r>
              <a:rPr lang="en-US" sz="5400" dirty="0" err="1"/>
              <a:t>JQuery</a:t>
            </a:r>
            <a:endParaRPr lang="en-US" sz="5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21CE0CA-10F1-4D30-AC6D-6CA2AECA201D}"/>
              </a:ext>
            </a:extLst>
          </p:cNvPr>
          <p:cNvSpPr txBox="1"/>
          <p:nvPr/>
        </p:nvSpPr>
        <p:spPr>
          <a:xfrm>
            <a:off x="1845940" y="1988840"/>
            <a:ext cx="9144000" cy="413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Ursprünglicher Name „JSELECT“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Domain war vergeben deshalb der Name </a:t>
            </a:r>
            <a:r>
              <a:rPr lang="de-DE" dirty="0" err="1"/>
              <a:t>Jquery</a:t>
            </a:r>
            <a:endParaRPr lang="de-DE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Entwickler von „</a:t>
            </a:r>
            <a:r>
              <a:rPr lang="de-DE" dirty="0" err="1"/>
              <a:t>JQuery</a:t>
            </a:r>
            <a:r>
              <a:rPr lang="de-DE" dirty="0"/>
              <a:t>“  ist John </a:t>
            </a:r>
            <a:r>
              <a:rPr lang="de-DE" dirty="0" err="1"/>
              <a:t>Resig</a:t>
            </a:r>
            <a:endParaRPr lang="de-DE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Die Bibliothek wurde 2006 auf dem Barcamp (NYC) in New York veröffentlicht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John </a:t>
            </a:r>
            <a:r>
              <a:rPr lang="de-DE" dirty="0" err="1"/>
              <a:t>Resig</a:t>
            </a:r>
            <a:r>
              <a:rPr lang="de-DE" dirty="0"/>
              <a:t> hast sich mittlerweile aus der Entwicklerarbeit zurückgezogen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DE" dirty="0"/>
              <a:t>Das Team von </a:t>
            </a:r>
            <a:r>
              <a:rPr lang="de-DE" dirty="0" err="1"/>
              <a:t>JQuery</a:t>
            </a:r>
            <a:r>
              <a:rPr lang="de-DE" dirty="0"/>
              <a:t> übernimmt die Weiterentwicklung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7808" y="116632"/>
            <a:ext cx="10873208" cy="1152128"/>
          </a:xfrm>
        </p:spPr>
        <p:txBody>
          <a:bodyPr rtlCol="0"/>
          <a:lstStyle/>
          <a:p>
            <a:pPr algn="ctr" rtl="0"/>
            <a:r>
              <a:rPr lang="en-US" sz="5400" dirty="0"/>
              <a:t>Die </a:t>
            </a:r>
            <a:r>
              <a:rPr lang="en-US" sz="5400" dirty="0" err="1"/>
              <a:t>kleineren</a:t>
            </a:r>
            <a:r>
              <a:rPr lang="en-US" sz="5400" dirty="0"/>
              <a:t> </a:t>
            </a:r>
            <a:r>
              <a:rPr lang="en-US" sz="5400" dirty="0" err="1"/>
              <a:t>Brüder</a:t>
            </a:r>
            <a:r>
              <a:rPr lang="en-US" sz="5400" dirty="0"/>
              <a:t> von </a:t>
            </a:r>
            <a:r>
              <a:rPr lang="en-US" sz="5400" dirty="0" err="1"/>
              <a:t>JQuery</a:t>
            </a:r>
            <a:endParaRPr lang="en-US" sz="5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F0380E-81CA-42B3-9C11-DCAE2FF48876}"/>
              </a:ext>
            </a:extLst>
          </p:cNvPr>
          <p:cNvSpPr txBox="1"/>
          <p:nvPr/>
        </p:nvSpPr>
        <p:spPr>
          <a:xfrm>
            <a:off x="1485900" y="1267235"/>
            <a:ext cx="9433048" cy="520142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numCol="1" rtlCol="0" anchor="ctr">
            <a:spAutoFit/>
          </a:bodyPr>
          <a:lstStyle/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accent3"/>
                </a:solidFill>
              </a:rPr>
              <a:t>JQuery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 err="1">
                <a:solidFill>
                  <a:schemeClr val="accent3"/>
                </a:solidFill>
              </a:rPr>
              <a:t>Uin</a:t>
            </a:r>
            <a:r>
              <a:rPr lang="en-US" sz="2200" dirty="0">
                <a:solidFill>
                  <a:schemeClr val="accent3"/>
                </a:solidFill>
              </a:rPr>
              <a:t>  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de-DE" sz="2200" dirty="0" err="1"/>
              <a:t>jQuery</a:t>
            </a:r>
            <a:r>
              <a:rPr lang="de-DE" sz="2200" dirty="0"/>
              <a:t> UI ist eine Erweiterung der freien JavaScript-Bibliothek </a:t>
            </a:r>
            <a:r>
              <a:rPr lang="de-DE" sz="2200" dirty="0" err="1"/>
              <a:t>jQuery</a:t>
            </a:r>
            <a:r>
              <a:rPr lang="de-DE" sz="2200" dirty="0"/>
              <a:t> und bietet Lösungen zur Gestaltung und Funktionalität der Benutzeroberfläche an.</a:t>
            </a:r>
            <a:endParaRPr lang="en-US" sz="2200" dirty="0"/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3"/>
                </a:solidFill>
              </a:rPr>
              <a:t>jQuery Mobile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de-DE" sz="2200" dirty="0" err="1"/>
              <a:t>jQuery</a:t>
            </a:r>
            <a:r>
              <a:rPr lang="de-DE" sz="2200" dirty="0"/>
              <a:t> Mobile ist eine freie JavaScript-Bibliothek, die speziell für die Bedürfnisse für mobile Applikationen entwickelt wurde</a:t>
            </a:r>
            <a:r>
              <a:rPr lang="en-US" sz="2200" dirty="0"/>
              <a:t> </a:t>
            </a: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accent3"/>
                </a:solidFill>
              </a:rPr>
              <a:t>Sizzle Selector Engine </a:t>
            </a: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de-DE" sz="2200" dirty="0"/>
              <a:t>Die </a:t>
            </a:r>
            <a:r>
              <a:rPr lang="de-DE" sz="2200" dirty="0" err="1"/>
              <a:t>Sizzle</a:t>
            </a:r>
            <a:r>
              <a:rPr lang="de-DE" sz="2200" dirty="0"/>
              <a:t> </a:t>
            </a:r>
            <a:r>
              <a:rPr lang="de-DE" sz="2200" dirty="0" err="1"/>
              <a:t>Selector</a:t>
            </a:r>
            <a:r>
              <a:rPr lang="de-DE" sz="2200" dirty="0"/>
              <a:t> Engine ist eine auf JavaScript basierende Engine zum Selektieren von Elementen innerhalb des </a:t>
            </a:r>
            <a:r>
              <a:rPr lang="de-DE" sz="2200" dirty="0" err="1"/>
              <a:t>Document</a:t>
            </a:r>
            <a:r>
              <a:rPr lang="de-DE" sz="2200" dirty="0"/>
              <a:t> </a:t>
            </a:r>
            <a:r>
              <a:rPr lang="de-DE" sz="2200" dirty="0" err="1"/>
              <a:t>Object</a:t>
            </a:r>
            <a:r>
              <a:rPr lang="de-DE" sz="2200" dirty="0"/>
              <a:t> Models.</a:t>
            </a:r>
            <a:endParaRPr lang="de-DE" sz="2200" dirty="0">
              <a:solidFill>
                <a:schemeClr val="accent3"/>
              </a:solidFill>
            </a:endParaRP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sz="2200" dirty="0" err="1">
                <a:solidFill>
                  <a:schemeClr val="accent3"/>
                </a:solidFill>
              </a:rPr>
              <a:t>Qunit</a:t>
            </a:r>
            <a:endParaRPr lang="en-US" sz="2200" dirty="0">
              <a:solidFill>
                <a:schemeClr val="accent3"/>
              </a:solidFill>
            </a:endParaRPr>
          </a:p>
          <a:p>
            <a:pPr marL="1314450" lvl="2" indent="-400050">
              <a:buFont typeface="Arial" panose="020B0604020202020204" pitchFamily="34" charset="0"/>
              <a:buChar char="•"/>
            </a:pPr>
            <a:r>
              <a:rPr lang="de-DE" sz="2200" dirty="0" err="1"/>
              <a:t>QUnit</a:t>
            </a:r>
            <a:r>
              <a:rPr lang="de-DE" sz="2200" dirty="0"/>
              <a:t> ist ein freies Modultest-Framework für JavaScript, das speziell für Unit-Tests geeignet ist. Ursprünglich entwickelt wurde es für Softwaretests für </a:t>
            </a:r>
            <a:r>
              <a:rPr lang="de-DE" sz="2200" dirty="0" err="1"/>
              <a:t>jQuery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en-US" sz="5400" dirty="0" err="1"/>
              <a:t>Einbinden</a:t>
            </a:r>
            <a:r>
              <a:rPr lang="en-US" sz="5400" dirty="0"/>
              <a:t> von </a:t>
            </a:r>
            <a:r>
              <a:rPr lang="en-US" sz="5400" dirty="0" err="1"/>
              <a:t>JQuery</a:t>
            </a:r>
            <a:endParaRPr lang="en-US" sz="5400" dirty="0"/>
          </a:p>
        </p:txBody>
      </p:sp>
      <p:pic>
        <p:nvPicPr>
          <p:cNvPr id="14" name="Inhaltsplatzhalter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29B6C1-AE4D-4303-A2EF-D5DCFF56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144389"/>
            <a:ext cx="9134391" cy="3636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F223B4-4C89-4D1A-B540-4574A9E1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16632"/>
            <a:ext cx="7920880" cy="864096"/>
          </a:xfrm>
        </p:spPr>
        <p:txBody>
          <a:bodyPr/>
          <a:lstStyle/>
          <a:p>
            <a:r>
              <a:rPr lang="en-US" sz="5400" dirty="0" err="1"/>
              <a:t>Anwendung</a:t>
            </a:r>
            <a:r>
              <a:rPr lang="en-US" sz="5400" dirty="0"/>
              <a:t> von </a:t>
            </a:r>
            <a:r>
              <a:rPr lang="en-US" sz="5400" dirty="0" err="1"/>
              <a:t>JQuery</a:t>
            </a:r>
            <a:endParaRPr lang="en-US" sz="540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36858-0E36-4317-BCA3-C44971DF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44" y="1129117"/>
            <a:ext cx="9937104" cy="2068038"/>
          </a:xfrm>
        </p:spPr>
        <p:txBody>
          <a:bodyPr>
            <a:normAutofit/>
          </a:bodyPr>
          <a:lstStyle/>
          <a:p>
            <a:r>
              <a:rPr lang="en-US" sz="2400" dirty="0"/>
              <a:t>Die Basic Syntax </a:t>
            </a:r>
            <a:r>
              <a:rPr lang="en-US" sz="2400" dirty="0" err="1"/>
              <a:t>ist</a:t>
            </a:r>
            <a:r>
              <a:rPr lang="en-US" sz="2400" dirty="0"/>
              <a:t> : </a:t>
            </a:r>
            <a:r>
              <a:rPr lang="en-US" sz="2400" dirty="0">
                <a:solidFill>
                  <a:schemeClr val="accent3"/>
                </a:solidFill>
              </a:rPr>
              <a:t>$(selector).action()</a:t>
            </a:r>
          </a:p>
          <a:p>
            <a:r>
              <a:rPr lang="en-US" sz="2400" u="sng" dirty="0" err="1"/>
              <a:t>Beispiel</a:t>
            </a:r>
            <a:r>
              <a:rPr lang="en-US" sz="2400" u="sng" dirty="0"/>
              <a:t>:</a:t>
            </a:r>
            <a:r>
              <a:rPr lang="en-US" sz="2400" dirty="0"/>
              <a:t>    </a:t>
            </a:r>
            <a:r>
              <a:rPr lang="en-US" sz="2400" dirty="0">
                <a:solidFill>
                  <a:schemeClr val="accent3"/>
                </a:solidFill>
              </a:rPr>
              <a:t>$(this).hide() </a:t>
            </a:r>
            <a:r>
              <a:rPr lang="en-US" sz="2400" dirty="0"/>
              <a:t>| </a:t>
            </a:r>
            <a:r>
              <a:rPr lang="en-US" sz="2400" dirty="0" err="1"/>
              <a:t>versteckt</a:t>
            </a:r>
            <a:r>
              <a:rPr lang="en-US" sz="2400" dirty="0"/>
              <a:t> das </a:t>
            </a:r>
            <a:r>
              <a:rPr lang="en-US" sz="2400" dirty="0" err="1"/>
              <a:t>ausgewählte</a:t>
            </a:r>
            <a:r>
              <a:rPr lang="en-US" sz="2400" dirty="0"/>
              <a:t> Element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chemeClr val="accent3"/>
                </a:solidFill>
              </a:rPr>
              <a:t>      $(“.test”).hide() </a:t>
            </a:r>
            <a:r>
              <a:rPr lang="en-US" sz="2400" dirty="0"/>
              <a:t>| </a:t>
            </a:r>
            <a:r>
              <a:rPr lang="en-US" sz="2400" dirty="0" err="1"/>
              <a:t>versteckt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der </a:t>
            </a:r>
            <a:r>
              <a:rPr lang="en-US" sz="2400" dirty="0" err="1"/>
              <a:t>Klasse</a:t>
            </a:r>
            <a:r>
              <a:rPr lang="en-US" sz="2400" dirty="0"/>
              <a:t>=“test”</a:t>
            </a:r>
          </a:p>
          <a:p>
            <a:r>
              <a:rPr lang="en-US" sz="2400" dirty="0"/>
              <a:t>	      </a:t>
            </a:r>
            <a:r>
              <a:rPr lang="en-US" sz="2400" dirty="0">
                <a:solidFill>
                  <a:schemeClr val="accent3"/>
                </a:solidFill>
              </a:rPr>
              <a:t>$(“#test”).hide() </a:t>
            </a:r>
            <a:r>
              <a:rPr lang="en-US" sz="2400" dirty="0"/>
              <a:t>| </a:t>
            </a:r>
            <a:r>
              <a:rPr lang="en-US" sz="2400" dirty="0" err="1"/>
              <a:t>versteckt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Elemente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der id=“test”</a:t>
            </a:r>
          </a:p>
          <a:p>
            <a:endParaRPr lang="en-US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1CB177-2B36-4C67-A6AE-6421221C1AA3}"/>
              </a:ext>
            </a:extLst>
          </p:cNvPr>
          <p:cNvSpPr txBox="1"/>
          <p:nvPr/>
        </p:nvSpPr>
        <p:spPr>
          <a:xfrm>
            <a:off x="-31609" y="3197155"/>
            <a:ext cx="129351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err="1">
                <a:solidFill>
                  <a:schemeClr val="accent3"/>
                </a:solidFill>
              </a:rPr>
              <a:t>JQuery</a:t>
            </a:r>
            <a:r>
              <a:rPr lang="de-DE" sz="2400" b="1" u="sng" dirty="0">
                <a:solidFill>
                  <a:schemeClr val="accent3"/>
                </a:solidFill>
              </a:rPr>
              <a:t> </a:t>
            </a:r>
            <a:r>
              <a:rPr lang="de-DE" sz="2400" b="1" u="sng" dirty="0" err="1">
                <a:solidFill>
                  <a:schemeClr val="accent3"/>
                </a:solidFill>
              </a:rPr>
              <a:t>Selector</a:t>
            </a:r>
            <a:endParaRPr lang="de-DE" sz="2400" b="1" u="sng" dirty="0">
              <a:solidFill>
                <a:schemeClr val="accent3"/>
              </a:solidFill>
            </a:endParaRPr>
          </a:p>
          <a:p>
            <a:r>
              <a:rPr lang="de-DE" sz="2400" b="1" dirty="0" err="1"/>
              <a:t>JQuery</a:t>
            </a:r>
            <a:r>
              <a:rPr lang="de-DE" sz="2400" b="1" dirty="0"/>
              <a:t> </a:t>
            </a:r>
            <a:r>
              <a:rPr lang="de-DE" sz="2400" b="1" dirty="0" err="1"/>
              <a:t>Selectoren</a:t>
            </a:r>
            <a:r>
              <a:rPr lang="de-DE" sz="2400" b="1" dirty="0"/>
              <a:t> erlauben einem </a:t>
            </a:r>
            <a:r>
              <a:rPr lang="de-DE" sz="2400" b="1" dirty="0" err="1"/>
              <a:t>manipultierte</a:t>
            </a:r>
            <a:r>
              <a:rPr lang="de-DE" sz="2400" b="1" dirty="0"/>
              <a:t> HTML </a:t>
            </a:r>
            <a:r>
              <a:rPr lang="de-DE" sz="2400" b="1" dirty="0" err="1"/>
              <a:t>elemente</a:t>
            </a:r>
            <a:r>
              <a:rPr lang="de-DE" sz="2400" b="1" dirty="0"/>
              <a:t> auszuwählen</a:t>
            </a:r>
          </a:p>
          <a:p>
            <a:r>
              <a:rPr lang="de-DE" sz="2400" u="sng" dirty="0"/>
              <a:t>Beispiel:</a:t>
            </a:r>
            <a:r>
              <a:rPr lang="de-DE" sz="2400" dirty="0"/>
              <a:t>	</a:t>
            </a:r>
            <a:r>
              <a:rPr lang="de-DE" sz="2400" dirty="0">
                <a:solidFill>
                  <a:schemeClr val="accent3"/>
                </a:solidFill>
              </a:rPr>
              <a:t>$(</a:t>
            </a:r>
            <a:r>
              <a:rPr lang="de-DE" sz="2400" dirty="0" err="1">
                <a:solidFill>
                  <a:schemeClr val="accent3"/>
                </a:solidFill>
              </a:rPr>
              <a:t>document</a:t>
            </a:r>
            <a:r>
              <a:rPr lang="de-DE" sz="2400" dirty="0">
                <a:solidFill>
                  <a:schemeClr val="accent3"/>
                </a:solidFill>
              </a:rPr>
              <a:t>).</a:t>
            </a:r>
            <a:r>
              <a:rPr lang="de-DE" sz="2400" dirty="0" err="1">
                <a:solidFill>
                  <a:schemeClr val="accent3"/>
                </a:solidFill>
              </a:rPr>
              <a:t>ready</a:t>
            </a:r>
            <a:r>
              <a:rPr lang="de-DE" sz="2400" dirty="0">
                <a:solidFill>
                  <a:schemeClr val="accent3"/>
                </a:solidFill>
              </a:rPr>
              <a:t>(</a:t>
            </a:r>
            <a:r>
              <a:rPr lang="de-DE" sz="2400" dirty="0" err="1">
                <a:solidFill>
                  <a:schemeClr val="accent3"/>
                </a:solidFill>
              </a:rPr>
              <a:t>function</a:t>
            </a:r>
            <a:r>
              <a:rPr lang="de-DE" sz="2400" dirty="0">
                <a:solidFill>
                  <a:schemeClr val="accent3"/>
                </a:solidFill>
              </a:rPr>
              <a:t>(){</a:t>
            </a:r>
          </a:p>
          <a:p>
            <a:r>
              <a:rPr lang="de-DE" sz="2400" dirty="0"/>
              <a:t>		   </a:t>
            </a:r>
            <a:r>
              <a:rPr lang="de-DE" sz="2400" dirty="0">
                <a:solidFill>
                  <a:schemeClr val="accent3"/>
                </a:solidFill>
              </a:rPr>
              <a:t>$(“</a:t>
            </a:r>
            <a:r>
              <a:rPr lang="de-DE" sz="2400" dirty="0" err="1">
                <a:solidFill>
                  <a:schemeClr val="accent3"/>
                </a:solidFill>
              </a:rPr>
              <a:t>button</a:t>
            </a:r>
            <a:r>
              <a:rPr lang="de-DE" sz="2400" dirty="0">
                <a:solidFill>
                  <a:schemeClr val="accent3"/>
                </a:solidFill>
              </a:rPr>
              <a:t>“).</a:t>
            </a:r>
            <a:r>
              <a:rPr lang="de-DE" sz="2400" dirty="0" err="1">
                <a:solidFill>
                  <a:schemeClr val="accent3"/>
                </a:solidFill>
              </a:rPr>
              <a:t>click</a:t>
            </a:r>
            <a:r>
              <a:rPr lang="de-DE" sz="2400" dirty="0">
                <a:solidFill>
                  <a:schemeClr val="accent3"/>
                </a:solidFill>
              </a:rPr>
              <a:t>(</a:t>
            </a:r>
            <a:r>
              <a:rPr lang="de-DE" sz="2400" dirty="0" err="1">
                <a:solidFill>
                  <a:schemeClr val="accent3"/>
                </a:solidFill>
              </a:rPr>
              <a:t>function</a:t>
            </a:r>
            <a:r>
              <a:rPr lang="de-DE" sz="2400" dirty="0">
                <a:solidFill>
                  <a:schemeClr val="accent3"/>
                </a:solidFill>
              </a:rPr>
              <a:t>(){</a:t>
            </a:r>
          </a:p>
          <a:p>
            <a:r>
              <a:rPr lang="de-DE" sz="2400" dirty="0"/>
              <a:t>		       </a:t>
            </a:r>
            <a:r>
              <a:rPr lang="de-DE" sz="2400" dirty="0">
                <a:solidFill>
                  <a:schemeClr val="accent3"/>
                </a:solidFill>
              </a:rPr>
              <a:t>$(“p“).</a:t>
            </a:r>
            <a:r>
              <a:rPr lang="de-DE" sz="2400" dirty="0" err="1">
                <a:solidFill>
                  <a:schemeClr val="accent3"/>
                </a:solidFill>
              </a:rPr>
              <a:t>hide</a:t>
            </a:r>
            <a:r>
              <a:rPr lang="de-DE" sz="2400" dirty="0">
                <a:solidFill>
                  <a:schemeClr val="accent3"/>
                </a:solidFill>
              </a:rPr>
              <a:t>();</a:t>
            </a:r>
          </a:p>
          <a:p>
            <a:r>
              <a:rPr lang="de-DE" sz="2400" dirty="0"/>
              <a:t>		   </a:t>
            </a:r>
            <a:r>
              <a:rPr lang="de-DE" sz="2400" dirty="0">
                <a:solidFill>
                  <a:schemeClr val="accent3"/>
                </a:solidFill>
              </a:rPr>
              <a:t>});</a:t>
            </a:r>
          </a:p>
          <a:p>
            <a:r>
              <a:rPr lang="de-DE" sz="2400" dirty="0"/>
              <a:t>		</a:t>
            </a:r>
            <a:r>
              <a:rPr lang="de-DE" sz="2400" dirty="0">
                <a:solidFill>
                  <a:schemeClr val="accent3"/>
                </a:solidFill>
              </a:rPr>
              <a:t>});</a:t>
            </a:r>
          </a:p>
          <a:p>
            <a:endParaRPr lang="de-DE" sz="2400" dirty="0"/>
          </a:p>
          <a:p>
            <a:r>
              <a:rPr lang="de-DE" sz="2400" dirty="0"/>
              <a:t>Wenn der Anwender in diesem Beispiel auf den Button drückt werden alle </a:t>
            </a:r>
            <a:r>
              <a:rPr lang="de-DE" sz="2400" dirty="0">
                <a:solidFill>
                  <a:schemeClr val="accent3"/>
                </a:solidFill>
              </a:rPr>
              <a:t>„p“ </a:t>
            </a:r>
            <a:r>
              <a:rPr lang="de-DE" sz="2400" dirty="0"/>
              <a:t>Elemente versteckt</a:t>
            </a:r>
          </a:p>
          <a:p>
            <a:r>
              <a:rPr lang="de-DE" sz="2400" dirty="0"/>
              <a:t>	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F223B4-4C89-4D1A-B540-4574A9E15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16632"/>
            <a:ext cx="7920880" cy="864096"/>
          </a:xfrm>
        </p:spPr>
        <p:txBody>
          <a:bodyPr/>
          <a:lstStyle/>
          <a:p>
            <a:pPr algn="ctr"/>
            <a:r>
              <a:rPr lang="en-US" sz="5400" dirty="0" err="1"/>
              <a:t>Hilfreiche</a:t>
            </a:r>
            <a:r>
              <a:rPr lang="en-US" sz="5400" dirty="0"/>
              <a:t> Syntax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36858-0E36-4317-BCA3-C44971DF7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844" y="1129116"/>
            <a:ext cx="9937104" cy="572888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3"/>
                </a:solidFill>
              </a:rPr>
              <a:t>Jquery</a:t>
            </a:r>
            <a:r>
              <a:rPr lang="en-US" sz="2400" dirty="0">
                <a:solidFill>
                  <a:schemeClr val="accent3"/>
                </a:solidFill>
              </a:rPr>
              <a:t> hide() and show() Elements			</a:t>
            </a:r>
            <a:r>
              <a:rPr lang="de-DE" sz="2400" b="1" dirty="0" err="1">
                <a:solidFill>
                  <a:schemeClr val="accent3"/>
                </a:solidFill>
              </a:rPr>
              <a:t>jQuery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Animations</a:t>
            </a:r>
            <a:endParaRPr lang="de-DE" sz="2400" b="1" dirty="0">
              <a:solidFill>
                <a:schemeClr val="accent3"/>
              </a:solidFill>
            </a:endParaRPr>
          </a:p>
          <a:p>
            <a:endParaRPr lang="de-DE" sz="2400" b="1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						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de-DE" sz="2400" b="1" dirty="0">
              <a:solidFill>
                <a:schemeClr val="accent3"/>
              </a:solidFill>
            </a:endParaRPr>
          </a:p>
          <a:p>
            <a:r>
              <a:rPr lang="de-DE" sz="2400" b="1" dirty="0" err="1">
                <a:solidFill>
                  <a:schemeClr val="accent3"/>
                </a:solidFill>
              </a:rPr>
              <a:t>jQuery</a:t>
            </a:r>
            <a:r>
              <a:rPr lang="de-DE" sz="2400" b="1" dirty="0">
                <a:solidFill>
                  <a:schemeClr val="accent3"/>
                </a:solidFill>
              </a:rPr>
              <a:t> </a:t>
            </a:r>
            <a:r>
              <a:rPr lang="de-DE" sz="2400" b="1" dirty="0" err="1">
                <a:solidFill>
                  <a:schemeClr val="accent3"/>
                </a:solidFill>
              </a:rPr>
              <a:t>Sliding</a:t>
            </a:r>
            <a:r>
              <a:rPr lang="de-DE" sz="2400" b="1" dirty="0">
                <a:solidFill>
                  <a:schemeClr val="accent3"/>
                </a:solidFill>
              </a:rPr>
              <a:t> Methods			          </a:t>
            </a:r>
            <a:r>
              <a:rPr lang="de-DE" sz="2400" b="1" dirty="0" err="1">
                <a:solidFill>
                  <a:schemeClr val="accent3"/>
                </a:solidFill>
              </a:rPr>
              <a:t>jQuery</a:t>
            </a:r>
            <a:r>
              <a:rPr lang="de-DE" sz="2400" b="1" dirty="0">
                <a:solidFill>
                  <a:schemeClr val="accent3"/>
                </a:solidFill>
              </a:rPr>
              <a:t> Method </a:t>
            </a:r>
            <a:r>
              <a:rPr lang="de-DE" sz="2400" b="1" dirty="0" err="1">
                <a:solidFill>
                  <a:schemeClr val="accent3"/>
                </a:solidFill>
              </a:rPr>
              <a:t>Chaining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slideUp</a:t>
            </a:r>
            <a:r>
              <a:rPr lang="en-US" sz="2400" b="1" dirty="0"/>
              <a:t>()					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slideDown</a:t>
            </a:r>
            <a:r>
              <a:rPr lang="en-US" sz="2400" b="1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slideToggle</a:t>
            </a:r>
            <a:r>
              <a:rPr lang="en-US" sz="2400" b="1" dirty="0" smtClean="0"/>
              <a:t>()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E76385-BEED-4E20-BD25-2E0027389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628800"/>
            <a:ext cx="3168352" cy="1800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DAAE253-37F4-4BE2-A194-CA77DC9ED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0" y="5949280"/>
            <a:ext cx="4912006" cy="6066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87B033-F2BC-48FB-A543-1B281FCFA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81" y="1628800"/>
            <a:ext cx="5095055" cy="504056"/>
          </a:xfrm>
          <a:prstGeom prst="rect">
            <a:avLst/>
          </a:prstGeom>
        </p:spPr>
      </p:pic>
      <p:pic>
        <p:nvPicPr>
          <p:cNvPr id="12" name="Grafik 11" descr="Ein Bild, das Vogel, Messer enthält.&#10;&#10;Automatisch generierte Beschreibung">
            <a:extLst>
              <a:ext uri="{FF2B5EF4-FFF2-40B4-BE49-F238E27FC236}">
                <a16:creationId xmlns:a16="http://schemas.microsoft.com/office/drawing/2014/main" id="{ACFE422B-BDF4-4612-A62D-528BCA69E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81" y="2281244"/>
            <a:ext cx="4318235" cy="1103398"/>
          </a:xfrm>
          <a:prstGeom prst="rect">
            <a:avLst/>
          </a:prstGeom>
        </p:spPr>
      </p:pic>
      <p:pic>
        <p:nvPicPr>
          <p:cNvPr id="14" name="Grafik 13" descr="Ein Bild, das Messer enthält.&#10;&#10;Automatisch generierte Beschreibung">
            <a:extLst>
              <a:ext uri="{FF2B5EF4-FFF2-40B4-BE49-F238E27FC236}">
                <a16:creationId xmlns:a16="http://schemas.microsoft.com/office/drawing/2014/main" id="{9E2C5AB2-A0D3-4DAC-BFD2-5C6D1D89D1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680" y="4702174"/>
            <a:ext cx="4011607" cy="13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2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er blauer Tunnel 16 x 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06_TF02895261_TF02895261.potx" id="{2AB7ECFD-3DD1-437A-800A-4010CF699F01}" vid="{7CC23B45-6F2F-47A4-B56E-506F3FC28B8A}"/>
    </a:ext>
  </a:extLst>
</a:theme>
</file>

<file path=ppt/theme/theme2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Benutzerdefiniert</PresentationFormat>
  <Paragraphs>72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Corbel</vt:lpstr>
      <vt:lpstr>Courier New</vt:lpstr>
      <vt:lpstr>Wingdings</vt:lpstr>
      <vt:lpstr>Digitaler blauer Tunnel 16 x 9</vt:lpstr>
      <vt:lpstr>JQuery</vt:lpstr>
      <vt:lpstr>Inhaltsverzeichnis</vt:lpstr>
      <vt:lpstr>Was ist JQuery ?</vt:lpstr>
      <vt:lpstr>Funktionen von JQuery</vt:lpstr>
      <vt:lpstr>Entstehung von JQuery</vt:lpstr>
      <vt:lpstr>Die kleineren Brüder von JQuery</vt:lpstr>
      <vt:lpstr>Einbinden von JQuery</vt:lpstr>
      <vt:lpstr>Anwendung von JQuery</vt:lpstr>
      <vt:lpstr>Hilfreiche Syntax</vt:lpstr>
      <vt:lpstr>Aufgabe</vt:lpstr>
      <vt:lpstr>Ich Hoffe ich konnte euch dem Thema JQuery ein wenig belehren und näher bringen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2020-02-07T15:33:08Z</dcterms:created>
  <dcterms:modified xsi:type="dcterms:W3CDTF">2020-02-17T09:31:38Z</dcterms:modified>
</cp:coreProperties>
</file>