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963" r:id="rId1"/>
  </p:sldMasterIdLst>
  <p:notesMasterIdLst>
    <p:notesMasterId r:id="rId25"/>
  </p:notesMasterIdLst>
  <p:handoutMasterIdLst>
    <p:handoutMasterId r:id="rId26"/>
  </p:handoutMasterIdLst>
  <p:sldIdLst>
    <p:sldId id="256" r:id="rId2"/>
    <p:sldId id="275" r:id="rId3"/>
    <p:sldId id="397" r:id="rId4"/>
    <p:sldId id="398" r:id="rId5"/>
    <p:sldId id="395" r:id="rId6"/>
    <p:sldId id="399" r:id="rId7"/>
    <p:sldId id="400" r:id="rId8"/>
    <p:sldId id="401" r:id="rId9"/>
    <p:sldId id="396" r:id="rId10"/>
    <p:sldId id="277" r:id="rId11"/>
    <p:sldId id="278" r:id="rId12"/>
    <p:sldId id="279" r:id="rId13"/>
    <p:sldId id="280" r:id="rId14"/>
    <p:sldId id="281" r:id="rId15"/>
    <p:sldId id="283" r:id="rId16"/>
    <p:sldId id="402" r:id="rId17"/>
    <p:sldId id="403" r:id="rId18"/>
    <p:sldId id="358" r:id="rId19"/>
    <p:sldId id="286" r:id="rId20"/>
    <p:sldId id="287" r:id="rId21"/>
    <p:sldId id="362" r:id="rId22"/>
    <p:sldId id="288" r:id="rId23"/>
    <p:sldId id="394" r:id="rId24"/>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onya Coker" initials="s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3B7"/>
    <a:srgbClr val="339933"/>
    <a:srgbClr val="3E67A4"/>
    <a:srgbClr val="FFFF99"/>
    <a:srgbClr val="678DC5"/>
    <a:srgbClr val="7E7E86"/>
    <a:srgbClr val="C0C0C4"/>
    <a:srgbClr val="5F5F65"/>
    <a:srgbClr val="3E8DC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73975" autoAdjust="0"/>
  </p:normalViewPr>
  <p:slideViewPr>
    <p:cSldViewPr snapToGrid="0" showGuides="1">
      <p:cViewPr varScale="1">
        <p:scale>
          <a:sx n="82" d="100"/>
          <a:sy n="82" d="100"/>
        </p:scale>
        <p:origin x="-1776" y="-96"/>
      </p:cViewPr>
      <p:guideLst>
        <p:guide orient="horz" pos="634"/>
        <p:guide pos="176"/>
      </p:guideLst>
    </p:cSldViewPr>
  </p:slideViewPr>
  <p:notesTextViewPr>
    <p:cViewPr>
      <p:scale>
        <a:sx n="66" d="100"/>
        <a:sy n="66" d="100"/>
      </p:scale>
      <p:origin x="0" y="0"/>
    </p:cViewPr>
  </p:notesTextViewPr>
  <p:sorterViewPr>
    <p:cViewPr>
      <p:scale>
        <a:sx n="150" d="100"/>
        <a:sy n="150" d="100"/>
      </p:scale>
      <p:origin x="0" y="25788"/>
    </p:cViewPr>
  </p:sorterViewPr>
  <p:notesViewPr>
    <p:cSldViewPr snapToGrid="0" showGuides="1">
      <p:cViewPr varScale="1">
        <p:scale>
          <a:sx n="82" d="100"/>
          <a:sy n="82" d="100"/>
        </p:scale>
        <p:origin x="-193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defRPr/>
            </a:pPr>
            <a:endParaRPr lang="en-US" dirty="0"/>
          </a:p>
        </p:txBody>
      </p:sp>
      <p:sp>
        <p:nvSpPr>
          <p:cNvPr id="3084" name="Rectangle 12"/>
          <p:cNvSpPr>
            <a:spLocks noChangeArrowheads="1"/>
          </p:cNvSpPr>
          <p:nvPr/>
        </p:nvSpPr>
        <p:spPr bwMode="auto">
          <a:xfrm>
            <a:off x="57150" y="8785225"/>
            <a:ext cx="2619375" cy="347663"/>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dirty="0"/>
              <a:t>© </a:t>
            </a:r>
            <a:r>
              <a:rPr lang="en-US" sz="800" dirty="0" smtClean="0"/>
              <a:t>2010, </a:t>
            </a:r>
            <a:r>
              <a:rPr lang="en-US" sz="800" dirty="0"/>
              <a:t>Cisco Systems, Inc. All rights reserved.</a:t>
            </a:r>
          </a:p>
          <a:p>
            <a:pPr algn="l" defTabSz="611188">
              <a:lnSpc>
                <a:spcPct val="100000"/>
              </a:lnSpc>
              <a:tabLst>
                <a:tab pos="2387600" algn="l"/>
                <a:tab pos="4830763" algn="l"/>
              </a:tabLst>
              <a:defRPr/>
            </a:pPr>
            <a:r>
              <a:rPr lang="en-US" sz="800" dirty="0"/>
              <a:t>Presentation_ID.scr</a:t>
            </a:r>
          </a:p>
        </p:txBody>
      </p:sp>
      <p:sp>
        <p:nvSpPr>
          <p:cNvPr id="3085"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p>
        </p:txBody>
      </p:sp>
      <p:sp>
        <p:nvSpPr>
          <p:cNvPr id="3086" name="Rectangle 14"/>
          <p:cNvSpPr>
            <a:spLocks noChangeArrowheads="1"/>
          </p:cNvSpPr>
          <p:nvPr/>
        </p:nvSpPr>
        <p:spPr bwMode="auto">
          <a:xfrm>
            <a:off x="5929313" y="8680450"/>
            <a:ext cx="812800" cy="287338"/>
          </a:xfrm>
          <a:prstGeom prst="rect">
            <a:avLst/>
          </a:prstGeom>
          <a:noFill/>
          <a:ln w="9525">
            <a:noFill/>
            <a:miter lim="800000"/>
            <a:headEnd/>
            <a:tailEnd/>
          </a:ln>
          <a:effectLst/>
        </p:spPr>
        <p:txBody>
          <a:bodyPr lIns="18819" tIns="0" rIns="18819" bIns="0" anchor="b"/>
          <a:lstStyle/>
          <a:p>
            <a:pPr algn="r" defTabSz="903288">
              <a:lnSpc>
                <a:spcPct val="100000"/>
              </a:lnSpc>
              <a:defRPr/>
            </a:pPr>
            <a:fld id="{AEAAA42D-7350-4E1A-927F-F0F0D6BE9213}" type="slidenum">
              <a:rPr lang="en-US" sz="800"/>
              <a:pPr algn="r" defTabSz="903288">
                <a:lnSpc>
                  <a:spcPct val="100000"/>
                </a:lnSpc>
                <a:defRPr/>
              </a:pPr>
              <a:t>‹Nr.›</a:t>
            </a:fld>
            <a:endParaRPr lang="en-US" sz="800" dirty="0"/>
          </a:p>
        </p:txBody>
      </p:sp>
    </p:spTree>
    <p:extLst>
      <p:ext uri="{BB962C8B-B14F-4D97-AF65-F5344CB8AC3E}">
        <p14:creationId xmlns:p14="http://schemas.microsoft.com/office/powerpoint/2010/main" val="3369078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defRPr/>
            </a:pPr>
            <a:endParaRPr lang="en-US" dirty="0"/>
          </a:p>
        </p:txBody>
      </p:sp>
      <p:sp>
        <p:nvSpPr>
          <p:cNvPr id="183305" name="Rectangle 9"/>
          <p:cNvSpPr>
            <a:spLocks noChangeArrowheads="1"/>
          </p:cNvSpPr>
          <p:nvPr/>
        </p:nvSpPr>
        <p:spPr bwMode="auto">
          <a:xfrm>
            <a:off x="57150" y="8785225"/>
            <a:ext cx="2619375" cy="347663"/>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183306"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48A860EF-3C9C-408F-AA5B-BAB3242BE1D0}" type="slidenum">
              <a:rPr lang="en-US"/>
              <a:pPr>
                <a:defRPr/>
              </a:pPr>
              <a:t>‹Nr.›</a:t>
            </a:fld>
            <a:endParaRPr lang="en-US" dirty="0"/>
          </a:p>
        </p:txBody>
      </p:sp>
      <p:sp>
        <p:nvSpPr>
          <p:cNvPr id="1843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1450231303"/>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a:spLocks noGrp="1" noChangeArrowheads="1"/>
          </p:cNvSpPr>
          <p:nvPr>
            <p:ph type="sldNum" sz="quarter" idx="5"/>
          </p:nvPr>
        </p:nvSpPr>
        <p:spPr>
          <a:noFill/>
        </p:spPr>
        <p:txBody>
          <a:bodyPr/>
          <a:lstStyle/>
          <a:p>
            <a:fld id="{2B30C949-4E15-4DB4-8A39-A23EF57DFAE1}" type="slidenum">
              <a:rPr lang="en-US" smtClean="0"/>
              <a:pPr/>
              <a:t>1</a:t>
            </a:fld>
            <a:endParaRPr lang="en-US" dirty="0"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xfrm>
            <a:off x="404813" y="4378325"/>
            <a:ext cx="6121400" cy="4252913"/>
          </a:xfrm>
          <a:noFill/>
          <a:ln/>
        </p:spPr>
        <p:txBody>
          <a:bodyPr/>
          <a:lstStyle/>
          <a:p>
            <a:pPr marL="0" indent="0">
              <a:lnSpc>
                <a:spcPct val="100000"/>
              </a:lnSpc>
              <a:spcBef>
                <a:spcPts val="0"/>
              </a:spcBef>
              <a:buFontTx/>
              <a:buNone/>
            </a:pPr>
            <a:r>
              <a:rPr lang="en-US" b="0" dirty="0" smtClean="0"/>
              <a:t>This</a:t>
            </a:r>
            <a:r>
              <a:rPr lang="en-US" b="0" baseline="0" dirty="0" smtClean="0"/>
              <a:t> is the first of 2 PowerPoint presentations that introduce IPv6. The two presentations combined  provide information on the purpose and benefits of IPv6 as well as an explanation of the  addressing structure. </a:t>
            </a:r>
          </a:p>
          <a:p>
            <a:pPr marL="0" indent="0">
              <a:lnSpc>
                <a:spcPct val="100000"/>
              </a:lnSpc>
              <a:spcBef>
                <a:spcPts val="0"/>
              </a:spcBef>
              <a:buFontTx/>
              <a:buNone/>
            </a:pPr>
            <a:endParaRPr lang="en-US" b="0" baseline="0" dirty="0" smtClean="0"/>
          </a:p>
          <a:p>
            <a:pPr marL="0" indent="0">
              <a:lnSpc>
                <a:spcPct val="100000"/>
              </a:lnSpc>
              <a:spcBef>
                <a:spcPts val="0"/>
              </a:spcBef>
              <a:buFontTx/>
              <a:buNone/>
            </a:pPr>
            <a:r>
              <a:rPr lang="en-US" b="1" baseline="0" dirty="0" smtClean="0"/>
              <a:t>NOTE</a:t>
            </a:r>
            <a:r>
              <a:rPr lang="en-US" b="0" baseline="0" dirty="0" smtClean="0"/>
              <a:t>: Most of the slides have notes to provide additional detail and background information for student handouts if desired and these can also be used as lecture points by the instructor. </a:t>
            </a:r>
            <a:endParaRPr lang="en-US" b="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0663" lvl="0" indent="-228600">
              <a:lnSpc>
                <a:spcPct val="100000"/>
              </a:lnSpc>
              <a:spcBef>
                <a:spcPts val="0"/>
              </a:spcBef>
            </a:pPr>
            <a:r>
              <a:rPr lang="en-US" dirty="0" smtClean="0"/>
              <a:t>The 128-bit address consists of 8, 16-bit segments,</a:t>
            </a:r>
            <a:r>
              <a:rPr lang="en-US" baseline="0" dirty="0" smtClean="0"/>
              <a:t> with each 16-bit segment represented by four Hex digits.</a:t>
            </a:r>
          </a:p>
          <a:p>
            <a:pPr marL="220663" marR="0" lvl="0" indent="-228600" algn="l" defTabSz="1020763" rtl="0" eaLnBrk="0" fontAlgn="base" latinLnBrk="0" hangingPunct="0">
              <a:lnSpc>
                <a:spcPct val="100000"/>
              </a:lnSpc>
              <a:spcBef>
                <a:spcPts val="0"/>
              </a:spcBef>
              <a:spcAft>
                <a:spcPct val="0"/>
              </a:spcAft>
              <a:buClrTx/>
              <a:buSzPct val="100000"/>
              <a:buFontTx/>
              <a:buChar char="•"/>
              <a:tabLst/>
              <a:defRPr/>
            </a:pPr>
            <a:r>
              <a:rPr lang="en-US" dirty="0" smtClean="0"/>
              <a:t>Each of the four hex digits is represents four bits. </a:t>
            </a:r>
          </a:p>
          <a:p>
            <a:pPr marL="220663" lvl="0" indent="-228600">
              <a:lnSpc>
                <a:spcPct val="100000"/>
              </a:lnSpc>
              <a:spcBef>
                <a:spcPts val="0"/>
              </a:spcBef>
            </a:pPr>
            <a:r>
              <a:rPr lang="en-US" dirty="0" smtClean="0"/>
              <a:t>A colon separates each set of four hex digits.</a:t>
            </a:r>
          </a:p>
          <a:p>
            <a:pPr marL="220663" lvl="0" indent="-228600">
              <a:lnSpc>
                <a:spcPct val="100000"/>
              </a:lnSpc>
              <a:spcBef>
                <a:spcPts val="0"/>
              </a:spcBef>
            </a:pPr>
            <a:r>
              <a:rPr lang="en-US" dirty="0" smtClean="0"/>
              <a:t>This is referred to as the “</a:t>
            </a:r>
            <a:r>
              <a:rPr lang="en-US" dirty="0" err="1" smtClean="0"/>
              <a:t>coloned</a:t>
            </a:r>
            <a:r>
              <a:rPr lang="en-US" dirty="0" smtClean="0"/>
              <a:t> hex” format whereas IPv4 notation is referred</a:t>
            </a:r>
            <a:r>
              <a:rPr lang="en-US" baseline="0" dirty="0" smtClean="0"/>
              <a:t> to as “</a:t>
            </a:r>
            <a:r>
              <a:rPr lang="en-US" dirty="0" smtClean="0">
                <a:solidFill>
                  <a:srgbClr val="FF0000"/>
                </a:solidFill>
              </a:rPr>
              <a:t>dotted decimal”.</a:t>
            </a:r>
          </a:p>
          <a:p>
            <a:pPr marL="220663" lvl="0" indent="-228600">
              <a:lnSpc>
                <a:spcPct val="100000"/>
              </a:lnSpc>
              <a:spcBef>
                <a:spcPts val="0"/>
              </a:spcBef>
            </a:pPr>
            <a:r>
              <a:rPr lang="en-US" dirty="0" smtClean="0"/>
              <a:t>Hex digits are not case sensitive. </a:t>
            </a:r>
          </a:p>
          <a:p>
            <a:pPr marL="220663" lvl="0" indent="-228600">
              <a:lnSpc>
                <a:spcPct val="100000"/>
              </a:lnSpc>
              <a:spcBef>
                <a:spcPts val="0"/>
              </a:spcBef>
            </a:pPr>
            <a:r>
              <a:rPr lang="en-US" dirty="0" smtClean="0"/>
              <a:t>Note that </a:t>
            </a:r>
            <a:r>
              <a:rPr lang="en-US" dirty="0" smtClean="0">
                <a:latin typeface="Arial" pitchFamily="34" charset="0"/>
                <a:cs typeface="Arial" pitchFamily="34" charset="0"/>
              </a:rPr>
              <a:t>IPv6 addresses currently being assigned by IANA for public use begin with Hex 2001.</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10</a:t>
            </a:fld>
            <a:endParaRPr lang="en-US" dirty="0"/>
          </a:p>
        </p:txBody>
      </p:sp>
    </p:spTree>
    <p:extLst>
      <p:ext uri="{BB962C8B-B14F-4D97-AF65-F5344CB8AC3E}">
        <p14:creationId xmlns:p14="http://schemas.microsoft.com/office/powerpoint/2010/main" val="972745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IPv6 addresses can be very long and confusing to look at.</a:t>
            </a:r>
          </a:p>
          <a:p>
            <a:pPr marL="228600" indent="-228600">
              <a:buAutoNum type="arabicPeriod"/>
            </a:pPr>
            <a:r>
              <a:rPr lang="en-US" dirty="0" smtClean="0"/>
              <a:t>Fortunately, in many cases,</a:t>
            </a:r>
            <a:r>
              <a:rPr lang="en-US" baseline="0" dirty="0" smtClean="0"/>
              <a:t> they </a:t>
            </a:r>
            <a:r>
              <a:rPr lang="en-US" dirty="0" smtClean="0"/>
              <a:t>can </a:t>
            </a:r>
            <a:r>
              <a:rPr lang="en-US" baseline="0" dirty="0" smtClean="0"/>
              <a:t>be abbreviated by suppressing leading zeros and representing 4 consecutive zeros within a 4-character Hex field with a single zero.</a:t>
            </a:r>
          </a:p>
          <a:p>
            <a:pPr marL="228600" indent="-228600">
              <a:buAutoNum type="arabicPeriod"/>
            </a:pPr>
            <a:r>
              <a:rPr lang="en-US" baseline="0" dirty="0" smtClean="0"/>
              <a:t>A pair of </a:t>
            </a:r>
            <a:r>
              <a:rPr lang="en-US" dirty="0" smtClean="0"/>
              <a:t>colons can be used to represent consecutive</a:t>
            </a:r>
            <a:r>
              <a:rPr lang="en-US" baseline="0" dirty="0" smtClean="0"/>
              <a:t> Hex field </a:t>
            </a:r>
            <a:r>
              <a:rPr lang="en-US" dirty="0" smtClean="0"/>
              <a:t>strings of zeros.</a:t>
            </a:r>
          </a:p>
          <a:p>
            <a:pPr marL="228600" indent="-228600">
              <a:buAutoNum type="arabicPeriod"/>
            </a:pPr>
            <a:r>
              <a:rPr lang="en-US" dirty="0" smtClean="0"/>
              <a:t>This greatly simplifies</a:t>
            </a:r>
            <a:r>
              <a:rPr lang="en-US" baseline="0" dirty="0" smtClean="0"/>
              <a:t> the writing of IPv6 addresses since the eight 16-bit Hex fields can be compressed when there are a number of consecutive zeros in the address. This happens frequently, especially with the network portion of the address.</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11</a:t>
            </a:fld>
            <a:endParaRPr lang="en-US" dirty="0"/>
          </a:p>
        </p:txBody>
      </p:sp>
    </p:spTree>
    <p:extLst>
      <p:ext uri="{BB962C8B-B14F-4D97-AF65-F5344CB8AC3E}">
        <p14:creationId xmlns:p14="http://schemas.microsoft.com/office/powerpoint/2010/main" val="2897889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This example shows how an IPv6 address can be abbreviated or compressed by converting four </a:t>
            </a:r>
            <a:r>
              <a:rPr lang="en-US" baseline="0" dirty="0" smtClean="0"/>
              <a:t>hex digit zeros to a single zero, elimination of leading zeros and the representation of multiple sets of contiguous zeros as a double colon.</a:t>
            </a:r>
          </a:p>
          <a:p>
            <a:pPr marL="228600" indent="-228600">
              <a:buAutoNum type="arabicPeriod"/>
            </a:pPr>
            <a:r>
              <a:rPr lang="en-US" dirty="0" smtClean="0"/>
              <a:t>Remember that the double colon</a:t>
            </a:r>
            <a:r>
              <a:rPr lang="en-US" baseline="0" dirty="0" smtClean="0"/>
              <a:t> can be used only once in an IPv6 address.</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12</a:t>
            </a:fld>
            <a:endParaRPr lang="en-US" dirty="0"/>
          </a:p>
        </p:txBody>
      </p:sp>
    </p:spTree>
    <p:extLst>
      <p:ext uri="{BB962C8B-B14F-4D97-AF65-F5344CB8AC3E}">
        <p14:creationId xmlns:p14="http://schemas.microsoft.com/office/powerpoint/2010/main" val="2278779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Shown here are some additional examples of how IPv6 addresses with leading and contiguous zeros can be abbreviated. </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13</a:t>
            </a:fld>
            <a:endParaRPr lang="en-US" dirty="0"/>
          </a:p>
        </p:txBody>
      </p:sp>
    </p:spTree>
    <p:extLst>
      <p:ext uri="{BB962C8B-B14F-4D97-AF65-F5344CB8AC3E}">
        <p14:creationId xmlns:p14="http://schemas.microsoft.com/office/powerpoint/2010/main" val="2275677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0663" lvl="0" indent="-228600">
              <a:lnSpc>
                <a:spcPct val="100000"/>
              </a:lnSpc>
              <a:spcBef>
                <a:spcPts val="0"/>
              </a:spcBef>
            </a:pPr>
            <a:r>
              <a:rPr lang="en-US" dirty="0" smtClean="0"/>
              <a:t>The </a:t>
            </a:r>
            <a:r>
              <a:rPr lang="en-US" b="1" i="1" dirty="0" smtClean="0"/>
              <a:t>subnet prefix</a:t>
            </a:r>
            <a:r>
              <a:rPr lang="en-US" dirty="0" smtClean="0"/>
              <a:t>  represents the network to which the interface is connected and is usually 64 bits in length.</a:t>
            </a:r>
          </a:p>
          <a:p>
            <a:pPr marL="220663" lvl="0" indent="-228600">
              <a:lnSpc>
                <a:spcPct val="100000"/>
              </a:lnSpc>
              <a:spcBef>
                <a:spcPts val="0"/>
              </a:spcBef>
            </a:pPr>
            <a:r>
              <a:rPr lang="en-US" dirty="0" smtClean="0"/>
              <a:t>The </a:t>
            </a:r>
            <a:r>
              <a:rPr lang="en-US" b="1" i="1" dirty="0" smtClean="0"/>
              <a:t>interface ID</a:t>
            </a:r>
            <a:r>
              <a:rPr lang="en-US" b="1" dirty="0" smtClean="0"/>
              <a:t>  </a:t>
            </a:r>
            <a:r>
              <a:rPr lang="en-US" dirty="0" smtClean="0"/>
              <a:t>(sometimes called a local identifier) is also 64 bits in length.</a:t>
            </a:r>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14</a:t>
            </a:fld>
            <a:endParaRPr lang="en-US" dirty="0"/>
          </a:p>
        </p:txBody>
      </p:sp>
    </p:spTree>
    <p:extLst>
      <p:ext uri="{BB962C8B-B14F-4D97-AF65-F5344CB8AC3E}">
        <p14:creationId xmlns:p14="http://schemas.microsoft.com/office/powerpoint/2010/main" val="2085006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13" indent="-112713"/>
            <a:r>
              <a:rPr lang="en-US" dirty="0" smtClean="0"/>
              <a:t>Deploying a /64 IPv6 prefix on a device recommended (pre-subscribed by RFC3177 (IAB/IESG Recommendations on IPv6 Address Allocations to Sites).</a:t>
            </a:r>
          </a:p>
          <a:p>
            <a:pPr marL="112713" indent="-112713"/>
            <a:r>
              <a:rPr lang="en-US" dirty="0" smtClean="0"/>
              <a:t>The</a:t>
            </a:r>
            <a:r>
              <a:rPr lang="en-US" baseline="0" dirty="0" smtClean="0"/>
              <a:t> major advantage to using a /64 prefix is that it a</a:t>
            </a:r>
            <a:r>
              <a:rPr lang="en-US" dirty="0" smtClean="0"/>
              <a:t>llows Stateless Address Auto Configuration (SLAAC) as defined</a:t>
            </a:r>
            <a:r>
              <a:rPr lang="en-US" baseline="0" dirty="0" smtClean="0"/>
              <a:t> in </a:t>
            </a:r>
            <a:r>
              <a:rPr lang="en-US" dirty="0" smtClean="0"/>
              <a:t>RFC 2462.</a:t>
            </a:r>
          </a:p>
          <a:p>
            <a:pPr marL="112713" indent="-112713"/>
            <a:r>
              <a:rPr lang="en-US" dirty="0" smtClean="0"/>
              <a:t>Note that, although prefixes shorter than /64 can be assigned to a device (e.g., /60), it is considered bad practice and has no real application.</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15</a:t>
            </a:fld>
            <a:endParaRPr lang="en-US" dirty="0"/>
          </a:p>
        </p:txBody>
      </p:sp>
    </p:spTree>
    <p:extLst>
      <p:ext uri="{BB962C8B-B14F-4D97-AF65-F5344CB8AC3E}">
        <p14:creationId xmlns:p14="http://schemas.microsoft.com/office/powerpoint/2010/main" val="3834888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13" indent="-112713"/>
            <a:r>
              <a:rPr lang="en-US" dirty="0" smtClean="0"/>
              <a:t>With EUI-64 IPv6 addresses the first 64 bits are the network portion of the address and are either specified statically or learned via stateless</a:t>
            </a:r>
            <a:r>
              <a:rPr lang="en-US" baseline="0" dirty="0" smtClean="0"/>
              <a:t> autoconfiguration.</a:t>
            </a:r>
          </a:p>
          <a:p>
            <a:pPr marL="112713" indent="-112713"/>
            <a:r>
              <a:rPr lang="en-US" dirty="0" smtClean="0"/>
              <a:t>The interface ID (second 64-bits) is the host portion of the address and is automatically generated by the router or host device.</a:t>
            </a:r>
          </a:p>
          <a:p>
            <a:pPr marL="112713" indent="-112713"/>
            <a:r>
              <a:rPr lang="en-US" dirty="0" smtClean="0"/>
              <a:t>The interface ID on an Ethernet link is based on the 48-bit MAC address of the interface with an additional 16-bit </a:t>
            </a:r>
            <a:r>
              <a:rPr lang="en-US" b="1" dirty="0" smtClean="0">
                <a:solidFill>
                  <a:srgbClr val="002060"/>
                </a:solidFill>
                <a:latin typeface="Courier New" pitchFamily="49" charset="0"/>
              </a:rPr>
              <a:t>0xFFFE</a:t>
            </a:r>
            <a:r>
              <a:rPr lang="en-US" b="1" dirty="0" smtClean="0">
                <a:solidFill>
                  <a:srgbClr val="002060"/>
                </a:solidFill>
                <a:effectLst>
                  <a:outerShdw blurRad="38100" dist="38100" dir="2700000" algn="tl">
                    <a:srgbClr val="C0C0C0"/>
                  </a:outerShdw>
                </a:effectLst>
                <a:latin typeface="Courier New" pitchFamily="49" charset="0"/>
              </a:rPr>
              <a:t> </a:t>
            </a:r>
            <a:r>
              <a:rPr lang="en-US" dirty="0" smtClean="0"/>
              <a:t>inserted in the middle of the MAC address.</a:t>
            </a:r>
          </a:p>
          <a:p>
            <a:pPr marL="112713" indent="-112713"/>
            <a:r>
              <a:rPr lang="en-US" dirty="0" smtClean="0"/>
              <a:t>This creates an extended unique identifier referred to as the EUI-64 format.</a:t>
            </a:r>
          </a:p>
          <a:p>
            <a:pPr marL="112713" indent="-112713"/>
            <a:r>
              <a:rPr lang="en-US" dirty="0" smtClean="0"/>
              <a:t>EUI-64 addresses can be generated on IPv6 router interfaces and on IPv6 hosts.  </a:t>
            </a:r>
          </a:p>
          <a:p>
            <a:pPr marL="228600" marR="0" indent="-228600" algn="l" defTabSz="1020763" rtl="0" eaLnBrk="0" fontAlgn="base" latinLnBrk="0" hangingPunct="0">
              <a:lnSpc>
                <a:spcPct val="90000"/>
              </a:lnSpc>
              <a:spcBef>
                <a:spcPct val="50000"/>
              </a:spcBef>
              <a:spcAft>
                <a:spcPct val="0"/>
              </a:spcAft>
              <a:buClrTx/>
              <a:buSzPct val="100000"/>
              <a:buFontTx/>
              <a:buAutoNum type="arabicPeriod"/>
              <a:tabLst/>
              <a:defRPr/>
            </a:pP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16</a:t>
            </a:fld>
            <a:endParaRPr lang="en-US" dirty="0"/>
          </a:p>
        </p:txBody>
      </p:sp>
    </p:spTree>
    <p:extLst>
      <p:ext uri="{BB962C8B-B14F-4D97-AF65-F5344CB8AC3E}">
        <p14:creationId xmlns:p14="http://schemas.microsoft.com/office/powerpoint/2010/main" val="2785323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13" indent="-112713"/>
            <a:r>
              <a:rPr lang="en-US" dirty="0" smtClean="0"/>
              <a:t>The EUI-64 standard inserts a 16-bit Hex</a:t>
            </a:r>
            <a:r>
              <a:rPr lang="en-US" baseline="0" dirty="0" smtClean="0"/>
              <a:t> value </a:t>
            </a:r>
            <a:r>
              <a:rPr lang="en-US" b="1" dirty="0" smtClean="0">
                <a:solidFill>
                  <a:srgbClr val="002060"/>
                </a:solidFill>
                <a:latin typeface="Courier New" pitchFamily="49" charset="0"/>
              </a:rPr>
              <a:t>FFFE</a:t>
            </a:r>
            <a:r>
              <a:rPr lang="en-US" b="1" dirty="0" smtClean="0">
                <a:solidFill>
                  <a:srgbClr val="002060"/>
                </a:solidFill>
                <a:effectLst>
                  <a:outerShdw blurRad="38100" dist="38100" dir="2700000" algn="tl">
                    <a:srgbClr val="C0C0C0"/>
                  </a:outerShdw>
                </a:effectLst>
                <a:latin typeface="Courier New" pitchFamily="49" charset="0"/>
              </a:rPr>
              <a:t> </a:t>
            </a:r>
            <a:r>
              <a:rPr lang="en-US" dirty="0" smtClean="0"/>
              <a:t>in the middle at the 24</a:t>
            </a:r>
            <a:r>
              <a:rPr lang="en-US" baseline="30000" dirty="0" smtClean="0"/>
              <a:t>th</a:t>
            </a:r>
            <a:r>
              <a:rPr lang="en-US" dirty="0" smtClean="0"/>
              <a:t> bit of the MAC address to create a unique 64-bit interface identifier.</a:t>
            </a:r>
          </a:p>
          <a:p>
            <a:pPr marL="112713" indent="-112713"/>
            <a:r>
              <a:rPr lang="en-US" dirty="0" smtClean="0"/>
              <a:t>The seventh bit in the high-order byte is set to 1 to indicate the uniqueness of the interface ID.</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17</a:t>
            </a:fld>
            <a:endParaRPr lang="en-US" dirty="0"/>
          </a:p>
        </p:txBody>
      </p:sp>
    </p:spTree>
    <p:extLst>
      <p:ext uri="{BB962C8B-B14F-4D97-AF65-F5344CB8AC3E}">
        <p14:creationId xmlns:p14="http://schemas.microsoft.com/office/powerpoint/2010/main" val="4268683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13" indent="-112713"/>
            <a:r>
              <a:rPr lang="en-US" dirty="0" smtClean="0"/>
              <a:t>There are three main groups or </a:t>
            </a:r>
            <a:r>
              <a:rPr lang="en-US" baseline="0" dirty="0" smtClean="0"/>
              <a:t>addresses types defined for use with IPv6.</a:t>
            </a:r>
          </a:p>
          <a:p>
            <a:pPr marL="112713" indent="-112713"/>
            <a:r>
              <a:rPr lang="en-US" dirty="0" smtClean="0"/>
              <a:t>IPv6 Unicast and Multicast addresses perform a similar function as those</a:t>
            </a:r>
            <a:r>
              <a:rPr lang="en-US" baseline="0" dirty="0" smtClean="0"/>
              <a:t> in IPv4.</a:t>
            </a:r>
          </a:p>
          <a:p>
            <a:pPr marL="112713" indent="-112713"/>
            <a:r>
              <a:rPr lang="en-US" baseline="0" dirty="0" smtClean="0"/>
              <a:t>The Anycast type of address is new to IPv6 and </a:t>
            </a:r>
            <a:r>
              <a:rPr lang="en-US" sz="1200" kern="1200" dirty="0" smtClean="0">
                <a:solidFill>
                  <a:schemeClr val="tx1"/>
                </a:solidFill>
                <a:latin typeface="Arial" charset="0"/>
                <a:ea typeface="+mn-ea"/>
                <a:cs typeface="+mn-cs"/>
              </a:rPr>
              <a:t>n</a:t>
            </a:r>
            <a:r>
              <a:rPr lang="en-US" sz="1200" dirty="0" smtClean="0">
                <a:solidFill>
                  <a:srgbClr val="002060"/>
                </a:solidFill>
              </a:rPr>
              <a:t>ot widely used at this time.</a:t>
            </a:r>
          </a:p>
          <a:p>
            <a:pPr marL="112713" indent="-112713"/>
            <a:r>
              <a:rPr lang="en-US" sz="1200" dirty="0" smtClean="0">
                <a:solidFill>
                  <a:srgbClr val="002060"/>
                </a:solidFill>
              </a:rPr>
              <a:t>A</a:t>
            </a:r>
            <a:r>
              <a:rPr lang="en-US" sz="1200" kern="1200" dirty="0" smtClean="0">
                <a:solidFill>
                  <a:schemeClr val="tx1"/>
                </a:solidFill>
                <a:latin typeface="Arial" charset="0"/>
                <a:ea typeface="+mn-ea"/>
                <a:cs typeface="+mn-cs"/>
              </a:rPr>
              <a:t>nycast can be used by routers to facilitate load sharing and provide alternate path flexibility if a router becomes unavailable.</a:t>
            </a:r>
            <a:r>
              <a:rPr lang="en-US" dirty="0" smtClean="0"/>
              <a:t> </a:t>
            </a:r>
            <a:r>
              <a:rPr lang="en-US" sz="1200" dirty="0" smtClean="0">
                <a:solidFill>
                  <a:srgbClr val="002060"/>
                </a:solidFill>
              </a:rPr>
              <a:t>Only routers should respond to an anycast address.</a:t>
            </a:r>
          </a:p>
          <a:p>
            <a:pPr marL="112713" indent="-112713"/>
            <a:r>
              <a:rPr lang="en-US" dirty="0" smtClean="0"/>
              <a:t>Recall that</a:t>
            </a:r>
            <a:r>
              <a:rPr lang="en-US" baseline="0" dirty="0" smtClean="0"/>
              <a:t> with IPv6 there are no broadcasts and no broadcast addresses.</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18</a:t>
            </a:fld>
            <a:endParaRPr lang="en-US" dirty="0"/>
          </a:p>
        </p:txBody>
      </p:sp>
    </p:spTree>
    <p:extLst>
      <p:ext uri="{BB962C8B-B14F-4D97-AF65-F5344CB8AC3E}">
        <p14:creationId xmlns:p14="http://schemas.microsoft.com/office/powerpoint/2010/main" val="1379297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13" indent="-112713"/>
            <a:r>
              <a:rPr lang="en-US" i="0" dirty="0" smtClean="0"/>
              <a:t>There are three main categories of </a:t>
            </a:r>
            <a:r>
              <a:rPr lang="en-US" i="0" baseline="0" dirty="0" smtClean="0"/>
              <a:t>unicast addresses with IPv6, each of which has a different focus or scope.</a:t>
            </a:r>
          </a:p>
          <a:p>
            <a:pPr marL="112713" indent="-112713"/>
            <a:r>
              <a:rPr lang="en-US" i="0" baseline="0" dirty="0" smtClean="0"/>
              <a:t>These were originally defined as Link-Local, Site-Local and Global.</a:t>
            </a:r>
          </a:p>
          <a:p>
            <a:pPr marL="112713" indent="-112713"/>
            <a:r>
              <a:rPr lang="en-US" i="0" baseline="0" dirty="0" smtClean="0"/>
              <a:t>However, with </a:t>
            </a:r>
            <a:r>
              <a:rPr lang="en-US" sz="2000" i="0" kern="1200" dirty="0" smtClean="0">
                <a:solidFill>
                  <a:schemeClr val="tx1"/>
                </a:solidFill>
                <a:latin typeface="Arial" charset="0"/>
                <a:ea typeface="+mn-ea"/>
                <a:cs typeface="+mn-cs"/>
              </a:rPr>
              <a:t>RFC 3879, Site-Local Addresses are deprecated (not supported) and have been replaced by </a:t>
            </a:r>
            <a:r>
              <a:rPr lang="en-US" sz="2000" b="0" i="0" dirty="0" smtClean="0"/>
              <a:t>Unique-Local addresses</a:t>
            </a:r>
            <a:r>
              <a:rPr lang="en-US" sz="2000" b="0" i="0" kern="1200" dirty="0" smtClean="0">
                <a:solidFill>
                  <a:schemeClr val="tx1"/>
                </a:solidFill>
                <a:latin typeface="Arial" charset="0"/>
                <a:ea typeface="+mn-ea"/>
                <a:cs typeface="+mn-cs"/>
              </a:rPr>
              <a:t>.</a:t>
            </a:r>
          </a:p>
          <a:p>
            <a:pPr marL="0" indent="0">
              <a:buNone/>
            </a:pPr>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19</a:t>
            </a:fld>
            <a:endParaRPr lang="en-US" dirty="0"/>
          </a:p>
        </p:txBody>
      </p:sp>
    </p:spTree>
    <p:extLst>
      <p:ext uri="{BB962C8B-B14F-4D97-AF65-F5344CB8AC3E}">
        <p14:creationId xmlns:p14="http://schemas.microsoft.com/office/powerpoint/2010/main" val="2626794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13" indent="-112713"/>
            <a:r>
              <a:rPr lang="en-US" dirty="0" smtClean="0"/>
              <a:t>With IPv4,</a:t>
            </a:r>
            <a:r>
              <a:rPr lang="en-US" baseline="0" dirty="0" smtClean="0"/>
              <a:t> some number of bits on the left side of the 32 bit address represent the network and possibly the subnet.</a:t>
            </a:r>
          </a:p>
          <a:p>
            <a:pPr marL="112713" indent="-112713"/>
            <a:r>
              <a:rPr lang="en-US" baseline="0" dirty="0" smtClean="0"/>
              <a:t>The remaining bits represent a host on that network/subnet.</a:t>
            </a:r>
          </a:p>
          <a:p>
            <a:pPr marL="112713" indent="-112713"/>
            <a:r>
              <a:rPr lang="en-US" baseline="0" dirty="0" smtClean="0"/>
              <a:t>With IPv6, normally the first 64 bits represent the network/subnet address and the remaining 64 bits represent the host address. This will be covered in greater detail later.</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a:t>
            </a:fld>
            <a:endParaRPr lang="en-US" dirty="0"/>
          </a:p>
        </p:txBody>
      </p:sp>
    </p:spTree>
    <p:extLst>
      <p:ext uri="{BB962C8B-B14F-4D97-AF65-F5344CB8AC3E}">
        <p14:creationId xmlns:p14="http://schemas.microsoft.com/office/powerpoint/2010/main" val="488295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1" indent="-228600" algn="l" defTabSz="1020763" rtl="0" eaLnBrk="0" fontAlgn="base" latinLnBrk="0" hangingPunct="0">
              <a:lnSpc>
                <a:spcPct val="90000"/>
              </a:lnSpc>
              <a:spcBef>
                <a:spcPct val="50000"/>
              </a:spcBef>
              <a:spcAft>
                <a:spcPct val="0"/>
              </a:spcAft>
              <a:buClrTx/>
              <a:buSzPct val="100000"/>
              <a:tabLst/>
              <a:defRPr/>
            </a:pPr>
            <a:r>
              <a:rPr lang="en-US" dirty="0" smtClean="0"/>
              <a:t>Site-local addresses,</a:t>
            </a:r>
            <a:r>
              <a:rPr lang="en-US" baseline="0" dirty="0" smtClean="0"/>
              <a:t> mentioned previously, have been deprecated. </a:t>
            </a:r>
          </a:p>
          <a:p>
            <a:pPr marL="228600" marR="0" lvl="1" indent="-228600" algn="l" defTabSz="1020763" rtl="0" eaLnBrk="0" fontAlgn="base" latinLnBrk="0" hangingPunct="0">
              <a:lnSpc>
                <a:spcPct val="90000"/>
              </a:lnSpc>
              <a:spcBef>
                <a:spcPct val="50000"/>
              </a:spcBef>
              <a:spcAft>
                <a:spcPct val="0"/>
              </a:spcAft>
              <a:buClrTx/>
              <a:buSzPct val="100000"/>
              <a:tabLst/>
              <a:defRPr/>
            </a:pPr>
            <a:r>
              <a:rPr lang="en-US" dirty="0" smtClean="0"/>
              <a:t>They are analogous to IPv4's private address classes. However, using them would also mean that NAT would be required and addresses would again not be end-to-end. </a:t>
            </a:r>
          </a:p>
          <a:p>
            <a:pPr marL="228600" marR="0" lvl="1" indent="-228600" algn="l" defTabSz="1020763" rtl="0" eaLnBrk="0" fontAlgn="base" latinLnBrk="0" hangingPunct="0">
              <a:lnSpc>
                <a:spcPct val="90000"/>
              </a:lnSpc>
              <a:spcBef>
                <a:spcPct val="50000"/>
              </a:spcBef>
              <a:spcAft>
                <a:spcPct val="0"/>
              </a:spcAft>
              <a:buClrTx/>
              <a:buSzPct val="100000"/>
              <a:tabLst/>
              <a:defRPr/>
            </a:pPr>
            <a:r>
              <a:rPr lang="en-US" dirty="0" smtClean="0"/>
              <a:t>Site-local addresses start with the prefix</a:t>
            </a:r>
            <a:r>
              <a:rPr lang="en-US" b="1" dirty="0" smtClean="0">
                <a:latin typeface="Courier New" pitchFamily="49" charset="0"/>
                <a:cs typeface="Courier New" pitchFamily="49" charset="0"/>
              </a:rPr>
              <a:t> FEC0::/10</a:t>
            </a:r>
            <a:r>
              <a:rPr lang="en-US" b="0" dirty="0" smtClean="0">
                <a:latin typeface="Courier New" pitchFamily="49" charset="0"/>
                <a:cs typeface="Courier New" pitchFamily="49" charset="0"/>
              </a:rPr>
              <a:t> and are still commonly</a:t>
            </a:r>
            <a:r>
              <a:rPr lang="en-US" b="0" baseline="0" dirty="0" smtClean="0">
                <a:latin typeface="Courier New" pitchFamily="49" charset="0"/>
                <a:cs typeface="Courier New" pitchFamily="49" charset="0"/>
              </a:rPr>
              <a:t> used in training literature</a:t>
            </a:r>
            <a:r>
              <a:rPr lang="en-US" b="0" dirty="0" smtClean="0"/>
              <a:t>.</a:t>
            </a:r>
          </a:p>
          <a:p>
            <a:pPr marL="228600" marR="0" lvl="1" indent="-228600" algn="l" defTabSz="1020763" rtl="0" eaLnBrk="0" fontAlgn="base" latinLnBrk="0" hangingPunct="0">
              <a:lnSpc>
                <a:spcPct val="90000"/>
              </a:lnSpc>
              <a:spcBef>
                <a:spcPct val="50000"/>
              </a:spcBef>
              <a:spcAft>
                <a:spcPct val="0"/>
              </a:spcAft>
              <a:buClrTx/>
              <a:buSzPct val="100000"/>
              <a:tabLst/>
              <a:defRPr/>
            </a:pPr>
            <a:r>
              <a:rPr lang="en-US" dirty="0" smtClean="0"/>
              <a:t>Unique-local addresses (those in</a:t>
            </a:r>
            <a:r>
              <a:rPr lang="en-US" baseline="0" dirty="0" smtClean="0"/>
              <a:t> </a:t>
            </a:r>
            <a:r>
              <a:rPr lang="en-US" dirty="0" smtClean="0"/>
              <a:t>address block FC00::/7) have</a:t>
            </a:r>
            <a:r>
              <a:rPr lang="en-US" baseline="0" dirty="0" smtClean="0"/>
              <a:t> replaced the Site-local addresses for use with </a:t>
            </a:r>
            <a:r>
              <a:rPr lang="en-US" dirty="0" smtClean="0"/>
              <a:t>systems that are not connected to the Internet. They are routable only within a private network and are not routable in the global IPv6 Internet.</a:t>
            </a:r>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20</a:t>
            </a:fld>
            <a:endParaRPr lang="en-US" dirty="0"/>
          </a:p>
        </p:txBody>
      </p:sp>
    </p:spTree>
    <p:extLst>
      <p:ext uri="{BB962C8B-B14F-4D97-AF65-F5344CB8AC3E}">
        <p14:creationId xmlns:p14="http://schemas.microsoft.com/office/powerpoint/2010/main" val="14532712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1"/>
          <p:cNvSpPr>
            <a:spLocks noGrp="1" noChangeArrowheads="1"/>
          </p:cNvSpPr>
          <p:nvPr>
            <p:ph type="sldNum" sz="quarter" idx="5"/>
          </p:nvPr>
        </p:nvSpPr>
        <p:spPr>
          <a:noFill/>
        </p:spPr>
        <p:txBody>
          <a:bodyPr/>
          <a:lstStyle/>
          <a:p>
            <a:fld id="{4FB9268A-F643-4909-A5DB-9DC676CE76A3}" type="slidenum">
              <a:rPr lang="en-US" smtClean="0"/>
              <a:pPr/>
              <a:t>21</a:t>
            </a:fld>
            <a:endParaRPr lang="en-US" dirty="0"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marL="112713" indent="-112713" eaLnBrk="1" hangingPunct="1"/>
            <a:r>
              <a:rPr lang="en-US" b="1" dirty="0" smtClean="0"/>
              <a:t>Link-local addresses</a:t>
            </a:r>
            <a:r>
              <a:rPr lang="en-US" dirty="0" smtClean="0"/>
              <a:t>  are only configured on a single link between two devices.</a:t>
            </a:r>
            <a:r>
              <a:rPr lang="en-US" baseline="0" dirty="0" smtClean="0"/>
              <a:t> They are not </a:t>
            </a:r>
            <a:r>
              <a:rPr lang="en-US" dirty="0" smtClean="0"/>
              <a:t>routed and always start with</a:t>
            </a:r>
            <a:r>
              <a:rPr lang="en-US" baseline="0" dirty="0" smtClean="0"/>
              <a:t> a </a:t>
            </a:r>
            <a:r>
              <a:rPr lang="en-US" dirty="0" smtClean="0"/>
              <a:t>FE80 prefix. They are commonly</a:t>
            </a:r>
            <a:r>
              <a:rPr lang="en-US" baseline="0" dirty="0" smtClean="0"/>
              <a:t> used for IGP routing protocol communication.</a:t>
            </a:r>
            <a:endParaRPr lang="en-US" dirty="0" smtClean="0"/>
          </a:p>
          <a:p>
            <a:pPr marL="112713" indent="-112713" eaLnBrk="1" hangingPunct="1"/>
            <a:r>
              <a:rPr lang="en-US" b="1" dirty="0" smtClean="0"/>
              <a:t>Unique-local addresses </a:t>
            </a:r>
            <a:r>
              <a:rPr lang="en-US" dirty="0" smtClean="0"/>
              <a:t> are routable, but only within a private network, they are not supported on the Internet and are not to be used with NAT. They always start with</a:t>
            </a:r>
            <a:r>
              <a:rPr lang="en-US" baseline="0" dirty="0" smtClean="0"/>
              <a:t> a </a:t>
            </a:r>
            <a:r>
              <a:rPr lang="en-US" dirty="0" smtClean="0"/>
              <a:t>FC00 prefix.</a:t>
            </a:r>
          </a:p>
          <a:p>
            <a:pPr marL="112713" indent="-112713" eaLnBrk="1" hangingPunct="1"/>
            <a:r>
              <a:rPr lang="en-US" b="1" dirty="0" smtClean="0"/>
              <a:t>Global unicast addresses</a:t>
            </a:r>
            <a:r>
              <a:rPr lang="en-US" dirty="0" smtClean="0"/>
              <a:t> are globally routable on the Internet</a:t>
            </a:r>
            <a:r>
              <a:rPr lang="en-US" baseline="0" dirty="0" smtClean="0"/>
              <a:t>. The </a:t>
            </a:r>
            <a:r>
              <a:rPr lang="en-US" dirty="0" smtClean="0"/>
              <a:t>2001 prefix is currently being issued by IANA for public use. Global unicast addresses always contain a 64-bit host portion. They are identified by their three high-level bits set to 001 (hex 2 or 3::/3). 0010 = 0x2 &amp; 0011 = 0x3.</a:t>
            </a:r>
          </a:p>
          <a:p>
            <a:pPr marL="112713" indent="-112713" eaLnBrk="1" hangingPunct="1"/>
            <a:r>
              <a:rPr lang="en-GB" dirty="0" smtClean="0"/>
              <a:t>These</a:t>
            </a:r>
            <a:r>
              <a:rPr lang="en-GB" baseline="0" dirty="0" smtClean="0"/>
              <a:t> three types of IPv6 unicast address are easily identified by their </a:t>
            </a:r>
            <a:r>
              <a:rPr lang="en-GB" dirty="0" smtClean="0"/>
              <a:t>prefix.</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13" indent="-112713"/>
            <a:r>
              <a:rPr lang="en-US" dirty="0" smtClean="0"/>
              <a:t>An interface can have multiple IPv6 global unicast addresses simultaneously configured and enabled on it. However, it must also have a single link-local address. </a:t>
            </a:r>
          </a:p>
          <a:p>
            <a:pPr marL="112713" indent="-112713"/>
            <a:r>
              <a:rPr lang="en-US" dirty="0" smtClean="0"/>
              <a:t>Typically, an interface is assigned a link-local address and one (or more) global IPv6 addresses. </a:t>
            </a:r>
          </a:p>
          <a:p>
            <a:pPr marL="112713" indent="-112713"/>
            <a:r>
              <a:rPr lang="en-US" dirty="0" smtClean="0"/>
              <a:t>Note that in the example, the Link Local address starts with Hex FE80 and the global unicast address starts with Hex 2001.</a:t>
            </a:r>
          </a:p>
          <a:p>
            <a:pPr marL="112713" indent="-112713"/>
            <a:r>
              <a:rPr lang="en-US" dirty="0" smtClean="0"/>
              <a:t>Both</a:t>
            </a:r>
            <a:r>
              <a:rPr lang="en-US" baseline="0" dirty="0" smtClean="0"/>
              <a:t> of these addresses were autoconfigured using the EUI-64 method which makes use of the Ethernet MAC address to create the interface ID (in this example, </a:t>
            </a:r>
            <a:r>
              <a:rPr lang="en-US" sz="1200" dirty="0" smtClean="0">
                <a:latin typeface="Courier New" pitchFamily="49" charset="0"/>
                <a:cs typeface="Courier New" pitchFamily="49" charset="0"/>
              </a:rPr>
              <a:t>21B:D5FF:FE5B:A408). Autoconfiguration</a:t>
            </a:r>
            <a:r>
              <a:rPr lang="en-US" sz="1200" baseline="0" dirty="0" smtClean="0">
                <a:latin typeface="Courier New" pitchFamily="49" charset="0"/>
                <a:cs typeface="Courier New" pitchFamily="49" charset="0"/>
              </a:rPr>
              <a:t> and EUI-64 are covered in IPv6 Intro Part 2.</a:t>
            </a:r>
            <a:endParaRPr lang="en-US" sz="1200" dirty="0" smtClean="0">
              <a:latin typeface="Courier New" pitchFamily="49" charset="0"/>
              <a:cs typeface="Courier New" pitchFamily="49" charset="0"/>
            </a:endParaRPr>
          </a:p>
          <a:p>
            <a:pPr marL="112713" indent="-112713"/>
            <a:r>
              <a:rPr lang="en-US" dirty="0" smtClean="0"/>
              <a:t>An interface could also be configured to simultaneously support IPv4 and IPv6 addresses. This creates a “dual-stacked” interface.</a:t>
            </a:r>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22</a:t>
            </a:fld>
            <a:endParaRPr lang="en-US" dirty="0"/>
          </a:p>
        </p:txBody>
      </p:sp>
    </p:spTree>
    <p:extLst>
      <p:ext uri="{BB962C8B-B14F-4D97-AF65-F5344CB8AC3E}">
        <p14:creationId xmlns:p14="http://schemas.microsoft.com/office/powerpoint/2010/main" val="201963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13" indent="-112713"/>
            <a:r>
              <a:rPr lang="en-US" baseline="0" dirty="0" smtClean="0"/>
              <a:t>As we have seen in Lesson 1, the IPv6 address space is very large.</a:t>
            </a:r>
          </a:p>
          <a:p>
            <a:pPr marL="112713" indent="-112713"/>
            <a:r>
              <a:rPr lang="en-US" baseline="0" dirty="0" smtClean="0"/>
              <a:t>The first four Hexadecimal digits of the prefix help to classify the various blocks of IPv6 addresses. The ability to identify an address type by its prefix is essential to understanding IPv6.</a:t>
            </a:r>
          </a:p>
          <a:p>
            <a:pPr marL="112713" indent="-112713"/>
            <a:r>
              <a:rPr lang="en-US" baseline="0" dirty="0" smtClean="0"/>
              <a:t>In the table, the prefixes highlighted in red are important ones to remember.</a:t>
            </a:r>
          </a:p>
          <a:p>
            <a:pPr marL="112713" indent="-112713"/>
            <a:r>
              <a:rPr lang="en-US" baseline="0" dirty="0" smtClean="0"/>
              <a:t>The largest block of assignable addresses, from Hex 2000 to Hex 3FFF, is known as the aggregatable global unicast range which represents approximately 12.5% of the total IPv6 address space. From this range, only addresses from 2001::/3 are currently being assigned by IANA for public use on IPv6 Internet. This is less than 2% of the total IPv6 address space.</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a:t>
            </a:fld>
            <a:endParaRPr lang="en-US" dirty="0"/>
          </a:p>
        </p:txBody>
      </p:sp>
    </p:spTree>
    <p:extLst>
      <p:ext uri="{BB962C8B-B14F-4D97-AF65-F5344CB8AC3E}">
        <p14:creationId xmlns:p14="http://schemas.microsoft.com/office/powerpoint/2010/main" val="3072131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13" marR="0" indent="-112713" algn="l" defTabSz="1020763" rtl="0" eaLnBrk="0" fontAlgn="base" latinLnBrk="0" hangingPunct="0">
              <a:lnSpc>
                <a:spcPct val="90000"/>
              </a:lnSpc>
              <a:spcBef>
                <a:spcPct val="50000"/>
              </a:spcBef>
              <a:spcAft>
                <a:spcPct val="0"/>
              </a:spcAft>
              <a:buClrTx/>
              <a:buSzPct val="100000"/>
              <a:tabLst/>
              <a:defRPr/>
            </a:pPr>
            <a:r>
              <a:rPr lang="en-US" baseline="0" dirty="0" smtClean="0"/>
              <a:t>Some of the special IPv6 addresses and prefixes are similar to IPv4.</a:t>
            </a:r>
          </a:p>
          <a:p>
            <a:pPr marL="112713" marR="0" indent="-112713" algn="l" defTabSz="1020763" rtl="0" eaLnBrk="0" fontAlgn="base" latinLnBrk="0" hangingPunct="0">
              <a:lnSpc>
                <a:spcPct val="90000"/>
              </a:lnSpc>
              <a:spcBef>
                <a:spcPct val="50000"/>
              </a:spcBef>
              <a:spcAft>
                <a:spcPct val="0"/>
              </a:spcAft>
              <a:buClrTx/>
              <a:buSzPct val="100000"/>
              <a:tabLst/>
              <a:defRPr/>
            </a:pPr>
            <a:r>
              <a:rPr lang="en-US" baseline="0" dirty="0" smtClean="0"/>
              <a:t>The ones shown here are particularly useful to remember.</a:t>
            </a:r>
            <a:endParaRPr lang="en-US" dirty="0" smtClean="0"/>
          </a:p>
          <a:p>
            <a:pPr marL="112713" indent="-112713"/>
            <a:r>
              <a:rPr lang="en-US" baseline="0" dirty="0" smtClean="0"/>
              <a:t>For example, IPv6 address ::/0 is analogous to IPv4 quad zero address 0.0.0.0  0.0.0.0, for use in defining static default routes.</a:t>
            </a:r>
          </a:p>
          <a:p>
            <a:pPr marL="112713" indent="-112713"/>
            <a:r>
              <a:rPr lang="en-US" baseline="0" dirty="0" smtClean="0"/>
              <a:t>IPv6 address ::1/128 is analogous to IPv4 local host loopback address 127.0.0.1.</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a:t>
            </a:fld>
            <a:endParaRPr lang="en-US" dirty="0"/>
          </a:p>
        </p:txBody>
      </p:sp>
    </p:spTree>
    <p:extLst>
      <p:ext uri="{BB962C8B-B14F-4D97-AF65-F5344CB8AC3E}">
        <p14:creationId xmlns:p14="http://schemas.microsoft.com/office/powerpoint/2010/main" val="4040575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804AB26-77C0-4E38-8E6D-EB4FF342A691}" type="slidenum">
              <a:rPr lang="en-US"/>
              <a:pPr/>
              <a:t>5</a:t>
            </a:fld>
            <a:endParaRPr lang="en-US"/>
          </a:p>
        </p:txBody>
      </p:sp>
      <p:sp>
        <p:nvSpPr>
          <p:cNvPr id="1026050" name="Rectangle 2"/>
          <p:cNvSpPr>
            <a:spLocks noGrp="1" noRot="1" noChangeAspect="1" noChangeArrowheads="1" noTextEdit="1"/>
          </p:cNvSpPr>
          <p:nvPr>
            <p:ph type="sldImg"/>
          </p:nvPr>
        </p:nvSpPr>
        <p:spPr>
          <a:xfrm>
            <a:off x="1181100" y="696913"/>
            <a:ext cx="4648200" cy="3486150"/>
          </a:xfrm>
          <a:ln/>
        </p:spPr>
      </p:sp>
      <p:sp>
        <p:nvSpPr>
          <p:cNvPr id="1026051" name="Rectangle 3"/>
          <p:cNvSpPr>
            <a:spLocks noGrp="1" noChangeArrowheads="1"/>
          </p:cNvSpPr>
          <p:nvPr>
            <p:ph type="body" idx="1"/>
          </p:nvPr>
        </p:nvSpPr>
        <p:spPr>
          <a:xfrm>
            <a:off x="701350" y="4415478"/>
            <a:ext cx="5607701" cy="4184317"/>
          </a:xfrm>
        </p:spPr>
        <p:txBody>
          <a:bodyPr/>
          <a:lstStyle/>
          <a:p>
            <a:pPr marL="0" lvl="1" indent="0">
              <a:lnSpc>
                <a:spcPct val="100000"/>
              </a:lnSpc>
              <a:spcBef>
                <a:spcPts val="0"/>
              </a:spcBef>
              <a:buNone/>
            </a:pPr>
            <a:r>
              <a:rPr lang="en-US" b="1" dirty="0" smtClean="0"/>
              <a:t>IPv6 address space is allocated in a hierarchical manner as shown here:</a:t>
            </a:r>
          </a:p>
          <a:p>
            <a:pPr marL="171450" lvl="1" indent="-171450">
              <a:lnSpc>
                <a:spcPct val="100000"/>
              </a:lnSpc>
              <a:spcBef>
                <a:spcPts val="0"/>
              </a:spcBef>
            </a:pPr>
            <a:r>
              <a:rPr lang="en-US" baseline="0" dirty="0" smtClean="0"/>
              <a:t>IANA </a:t>
            </a:r>
            <a:r>
              <a:rPr lang="en-US" dirty="0" smtClean="0"/>
              <a:t>allocates </a:t>
            </a:r>
            <a:r>
              <a:rPr lang="en-US" dirty="0"/>
              <a:t>from </a:t>
            </a:r>
            <a:r>
              <a:rPr lang="en-US" dirty="0" smtClean="0"/>
              <a:t>the total 2001::/3 global IPv6 unicast address space to </a:t>
            </a:r>
            <a:r>
              <a:rPr lang="en-US" dirty="0"/>
              <a:t>regional </a:t>
            </a:r>
            <a:r>
              <a:rPr lang="en-US" dirty="0" smtClean="0"/>
              <a:t>registries such as APNIC and RIPE.</a:t>
            </a:r>
            <a:endParaRPr lang="en-US" dirty="0"/>
          </a:p>
          <a:p>
            <a:pPr marL="171450" lvl="1" indent="-171450">
              <a:lnSpc>
                <a:spcPct val="100000"/>
              </a:lnSpc>
              <a:spcBef>
                <a:spcPts val="0"/>
              </a:spcBef>
            </a:pPr>
            <a:r>
              <a:rPr lang="en-US" dirty="0" smtClean="0"/>
              <a:t>Each regional registry </a:t>
            </a:r>
            <a:r>
              <a:rPr lang="en-US" dirty="0"/>
              <a:t>gets a /23 prefix from </a:t>
            </a:r>
            <a:r>
              <a:rPr lang="en-US" dirty="0" smtClean="0"/>
              <a:t>IANA (although a</a:t>
            </a:r>
            <a:r>
              <a:rPr lang="en-US" baseline="0" dirty="0" smtClean="0"/>
              <a:t> larger address space can be requested</a:t>
            </a:r>
            <a:r>
              <a:rPr lang="en-US" dirty="0" smtClean="0"/>
              <a:t>).</a:t>
            </a:r>
            <a:endParaRPr lang="en-US" dirty="0"/>
          </a:p>
          <a:p>
            <a:pPr marL="171450" lvl="1" indent="-171450">
              <a:lnSpc>
                <a:spcPct val="100000"/>
              </a:lnSpc>
              <a:spcBef>
                <a:spcPts val="0"/>
              </a:spcBef>
            </a:pPr>
            <a:r>
              <a:rPr lang="en-GB" dirty="0" smtClean="0"/>
              <a:t>The </a:t>
            </a:r>
            <a:r>
              <a:rPr lang="en-US" dirty="0" smtClean="0"/>
              <a:t>registry typically allocates </a:t>
            </a:r>
            <a:r>
              <a:rPr lang="en-US" dirty="0"/>
              <a:t>a </a:t>
            </a:r>
            <a:r>
              <a:rPr lang="en-GB" dirty="0"/>
              <a:t>/32 </a:t>
            </a:r>
            <a:r>
              <a:rPr lang="en-US" dirty="0"/>
              <a:t>prefix to a</a:t>
            </a:r>
            <a:r>
              <a:rPr lang="en-GB" dirty="0"/>
              <a:t>n </a:t>
            </a:r>
            <a:r>
              <a:rPr lang="en-US" dirty="0"/>
              <a:t>IPv6 </a:t>
            </a:r>
            <a:r>
              <a:rPr lang="en-US" dirty="0" smtClean="0"/>
              <a:t>ISP.</a:t>
            </a:r>
            <a:endParaRPr lang="en-GB" dirty="0"/>
          </a:p>
          <a:p>
            <a:pPr marL="171450" lvl="1" indent="-171450">
              <a:lnSpc>
                <a:spcPct val="100000"/>
              </a:lnSpc>
              <a:spcBef>
                <a:spcPts val="0"/>
              </a:spcBef>
            </a:pPr>
            <a:r>
              <a:rPr lang="en-GB" dirty="0" smtClean="0"/>
              <a:t>Then </a:t>
            </a:r>
            <a:r>
              <a:rPr lang="en-GB" dirty="0"/>
              <a:t>the</a:t>
            </a:r>
            <a:r>
              <a:rPr lang="en-US" dirty="0"/>
              <a:t> ISP allocates a /48 prefix to each </a:t>
            </a:r>
            <a:r>
              <a:rPr lang="en-US" dirty="0" smtClean="0"/>
              <a:t>customer (</a:t>
            </a:r>
            <a:r>
              <a:rPr lang="en-GB" dirty="0" smtClean="0"/>
              <a:t>or </a:t>
            </a:r>
            <a:r>
              <a:rPr lang="en-GB" dirty="0"/>
              <a:t>potentially /</a:t>
            </a:r>
            <a:r>
              <a:rPr lang="en-GB" dirty="0" smtClean="0"/>
              <a:t>64 for a local network </a:t>
            </a:r>
            <a:r>
              <a:rPr lang="en-GB" baseline="0" dirty="0" smtClean="0"/>
              <a:t>or /128 for a single host)</a:t>
            </a:r>
            <a:r>
              <a:rPr lang="en-GB" dirty="0" smtClean="0"/>
              <a:t>.</a:t>
            </a:r>
            <a:endParaRPr lang="en-GB" dirty="0"/>
          </a:p>
          <a:p>
            <a:pPr marL="0" indent="0">
              <a:buNone/>
            </a:pPr>
            <a:endParaRPr lang="en-US" dirty="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lvl="1" indent="-228600" algn="l" defTabSz="1020763" rtl="0" eaLnBrk="0" fontAlgn="base" latinLnBrk="0" hangingPunct="0">
              <a:lnSpc>
                <a:spcPct val="90000"/>
              </a:lnSpc>
              <a:spcBef>
                <a:spcPct val="50000"/>
              </a:spcBef>
              <a:spcAft>
                <a:spcPct val="0"/>
              </a:spcAft>
              <a:buClrTx/>
              <a:buSzPct val="100000"/>
              <a:tabLst/>
              <a:defRPr/>
            </a:pPr>
            <a:r>
              <a:rPr lang="en-US" dirty="0" smtClean="0"/>
              <a:t>The current IANA global routing prefix uses the range that starts with binary </a:t>
            </a:r>
            <a:r>
              <a:rPr lang="en-US" b="1" dirty="0" smtClean="0">
                <a:latin typeface="Courier New" pitchFamily="49" charset="0"/>
                <a:cs typeface="Courier New" pitchFamily="49" charset="0"/>
              </a:rPr>
              <a:t>0010 (2000::/3)</a:t>
            </a:r>
            <a:r>
              <a:rPr lang="en-US" b="1" dirty="0" smtClean="0"/>
              <a:t>.</a:t>
            </a:r>
          </a:p>
          <a:p>
            <a:pPr marL="228600" marR="0" lvl="1" indent="-228600" algn="l" defTabSz="1020763" rtl="0" eaLnBrk="0" fontAlgn="base" latinLnBrk="0" hangingPunct="0">
              <a:lnSpc>
                <a:spcPct val="90000"/>
              </a:lnSpc>
              <a:spcBef>
                <a:spcPct val="50000"/>
              </a:spcBef>
              <a:spcAft>
                <a:spcPct val="0"/>
              </a:spcAft>
              <a:buClrTx/>
              <a:buSzPct val="100000"/>
              <a:tabLst/>
              <a:defRPr/>
            </a:pPr>
            <a:r>
              <a:rPr lang="en-US" dirty="0" smtClean="0"/>
              <a:t>Addresses with a prefix of</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2000::/3 (0010) </a:t>
            </a:r>
            <a:r>
              <a:rPr lang="en-US" dirty="0" smtClean="0"/>
              <a:t>to</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E000::/3 (1110) </a:t>
            </a:r>
            <a:r>
              <a:rPr lang="en-US" dirty="0" smtClean="0"/>
              <a:t>are required to have 64-bit interface IDs in the extended universal identifier (EUI)-64 format.</a:t>
            </a:r>
          </a:p>
          <a:p>
            <a:pPr marL="228600" marR="0" lvl="1" indent="-228600" algn="l" defTabSz="1020763" rtl="0" eaLnBrk="0" fontAlgn="base" latinLnBrk="0" hangingPunct="0">
              <a:lnSpc>
                <a:spcPct val="90000"/>
              </a:lnSpc>
              <a:spcBef>
                <a:spcPct val="50000"/>
              </a:spcBef>
              <a:spcAft>
                <a:spcPct val="0"/>
              </a:spcAft>
              <a:buClrTx/>
              <a:buSzPct val="100000"/>
              <a:tabLst/>
              <a:defRPr/>
            </a:pPr>
            <a:r>
              <a:rPr lang="en-US" dirty="0" smtClean="0"/>
              <a:t>IPv6 prefix allocation is defined by policies at IANA and the regional registries.</a:t>
            </a:r>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lvl="1" indent="-228600" algn="l" defTabSz="1020763" rtl="0" eaLnBrk="0" fontAlgn="base" latinLnBrk="0" hangingPunct="0">
              <a:lnSpc>
                <a:spcPct val="90000"/>
              </a:lnSpc>
              <a:spcBef>
                <a:spcPct val="50000"/>
              </a:spcBef>
              <a:spcAft>
                <a:spcPct val="0"/>
              </a:spcAft>
              <a:buClrTx/>
              <a:buSzPct val="100000"/>
              <a:tabLst/>
              <a:defRPr/>
            </a:pPr>
            <a:r>
              <a:rPr lang="en-US" dirty="0" smtClean="0"/>
              <a:t>The current IANA global routing prefix uses the range that starts with binary </a:t>
            </a:r>
            <a:r>
              <a:rPr lang="en-US" b="1" dirty="0" smtClean="0">
                <a:latin typeface="Courier New" pitchFamily="49" charset="0"/>
                <a:cs typeface="Courier New" pitchFamily="49" charset="0"/>
              </a:rPr>
              <a:t>0010 (2000::/3)</a:t>
            </a:r>
            <a:r>
              <a:rPr lang="en-US" b="1" dirty="0" smtClean="0"/>
              <a:t>.</a:t>
            </a:r>
          </a:p>
          <a:p>
            <a:pPr marL="228600" marR="0" lvl="1" indent="-228600" algn="l" defTabSz="1020763" rtl="0" eaLnBrk="0" fontAlgn="base" latinLnBrk="0" hangingPunct="0">
              <a:lnSpc>
                <a:spcPct val="90000"/>
              </a:lnSpc>
              <a:spcBef>
                <a:spcPct val="50000"/>
              </a:spcBef>
              <a:spcAft>
                <a:spcPct val="0"/>
              </a:spcAft>
              <a:buClrTx/>
              <a:buSzPct val="100000"/>
              <a:tabLst/>
              <a:defRPr/>
            </a:pPr>
            <a:r>
              <a:rPr lang="en-US" dirty="0" smtClean="0"/>
              <a:t>Addresses with a prefix of</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2000::/3 (0010) </a:t>
            </a:r>
            <a:r>
              <a:rPr lang="en-US" dirty="0" smtClean="0"/>
              <a:t>to</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E000::/3 (1110) </a:t>
            </a:r>
            <a:r>
              <a:rPr lang="en-US" dirty="0" smtClean="0"/>
              <a:t>are required to have 64-bit interface IDs in the extended universal identifier (EUI)-64 format.</a:t>
            </a:r>
          </a:p>
          <a:p>
            <a:pPr marL="228600" marR="0" lvl="1" indent="-228600" algn="l" defTabSz="1020763" rtl="0" eaLnBrk="0" fontAlgn="base" latinLnBrk="0" hangingPunct="0">
              <a:lnSpc>
                <a:spcPct val="90000"/>
              </a:lnSpc>
              <a:spcBef>
                <a:spcPct val="50000"/>
              </a:spcBef>
              <a:spcAft>
                <a:spcPct val="0"/>
              </a:spcAft>
              <a:buClrTx/>
              <a:buSzPct val="100000"/>
              <a:tabLst/>
              <a:defRPr/>
            </a:pPr>
            <a:r>
              <a:rPr lang="en-US" dirty="0" smtClean="0"/>
              <a:t>IPv6 prefix allocation is defined by policies at IANA and the regional registries.</a:t>
            </a:r>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2713" indent="-112713"/>
            <a:r>
              <a:rPr lang="en-US" dirty="0" smtClean="0"/>
              <a:t>The subnet ID can be used by an organization to create their own local addressing hierarchy.</a:t>
            </a:r>
          </a:p>
          <a:p>
            <a:pPr marL="112713" indent="-112713"/>
            <a:r>
              <a:rPr lang="en-US" dirty="0" smtClean="0"/>
              <a:t>This 16-bit field allows up to 65,536 individual subnets.</a:t>
            </a:r>
          </a:p>
          <a:p>
            <a:pPr marL="112713" indent="-112713"/>
            <a:r>
              <a:rPr lang="en-US" dirty="0" smtClean="0"/>
              <a:t>This number</a:t>
            </a:r>
            <a:r>
              <a:rPr lang="en-US" baseline="0" dirty="0" smtClean="0"/>
              <a:t> of subnets </a:t>
            </a:r>
            <a:r>
              <a:rPr lang="en-US" dirty="0" smtClean="0"/>
              <a:t>is comparable to an IPv4 network address such as 10.0.0.0/8 with 16 bits of</a:t>
            </a:r>
            <a:r>
              <a:rPr lang="en-US" baseline="0" dirty="0" smtClean="0"/>
              <a:t> subnetting using a /24 mask, however the IPv4 network/subnet combination  will allow only 256 hosts per subnet and the IPv6 combination allows a huge number of hosts per subnet (2 to the 64</a:t>
            </a:r>
            <a:r>
              <a:rPr lang="en-US" baseline="30000" dirty="0" smtClean="0"/>
              <a:t>th</a:t>
            </a:r>
            <a:r>
              <a:rPr lang="en-US" baseline="0" dirty="0" smtClean="0"/>
              <a:t> power).</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smtClean="0"/>
              <a:t>This graphic depicts the address allocation process starting with the entire IPv6 global unicast address space and</a:t>
            </a:r>
            <a:r>
              <a:rPr lang="en-US" baseline="0" dirty="0" smtClean="0"/>
              <a:t> ending with a single 128-bit IPv6 address for a host on a LAN. </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dirty="0" smtClean="0">
                <a:solidFill>
                  <a:schemeClr val="tx1"/>
                </a:solidFill>
              </a:rPr>
              <a:t>IPv6</a:t>
            </a:r>
            <a:r>
              <a:rPr lang="en-US" sz="700" baseline="0" dirty="0" smtClean="0">
                <a:solidFill>
                  <a:schemeClr val="tx1"/>
                </a:solidFill>
              </a:rPr>
              <a:t> Intro</a:t>
            </a:r>
            <a:r>
              <a:rPr lang="en-US" sz="700" dirty="0" smtClean="0">
                <a:solidFill>
                  <a:schemeClr val="tx1"/>
                </a:solidFill>
              </a:rPr>
              <a:t> – Part 1</a:t>
            </a:r>
            <a:endParaRPr lang="en-US" sz="700" dirty="0">
              <a:solidFill>
                <a:schemeClr val="tx1"/>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chemeClr val="tx1"/>
                </a:solidFill>
              </a:rPr>
              <a:pPr algn="r" defTabSz="814388">
                <a:lnSpc>
                  <a:spcPct val="100000"/>
                </a:lnSpc>
                <a:defRPr/>
              </a:pPr>
              <a:t>‹Nr.›</a:t>
            </a:fld>
            <a:endParaRPr lang="en-US" sz="1000">
              <a:solidFill>
                <a:schemeClr val="tx1"/>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smtClean="0"/>
              <a:t>Brief explanation of the command.</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smtClean="0"/>
              <a:t>Title Only</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476500"/>
            <a:ext cx="8488082" cy="4013200"/>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028700"/>
            <a:ext cx="8521700" cy="5435600"/>
          </a:xfrm>
        </p:spPr>
        <p:txBody>
          <a:bodyPr/>
          <a:lstStyle/>
          <a:p>
            <a:pPr lvl="0"/>
            <a:r>
              <a:rPr lang="en-US" noProof="0" smtClean="0"/>
              <a:t>Click icon to add table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977456"/>
            <a:ext cx="8496300"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dirty="0" smtClean="0">
                <a:solidFill>
                  <a:schemeClr val="tx1"/>
                </a:solidFill>
              </a:rPr>
              <a:t>IPv6 Intro – Part 1</a:t>
            </a:r>
            <a:endParaRPr lang="en-US" sz="700" dirty="0">
              <a:solidFill>
                <a:schemeClr val="tx1"/>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chemeClr val="tx1"/>
                </a:solidFill>
              </a:rPr>
              <a:pPr algn="r" defTabSz="814388">
                <a:lnSpc>
                  <a:spcPct val="100000"/>
                </a:lnSpc>
                <a:defRPr/>
              </a:pPr>
              <a:t>‹Nr.›</a:t>
            </a:fld>
            <a:endParaRPr lang="en-US" sz="1000">
              <a:solidFill>
                <a:schemeClr val="tx1"/>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dirty="0" smtClean="0"/>
              <a:t>Body Text</a:t>
            </a:r>
          </a:p>
          <a:p>
            <a:pPr lvl="1"/>
            <a:r>
              <a:rPr lang="en-US" dirty="0" smtClean="0"/>
              <a:t>Second Level</a:t>
            </a:r>
          </a:p>
          <a:p>
            <a:pPr lvl="2"/>
            <a:r>
              <a:rPr lang="en-US" dirty="0" smtClean="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2"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 id="2147483975" r:id="rId12"/>
    <p:sldLayoutId id="2147483976" r:id="rId13"/>
    <p:sldLayoutId id="2147483977" r:id="rId14"/>
    <p:sldLayoutId id="2147483978" r:id="rId15"/>
    <p:sldLayoutId id="2147483979" r:id="rId16"/>
    <p:sldLayoutId id="2147483958" r:id="rId17"/>
    <p:sldLayoutId id="2147483879" r:id="rId18"/>
    <p:sldLayoutId id="2147483886" r:id="rId19"/>
    <p:sldLayoutId id="2147483888" r:id="rId20"/>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sz="2800" b="1" dirty="0">
                <a:solidFill>
                  <a:schemeClr val="bg1"/>
                </a:solidFill>
              </a:rPr>
              <a:t>IPv6 </a:t>
            </a:r>
            <a:r>
              <a:rPr lang="en-US" sz="2800" b="1" dirty="0" err="1" smtClean="0">
                <a:solidFill>
                  <a:schemeClr val="bg1"/>
                </a:solidFill>
              </a:rPr>
              <a:t>Einführung</a:t>
            </a:r>
            <a:endParaRPr lang="en-US" sz="2800" dirty="0" smtClean="0">
              <a:solidFill>
                <a:schemeClr val="folHlink"/>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4242" name="Rectangle 2"/>
          <p:cNvSpPr>
            <a:spLocks noGrp="1" noChangeArrowheads="1"/>
          </p:cNvSpPr>
          <p:nvPr>
            <p:ph type="title"/>
          </p:nvPr>
        </p:nvSpPr>
        <p:spPr/>
        <p:txBody>
          <a:bodyPr/>
          <a:lstStyle/>
          <a:p>
            <a:pPr>
              <a:defRPr/>
            </a:pPr>
            <a:r>
              <a:rPr lang="en-US" dirty="0" smtClean="0"/>
              <a:t>IPv6 Address Specifics</a:t>
            </a:r>
          </a:p>
        </p:txBody>
      </p:sp>
      <p:sp>
        <p:nvSpPr>
          <p:cNvPr id="1674243" name="Rectangle 3"/>
          <p:cNvSpPr>
            <a:spLocks noGrp="1" noChangeArrowheads="1"/>
          </p:cNvSpPr>
          <p:nvPr>
            <p:ph idx="1"/>
          </p:nvPr>
        </p:nvSpPr>
        <p:spPr/>
        <p:txBody>
          <a:bodyPr>
            <a:normAutofit/>
          </a:bodyPr>
          <a:lstStyle/>
          <a:p>
            <a:r>
              <a:rPr lang="en-US" dirty="0" smtClean="0"/>
              <a:t>The 128-bit IPv6 address is written using 32 hexadecimal numbers.</a:t>
            </a:r>
          </a:p>
          <a:p>
            <a:pPr lvl="0"/>
            <a:r>
              <a:rPr lang="en-US" dirty="0"/>
              <a:t>The format is</a:t>
            </a:r>
            <a:r>
              <a:rPr lang="en-US" b="1" dirty="0">
                <a:latin typeface="Courier New" pitchFamily="49" charset="0"/>
                <a:cs typeface="Courier New" pitchFamily="49" charset="0"/>
              </a:rPr>
              <a:t> x:x:x:x:x:x:x:x</a:t>
            </a:r>
            <a:r>
              <a:rPr lang="en-US" dirty="0"/>
              <a:t>, where</a:t>
            </a:r>
            <a:r>
              <a:rPr lang="en-US" b="1" dirty="0">
                <a:latin typeface="Courier New" pitchFamily="49" charset="0"/>
                <a:cs typeface="Courier New" pitchFamily="49" charset="0"/>
              </a:rPr>
              <a:t> x </a:t>
            </a:r>
            <a:r>
              <a:rPr lang="en-US" dirty="0"/>
              <a:t>is a 16-bit hexadecimal </a:t>
            </a:r>
            <a:r>
              <a:rPr lang="en-US" dirty="0" smtClean="0"/>
              <a:t>field, </a:t>
            </a:r>
            <a:r>
              <a:rPr lang="en-US" dirty="0"/>
              <a:t>therefore each</a:t>
            </a:r>
            <a:r>
              <a:rPr lang="en-US" b="1" dirty="0">
                <a:latin typeface="Courier New" pitchFamily="49" charset="0"/>
                <a:cs typeface="Courier New" pitchFamily="49" charset="0"/>
              </a:rPr>
              <a:t> x </a:t>
            </a:r>
            <a:r>
              <a:rPr lang="en-US" dirty="0" smtClean="0"/>
              <a:t>represents </a:t>
            </a:r>
            <a:r>
              <a:rPr lang="en-US" dirty="0"/>
              <a:t>four hexadecimal digits</a:t>
            </a:r>
            <a:r>
              <a:rPr lang="en-US" dirty="0" smtClean="0"/>
              <a:t>.</a:t>
            </a:r>
          </a:p>
          <a:p>
            <a:r>
              <a:rPr lang="en-US" dirty="0" smtClean="0"/>
              <a:t>Example address:</a:t>
            </a:r>
          </a:p>
          <a:p>
            <a:pPr lvl="2"/>
            <a:r>
              <a:rPr lang="en-US" b="1" dirty="0" smtClean="0">
                <a:latin typeface="Courier New" pitchFamily="49" charset="0"/>
                <a:cs typeface="Courier New" pitchFamily="49" charset="0"/>
              </a:rPr>
              <a:t>2035:0001:2BC5:0000 : 0000:087C:0000:000A</a:t>
            </a:r>
          </a:p>
          <a:p>
            <a:pPr lvl="1">
              <a:defRPr/>
            </a:pPr>
            <a:endParaRPr lang="en-US"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7314" name="Rectangle 2"/>
          <p:cNvSpPr>
            <a:spLocks noGrp="1" noChangeArrowheads="1"/>
          </p:cNvSpPr>
          <p:nvPr>
            <p:ph type="title"/>
          </p:nvPr>
        </p:nvSpPr>
        <p:spPr/>
        <p:txBody>
          <a:bodyPr/>
          <a:lstStyle/>
          <a:p>
            <a:pPr>
              <a:defRPr/>
            </a:pPr>
            <a:r>
              <a:rPr lang="en-US" dirty="0" smtClean="0"/>
              <a:t>Abbreviating IPv6 Addresses</a:t>
            </a:r>
          </a:p>
        </p:txBody>
      </p:sp>
      <p:sp>
        <p:nvSpPr>
          <p:cNvPr id="1677315" name="Rectangle 3"/>
          <p:cNvSpPr>
            <a:spLocks noGrp="1" noChangeArrowheads="1"/>
          </p:cNvSpPr>
          <p:nvPr>
            <p:ph idx="1"/>
          </p:nvPr>
        </p:nvSpPr>
        <p:spPr/>
        <p:txBody>
          <a:bodyPr>
            <a:normAutofit/>
          </a:bodyPr>
          <a:lstStyle/>
          <a:p>
            <a:pPr>
              <a:defRPr/>
            </a:pPr>
            <a:r>
              <a:rPr lang="en-US" dirty="0" smtClean="0"/>
              <a:t>Leading 0s within each set of four hexadecimal digits can be omitted.</a:t>
            </a:r>
          </a:p>
          <a:p>
            <a:pPr lvl="1">
              <a:defRPr/>
            </a:pPr>
            <a:r>
              <a:rPr lang="en-US" b="1" dirty="0" smtClean="0">
                <a:solidFill>
                  <a:srgbClr val="FF0000"/>
                </a:solidFill>
                <a:effectLst>
                  <a:outerShdw blurRad="38100" dist="38100" dir="2700000" algn="tl">
                    <a:srgbClr val="C0C0C0"/>
                  </a:outerShdw>
                </a:effectLst>
                <a:latin typeface="Courier New" pitchFamily="49" charset="0"/>
              </a:rPr>
              <a:t>0</a:t>
            </a:r>
            <a:r>
              <a:rPr lang="en-US" b="1" dirty="0" smtClean="0">
                <a:latin typeface="Courier New" pitchFamily="49" charset="0"/>
              </a:rPr>
              <a:t>9C0 = </a:t>
            </a:r>
            <a:r>
              <a:rPr lang="en-US" b="1" dirty="0" smtClean="0">
                <a:solidFill>
                  <a:srgbClr val="002060"/>
                </a:solidFill>
                <a:latin typeface="Courier New" pitchFamily="49" charset="0"/>
              </a:rPr>
              <a:t>9C0</a:t>
            </a:r>
          </a:p>
          <a:p>
            <a:pPr lvl="1">
              <a:defRPr/>
            </a:pPr>
            <a:r>
              <a:rPr lang="en-US" b="1" dirty="0" smtClean="0">
                <a:solidFill>
                  <a:srgbClr val="FF0000"/>
                </a:solidFill>
                <a:effectLst>
                  <a:outerShdw blurRad="38100" dist="38100" dir="2700000" algn="tl">
                    <a:srgbClr val="C0C0C0"/>
                  </a:outerShdw>
                </a:effectLst>
                <a:latin typeface="Courier New" pitchFamily="49" charset="0"/>
              </a:rPr>
              <a:t>0000</a:t>
            </a:r>
            <a:r>
              <a:rPr lang="en-US" b="1" dirty="0" smtClean="0">
                <a:latin typeface="Courier New" pitchFamily="49" charset="0"/>
              </a:rPr>
              <a:t> = </a:t>
            </a:r>
            <a:r>
              <a:rPr lang="en-US" b="1" dirty="0" smtClean="0">
                <a:solidFill>
                  <a:srgbClr val="002060"/>
                </a:solidFill>
                <a:latin typeface="Courier New" pitchFamily="49" charset="0"/>
              </a:rPr>
              <a:t>0 </a:t>
            </a:r>
          </a:p>
          <a:p>
            <a:pPr>
              <a:defRPr/>
            </a:pPr>
            <a:r>
              <a:rPr lang="en-US" dirty="0" smtClean="0"/>
              <a:t>A pair of colons (“</a:t>
            </a:r>
            <a:r>
              <a:rPr lang="en-US" b="1" dirty="0" smtClean="0">
                <a:solidFill>
                  <a:srgbClr val="032EA9"/>
                </a:solidFill>
                <a:effectLst>
                  <a:outerShdw blurRad="38100" dist="38100" dir="2700000" algn="tl">
                    <a:srgbClr val="C0C0C0"/>
                  </a:outerShdw>
                </a:effectLst>
                <a:latin typeface="Courier New" pitchFamily="49" charset="0"/>
              </a:rPr>
              <a:t>::</a:t>
            </a:r>
            <a:r>
              <a:rPr lang="en-US" dirty="0" smtClean="0"/>
              <a:t>”) can be used, </a:t>
            </a:r>
            <a:r>
              <a:rPr lang="en-US" i="1" dirty="0" smtClean="0"/>
              <a:t>once</a:t>
            </a:r>
            <a:r>
              <a:rPr lang="en-US" dirty="0" smtClean="0"/>
              <a:t> within an address, to represent any number (“a bunch”) of successive zeros.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2"/>
          <p:cNvSpPr>
            <a:spLocks noGrp="1" noChangeArrowheads="1"/>
          </p:cNvSpPr>
          <p:nvPr>
            <p:ph type="title"/>
          </p:nvPr>
        </p:nvSpPr>
        <p:spPr/>
        <p:txBody>
          <a:bodyPr/>
          <a:lstStyle/>
          <a:p>
            <a:pPr>
              <a:defRPr/>
            </a:pPr>
            <a:r>
              <a:rPr lang="en-US" dirty="0" smtClean="0"/>
              <a:t>IPv6 Address Abbreviation Example</a:t>
            </a:r>
          </a:p>
        </p:txBody>
      </p:sp>
      <p:sp>
        <p:nvSpPr>
          <p:cNvPr id="1676291" name="Rectangle 3"/>
          <p:cNvSpPr>
            <a:spLocks noGrp="1" noChangeArrowheads="1"/>
          </p:cNvSpPr>
          <p:nvPr>
            <p:ph idx="1"/>
          </p:nvPr>
        </p:nvSpPr>
        <p:spPr>
          <a:xfrm>
            <a:off x="444500" y="1447800"/>
            <a:ext cx="8610600" cy="520700"/>
          </a:xfrm>
        </p:spPr>
        <p:txBody>
          <a:bodyPr>
            <a:normAutofit/>
          </a:bodyPr>
          <a:lstStyle/>
          <a:p>
            <a:pPr>
              <a:buFont typeface="Arial" charset="0"/>
              <a:buNone/>
              <a:defRPr/>
            </a:pPr>
            <a:r>
              <a:rPr lang="en-US" sz="2800" kern="1200" dirty="0" smtClean="0">
                <a:latin typeface="Courier New" pitchFamily="49" charset="0"/>
              </a:rPr>
              <a:t>2031:0000:130F:0000:0000:09C0:876A:130B</a:t>
            </a:r>
          </a:p>
        </p:txBody>
      </p:sp>
      <p:sp>
        <p:nvSpPr>
          <p:cNvPr id="1676292" name="Rectangle 4"/>
          <p:cNvSpPr>
            <a:spLocks noChangeArrowheads="1"/>
          </p:cNvSpPr>
          <p:nvPr/>
        </p:nvSpPr>
        <p:spPr bwMode="auto">
          <a:xfrm>
            <a:off x="382904" y="1459214"/>
            <a:ext cx="8610600" cy="520700"/>
          </a:xfrm>
          <a:prstGeom prst="rect">
            <a:avLst/>
          </a:prstGeom>
          <a:noFill/>
          <a:ln w="9525">
            <a:noFill/>
            <a:miter lim="800000"/>
            <a:headEnd/>
            <a:tailEnd/>
          </a:ln>
          <a:effectLst/>
        </p:spPr>
        <p:txBody>
          <a:bodyPr lIns="82124" tIns="41061" rIns="82124" bIns="41061"/>
          <a:lstStyle/>
          <a:p>
            <a:pPr marL="236538" indent="-236538" defTabSz="814388">
              <a:lnSpc>
                <a:spcPct val="95000"/>
              </a:lnSpc>
              <a:buClr>
                <a:schemeClr val="accent1"/>
              </a:buClr>
              <a:buSzPct val="100000"/>
              <a:buFont typeface="Arial" charset="0"/>
              <a:buNone/>
              <a:defRPr/>
            </a:pPr>
            <a:r>
              <a:rPr lang="en-US" sz="2800" dirty="0">
                <a:latin typeface="Courier New" pitchFamily="49" charset="0"/>
              </a:rPr>
              <a:t>2031:</a:t>
            </a:r>
            <a:r>
              <a:rPr lang="en-US" sz="2800" b="1" u="heavy" dirty="0">
                <a:solidFill>
                  <a:srgbClr val="FF0000"/>
                </a:solidFill>
                <a:latin typeface="Courier New" pitchFamily="49" charset="0"/>
              </a:rPr>
              <a:t>0000</a:t>
            </a:r>
            <a:r>
              <a:rPr lang="en-US" sz="2800" dirty="0">
                <a:latin typeface="Courier New" pitchFamily="49" charset="0"/>
              </a:rPr>
              <a:t>:130F:</a:t>
            </a:r>
            <a:r>
              <a:rPr lang="en-US" sz="2800" b="1" u="heavy" dirty="0">
                <a:solidFill>
                  <a:srgbClr val="FF0000"/>
                </a:solidFill>
                <a:latin typeface="Courier New" pitchFamily="49" charset="0"/>
              </a:rPr>
              <a:t>0000:0000:0</a:t>
            </a:r>
            <a:r>
              <a:rPr lang="en-US" sz="2800" dirty="0">
                <a:latin typeface="Courier New" pitchFamily="49" charset="0"/>
              </a:rPr>
              <a:t>9C0:876A:130B</a:t>
            </a:r>
          </a:p>
        </p:txBody>
      </p:sp>
      <p:sp>
        <p:nvSpPr>
          <p:cNvPr id="1676293" name="Rectangle 5"/>
          <p:cNvSpPr>
            <a:spLocks noChangeArrowheads="1"/>
          </p:cNvSpPr>
          <p:nvPr/>
        </p:nvSpPr>
        <p:spPr bwMode="auto">
          <a:xfrm>
            <a:off x="381000" y="2755900"/>
            <a:ext cx="8763000" cy="520700"/>
          </a:xfrm>
          <a:prstGeom prst="rect">
            <a:avLst/>
          </a:prstGeom>
          <a:noFill/>
          <a:ln w="9525">
            <a:noFill/>
            <a:miter lim="800000"/>
            <a:headEnd/>
            <a:tailEnd/>
          </a:ln>
          <a:effectLst/>
        </p:spPr>
        <p:txBody>
          <a:bodyPr lIns="82124" tIns="41061" rIns="82124" bIns="41061"/>
          <a:lstStyle/>
          <a:p>
            <a:pPr marL="236538" indent="-236538" defTabSz="814388">
              <a:lnSpc>
                <a:spcPct val="95000"/>
              </a:lnSpc>
              <a:buClr>
                <a:schemeClr val="accent1"/>
              </a:buClr>
              <a:buSzPct val="100000"/>
              <a:buFont typeface="Arial" charset="0"/>
              <a:buNone/>
              <a:defRPr/>
            </a:pPr>
            <a:r>
              <a:rPr lang="en-US" sz="2800" dirty="0">
                <a:latin typeface="Courier New" pitchFamily="49" charset="0"/>
              </a:rPr>
              <a:t>2031:</a:t>
            </a:r>
            <a:r>
              <a:rPr lang="en-US" sz="2800" b="1" u="heavy" dirty="0">
                <a:solidFill>
                  <a:srgbClr val="FF0000"/>
                </a:solidFill>
                <a:latin typeface="Courier New" pitchFamily="49" charset="0"/>
              </a:rPr>
              <a:t>   0</a:t>
            </a:r>
            <a:r>
              <a:rPr lang="en-US" sz="2800" dirty="0">
                <a:latin typeface="Courier New" pitchFamily="49" charset="0"/>
              </a:rPr>
              <a:t>:130F:</a:t>
            </a:r>
            <a:r>
              <a:rPr lang="en-US" sz="2800" b="1" u="heavy" dirty="0">
                <a:solidFill>
                  <a:srgbClr val="FF0000"/>
                </a:solidFill>
                <a:latin typeface="Courier New" pitchFamily="49" charset="0"/>
              </a:rPr>
              <a:t>   0:   0:</a:t>
            </a:r>
            <a:r>
              <a:rPr lang="en-US" sz="2800" u="heavy" dirty="0">
                <a:solidFill>
                  <a:srgbClr val="FF0000"/>
                </a:solidFill>
                <a:latin typeface="Courier New" pitchFamily="49" charset="0"/>
              </a:rPr>
              <a:t> </a:t>
            </a:r>
            <a:r>
              <a:rPr lang="en-US" sz="2800" dirty="0">
                <a:latin typeface="Courier New" pitchFamily="49" charset="0"/>
              </a:rPr>
              <a:t>9C0:876A:130B</a:t>
            </a:r>
          </a:p>
        </p:txBody>
      </p:sp>
      <p:sp>
        <p:nvSpPr>
          <p:cNvPr id="1676298" name="Line 10"/>
          <p:cNvSpPr>
            <a:spLocks noChangeShapeType="1"/>
          </p:cNvSpPr>
          <p:nvPr/>
        </p:nvSpPr>
        <p:spPr bwMode="auto">
          <a:xfrm>
            <a:off x="2044700" y="1892300"/>
            <a:ext cx="0" cy="850900"/>
          </a:xfrm>
          <a:prstGeom prst="line">
            <a:avLst/>
          </a:prstGeom>
          <a:noFill/>
          <a:ln w="38100">
            <a:solidFill>
              <a:schemeClr val="accent2"/>
            </a:solidFill>
            <a:round/>
            <a:headEnd type="none" w="sm" len="sm"/>
            <a:tailEnd type="stealth" w="lg" len="lg"/>
          </a:ln>
        </p:spPr>
        <p:txBody>
          <a:bodyPr lIns="82124" tIns="41061" rIns="82124" bIns="41061">
            <a:spAutoFit/>
          </a:bodyPr>
          <a:lstStyle/>
          <a:p>
            <a:endParaRPr lang="en-US" dirty="0"/>
          </a:p>
        </p:txBody>
      </p:sp>
      <p:sp>
        <p:nvSpPr>
          <p:cNvPr id="1676299" name="Line 11"/>
          <p:cNvSpPr>
            <a:spLocks noChangeShapeType="1"/>
          </p:cNvSpPr>
          <p:nvPr/>
        </p:nvSpPr>
        <p:spPr bwMode="auto">
          <a:xfrm>
            <a:off x="4152900" y="1905000"/>
            <a:ext cx="0" cy="850900"/>
          </a:xfrm>
          <a:prstGeom prst="line">
            <a:avLst/>
          </a:prstGeom>
          <a:noFill/>
          <a:ln w="38100">
            <a:solidFill>
              <a:schemeClr val="accent2"/>
            </a:solidFill>
            <a:round/>
            <a:headEnd type="none" w="sm" len="sm"/>
            <a:tailEnd type="stealth" w="lg" len="lg"/>
          </a:ln>
        </p:spPr>
        <p:txBody>
          <a:bodyPr lIns="82124" tIns="41061" rIns="82124" bIns="41061">
            <a:spAutoFit/>
          </a:bodyPr>
          <a:lstStyle/>
          <a:p>
            <a:endParaRPr lang="en-US" dirty="0"/>
          </a:p>
        </p:txBody>
      </p:sp>
      <p:sp>
        <p:nvSpPr>
          <p:cNvPr id="1676300" name="Line 12"/>
          <p:cNvSpPr>
            <a:spLocks noChangeShapeType="1"/>
          </p:cNvSpPr>
          <p:nvPr/>
        </p:nvSpPr>
        <p:spPr bwMode="auto">
          <a:xfrm>
            <a:off x="5245100" y="1905000"/>
            <a:ext cx="0" cy="850900"/>
          </a:xfrm>
          <a:prstGeom prst="line">
            <a:avLst/>
          </a:prstGeom>
          <a:noFill/>
          <a:ln w="38100">
            <a:solidFill>
              <a:schemeClr val="accent2"/>
            </a:solidFill>
            <a:round/>
            <a:headEnd type="none" w="sm" len="sm"/>
            <a:tailEnd type="stealth" w="lg" len="lg"/>
          </a:ln>
        </p:spPr>
        <p:txBody>
          <a:bodyPr lIns="82124" tIns="41061" rIns="82124" bIns="41061">
            <a:spAutoFit/>
          </a:bodyPr>
          <a:lstStyle/>
          <a:p>
            <a:endParaRPr lang="en-US" dirty="0"/>
          </a:p>
        </p:txBody>
      </p:sp>
      <p:sp>
        <p:nvSpPr>
          <p:cNvPr id="1676301" name="Line 13"/>
          <p:cNvSpPr>
            <a:spLocks noChangeShapeType="1"/>
          </p:cNvSpPr>
          <p:nvPr/>
        </p:nvSpPr>
        <p:spPr bwMode="auto">
          <a:xfrm>
            <a:off x="5994400" y="1905000"/>
            <a:ext cx="0" cy="850900"/>
          </a:xfrm>
          <a:prstGeom prst="line">
            <a:avLst/>
          </a:prstGeom>
          <a:noFill/>
          <a:ln w="38100">
            <a:solidFill>
              <a:schemeClr val="accent2"/>
            </a:solidFill>
            <a:round/>
            <a:headEnd type="none" w="sm" len="sm"/>
            <a:tailEnd type="stealth" w="lg" len="lg"/>
          </a:ln>
        </p:spPr>
        <p:txBody>
          <a:bodyPr lIns="82124" tIns="41061" rIns="82124" bIns="41061">
            <a:spAutoFit/>
          </a:bodyPr>
          <a:lstStyle/>
          <a:p>
            <a:endParaRPr lang="en-US" dirty="0"/>
          </a:p>
        </p:txBody>
      </p:sp>
      <p:sp>
        <p:nvSpPr>
          <p:cNvPr id="1676302" name="Rectangle 14"/>
          <p:cNvSpPr>
            <a:spLocks noChangeArrowheads="1"/>
          </p:cNvSpPr>
          <p:nvPr/>
        </p:nvSpPr>
        <p:spPr bwMode="auto">
          <a:xfrm>
            <a:off x="1155700" y="4051300"/>
            <a:ext cx="6553200" cy="520700"/>
          </a:xfrm>
          <a:prstGeom prst="rect">
            <a:avLst/>
          </a:prstGeom>
          <a:noFill/>
          <a:ln w="9525">
            <a:noFill/>
            <a:miter lim="800000"/>
            <a:headEnd/>
            <a:tailEnd/>
          </a:ln>
          <a:effectLst/>
        </p:spPr>
        <p:txBody>
          <a:bodyPr lIns="82124" tIns="41061" rIns="82124" bIns="41061"/>
          <a:lstStyle/>
          <a:p>
            <a:pPr marL="236538" indent="-236538" defTabSz="814388">
              <a:lnSpc>
                <a:spcPct val="95000"/>
              </a:lnSpc>
              <a:buClr>
                <a:schemeClr val="accent1"/>
              </a:buClr>
              <a:buSzPct val="100000"/>
              <a:buFont typeface="Arial" charset="0"/>
              <a:buNone/>
              <a:defRPr/>
            </a:pPr>
            <a:r>
              <a:rPr lang="en-US" sz="2800" dirty="0">
                <a:latin typeface="Courier New" pitchFamily="49" charset="0"/>
              </a:rPr>
              <a:t>2031:0:130F:0:0:9C0:876A:130B</a:t>
            </a:r>
          </a:p>
        </p:txBody>
      </p:sp>
      <p:sp>
        <p:nvSpPr>
          <p:cNvPr id="1676303" name="Rectangle 15"/>
          <p:cNvSpPr>
            <a:spLocks noChangeArrowheads="1"/>
          </p:cNvSpPr>
          <p:nvPr/>
        </p:nvSpPr>
        <p:spPr bwMode="auto">
          <a:xfrm>
            <a:off x="1155700" y="4051300"/>
            <a:ext cx="6553200" cy="520700"/>
          </a:xfrm>
          <a:prstGeom prst="rect">
            <a:avLst/>
          </a:prstGeom>
          <a:noFill/>
          <a:ln w="9525">
            <a:noFill/>
            <a:miter lim="800000"/>
            <a:headEnd/>
            <a:tailEnd/>
          </a:ln>
          <a:effectLst/>
        </p:spPr>
        <p:txBody>
          <a:bodyPr lIns="82124" tIns="41061" rIns="82124" bIns="41061"/>
          <a:lstStyle/>
          <a:p>
            <a:pPr marL="236538" indent="-236538" defTabSz="814388">
              <a:lnSpc>
                <a:spcPct val="95000"/>
              </a:lnSpc>
              <a:buClr>
                <a:schemeClr val="accent1"/>
              </a:buClr>
              <a:buSzPct val="100000"/>
              <a:buFont typeface="Arial" charset="0"/>
              <a:buNone/>
              <a:defRPr/>
            </a:pPr>
            <a:r>
              <a:rPr lang="en-US" sz="2800" dirty="0">
                <a:latin typeface="Courier New" pitchFamily="49" charset="0"/>
              </a:rPr>
              <a:t>2031:0:130F:</a:t>
            </a:r>
            <a:r>
              <a:rPr lang="en-US" sz="2800" b="1" u="heavy" dirty="0">
                <a:solidFill>
                  <a:srgbClr val="FF0000"/>
                </a:solidFill>
                <a:latin typeface="Courier New" pitchFamily="49" charset="0"/>
              </a:rPr>
              <a:t>0:0</a:t>
            </a:r>
            <a:r>
              <a:rPr lang="en-US" sz="2800" dirty="0">
                <a:latin typeface="Courier New" pitchFamily="49" charset="0"/>
              </a:rPr>
              <a:t>:9C0:876A:130B</a:t>
            </a:r>
          </a:p>
        </p:txBody>
      </p:sp>
      <p:sp>
        <p:nvSpPr>
          <p:cNvPr id="1676304" name="Line 16"/>
          <p:cNvSpPr>
            <a:spLocks noChangeShapeType="1"/>
          </p:cNvSpPr>
          <p:nvPr/>
        </p:nvSpPr>
        <p:spPr bwMode="auto">
          <a:xfrm>
            <a:off x="4254500" y="4521200"/>
            <a:ext cx="0" cy="850900"/>
          </a:xfrm>
          <a:prstGeom prst="line">
            <a:avLst/>
          </a:prstGeom>
          <a:noFill/>
          <a:ln w="38100">
            <a:solidFill>
              <a:schemeClr val="accent2"/>
            </a:solidFill>
            <a:round/>
            <a:headEnd type="none" w="sm" len="sm"/>
            <a:tailEnd type="stealth" w="lg" len="lg"/>
          </a:ln>
        </p:spPr>
        <p:txBody>
          <a:bodyPr lIns="82124" tIns="41061" rIns="82124" bIns="41061">
            <a:spAutoFit/>
          </a:bodyPr>
          <a:lstStyle/>
          <a:p>
            <a:endParaRPr lang="en-US" dirty="0"/>
          </a:p>
        </p:txBody>
      </p:sp>
      <p:sp>
        <p:nvSpPr>
          <p:cNvPr id="1676305" name="Rectangle 17"/>
          <p:cNvSpPr>
            <a:spLocks noChangeArrowheads="1"/>
          </p:cNvSpPr>
          <p:nvPr/>
        </p:nvSpPr>
        <p:spPr bwMode="auto">
          <a:xfrm>
            <a:off x="1168400" y="5346700"/>
            <a:ext cx="6553200" cy="520700"/>
          </a:xfrm>
          <a:prstGeom prst="rect">
            <a:avLst/>
          </a:prstGeom>
          <a:noFill/>
          <a:ln w="9525">
            <a:noFill/>
            <a:miter lim="800000"/>
            <a:headEnd/>
            <a:tailEnd/>
          </a:ln>
          <a:effectLst/>
        </p:spPr>
        <p:txBody>
          <a:bodyPr lIns="82124" tIns="41061" rIns="82124" bIns="41061"/>
          <a:lstStyle/>
          <a:p>
            <a:pPr marL="236538" indent="-236538" defTabSz="814388">
              <a:lnSpc>
                <a:spcPct val="95000"/>
              </a:lnSpc>
              <a:buClr>
                <a:schemeClr val="accent1"/>
              </a:buClr>
              <a:buSzPct val="100000"/>
              <a:buFont typeface="Arial" charset="0"/>
              <a:buNone/>
              <a:defRPr/>
            </a:pPr>
            <a:r>
              <a:rPr lang="en-US" sz="2800" dirty="0">
                <a:latin typeface="Courier New" pitchFamily="49" charset="0"/>
              </a:rPr>
              <a:t>2031:0:130F</a:t>
            </a:r>
            <a:r>
              <a:rPr lang="en-US" sz="2800" b="1" u="heavy" dirty="0">
                <a:solidFill>
                  <a:srgbClr val="FF0000"/>
                </a:solidFill>
                <a:latin typeface="Courier New" pitchFamily="49" charset="0"/>
              </a:rPr>
              <a:t>::</a:t>
            </a:r>
            <a:r>
              <a:rPr lang="en-US" sz="2800" dirty="0">
                <a:latin typeface="Courier New" pitchFamily="49" charset="0"/>
              </a:rPr>
              <a:t>9C0:876A:130B</a:t>
            </a:r>
          </a:p>
        </p:txBody>
      </p:sp>
      <p:sp>
        <p:nvSpPr>
          <p:cNvPr id="16" name="Line 10"/>
          <p:cNvSpPr>
            <a:spLocks noChangeShapeType="1"/>
          </p:cNvSpPr>
          <p:nvPr/>
        </p:nvSpPr>
        <p:spPr bwMode="auto">
          <a:xfrm>
            <a:off x="2070100" y="3238500"/>
            <a:ext cx="381000" cy="800100"/>
          </a:xfrm>
          <a:prstGeom prst="line">
            <a:avLst/>
          </a:prstGeom>
          <a:noFill/>
          <a:ln w="38100">
            <a:solidFill>
              <a:schemeClr val="accent2"/>
            </a:solidFill>
            <a:round/>
            <a:headEnd type="none" w="sm" len="sm"/>
            <a:tailEnd type="stealth" w="lg" len="lg"/>
          </a:ln>
        </p:spPr>
        <p:txBody>
          <a:bodyPr wrap="square" lIns="82124" tIns="41061" rIns="82124" bIns="41061">
            <a:spAutoFit/>
          </a:bodyPr>
          <a:lstStyle/>
          <a:p>
            <a:endParaRPr lang="en-US" dirty="0"/>
          </a:p>
        </p:txBody>
      </p:sp>
      <p:sp>
        <p:nvSpPr>
          <p:cNvPr id="17" name="Line 11"/>
          <p:cNvSpPr>
            <a:spLocks noChangeShapeType="1"/>
          </p:cNvSpPr>
          <p:nvPr/>
        </p:nvSpPr>
        <p:spPr bwMode="auto">
          <a:xfrm flipH="1">
            <a:off x="4267200" y="3200400"/>
            <a:ext cx="787400" cy="901700"/>
          </a:xfrm>
          <a:prstGeom prst="line">
            <a:avLst/>
          </a:prstGeom>
          <a:noFill/>
          <a:ln w="38100">
            <a:solidFill>
              <a:schemeClr val="accent2"/>
            </a:solidFill>
            <a:round/>
            <a:headEnd type="none" w="sm" len="sm"/>
            <a:tailEnd type="stealth" w="lg" len="lg"/>
          </a:ln>
        </p:spPr>
        <p:txBody>
          <a:bodyPr wrap="square" lIns="82124" tIns="41061" rIns="82124" bIns="41061">
            <a:spAutoFit/>
          </a:bodyPr>
          <a:lstStyle/>
          <a:p>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Rectangle 11"/>
          <p:cNvSpPr/>
          <p:nvPr/>
        </p:nvSpPr>
        <p:spPr bwMode="auto">
          <a:xfrm>
            <a:off x="279400" y="2935705"/>
            <a:ext cx="8335211" cy="1130970"/>
          </a:xfrm>
          <a:prstGeom prst="rect">
            <a:avLst/>
          </a:prstGeom>
          <a:solidFill>
            <a:srgbClr val="0183B7">
              <a:alpha val="50196"/>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279400" y="4487611"/>
            <a:ext cx="8335211" cy="1664536"/>
          </a:xfrm>
          <a:prstGeom prst="rect">
            <a:avLst/>
          </a:prstGeom>
          <a:solidFill>
            <a:srgbClr val="0183B7">
              <a:alpha val="50196"/>
            </a:srgbClr>
          </a:solidFill>
          <a:ln w="9525" cap="flat" cmpd="sng" algn="ctr">
            <a:solidFill>
              <a:schemeClr val="tx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279400" y="1006475"/>
            <a:ext cx="8335211" cy="1664536"/>
          </a:xfrm>
          <a:prstGeom prst="rect">
            <a:avLst/>
          </a:prstGeom>
          <a:solidFill>
            <a:srgbClr val="0183B7">
              <a:alpha val="50196"/>
            </a:srgbClr>
          </a:solidFill>
          <a:ln w="9525" cap="flat" cmpd="sng" algn="ctr">
            <a:solidFill>
              <a:schemeClr val="tx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678352" name="Rectangle 16"/>
          <p:cNvSpPr>
            <a:spLocks noGrp="1" noChangeArrowheads="1"/>
          </p:cNvSpPr>
          <p:nvPr>
            <p:ph type="title"/>
          </p:nvPr>
        </p:nvSpPr>
        <p:spPr/>
        <p:txBody>
          <a:bodyPr/>
          <a:lstStyle/>
          <a:p>
            <a:pPr>
              <a:defRPr/>
            </a:pPr>
            <a:r>
              <a:rPr lang="en-US" dirty="0" smtClean="0"/>
              <a:t>More IPv6 Address </a:t>
            </a:r>
            <a:r>
              <a:rPr lang="en-US" dirty="0"/>
              <a:t>Abbreviation Examples</a:t>
            </a:r>
            <a:endParaRPr lang="en-US" dirty="0" smtClean="0"/>
          </a:p>
        </p:txBody>
      </p:sp>
      <p:sp>
        <p:nvSpPr>
          <p:cNvPr id="1678353" name="Rectangle 17"/>
          <p:cNvSpPr>
            <a:spLocks noGrp="1" noChangeArrowheads="1"/>
          </p:cNvSpPr>
          <p:nvPr>
            <p:ph idx="1"/>
          </p:nvPr>
        </p:nvSpPr>
        <p:spPr>
          <a:xfrm>
            <a:off x="425104" y="1574460"/>
            <a:ext cx="4419600" cy="520700"/>
          </a:xfrm>
        </p:spPr>
        <p:txBody>
          <a:bodyPr/>
          <a:lstStyle/>
          <a:p>
            <a:pPr>
              <a:buFont typeface="Arial" charset="0"/>
              <a:buNone/>
              <a:defRPr/>
            </a:pPr>
            <a:r>
              <a:rPr lang="en-US" dirty="0" smtClean="0">
                <a:latin typeface="Courier New" pitchFamily="49" charset="0"/>
              </a:rPr>
              <a:t>= FF01:</a:t>
            </a:r>
            <a:r>
              <a:rPr lang="en-US" b="1" dirty="0" smtClean="0">
                <a:solidFill>
                  <a:srgbClr val="FF0000"/>
                </a:solidFill>
                <a:latin typeface="Courier New" pitchFamily="49" charset="0"/>
              </a:rPr>
              <a:t>0:0:0:0:0:0</a:t>
            </a:r>
            <a:r>
              <a:rPr lang="en-US" dirty="0" smtClean="0">
                <a:latin typeface="Courier New" pitchFamily="49" charset="0"/>
              </a:rPr>
              <a:t>:1</a:t>
            </a:r>
          </a:p>
        </p:txBody>
      </p:sp>
      <p:sp>
        <p:nvSpPr>
          <p:cNvPr id="1678351" name="Rectangle 15"/>
          <p:cNvSpPr>
            <a:spLocks noChangeArrowheads="1"/>
          </p:cNvSpPr>
          <p:nvPr/>
        </p:nvSpPr>
        <p:spPr bwMode="auto">
          <a:xfrm>
            <a:off x="425104" y="2086143"/>
            <a:ext cx="3124200" cy="520700"/>
          </a:xfrm>
          <a:prstGeom prst="rect">
            <a:avLst/>
          </a:prstGeom>
          <a:noFill/>
          <a:ln w="9525">
            <a:noFill/>
            <a:miter lim="800000"/>
            <a:headEnd/>
            <a:tailEnd/>
          </a:ln>
          <a:effectLst/>
        </p:spPr>
        <p:txBody>
          <a:bodyPr lIns="82124" tIns="41061" rIns="82124" bIns="41061"/>
          <a:lstStyle/>
          <a:p>
            <a:pPr marL="236538" indent="-236538" algn="l" defTabSz="814388">
              <a:lnSpc>
                <a:spcPct val="95000"/>
              </a:lnSpc>
              <a:buClr>
                <a:schemeClr val="accent1"/>
              </a:buClr>
              <a:buSzPct val="100000"/>
              <a:buFont typeface="Arial" charset="0"/>
              <a:buNone/>
              <a:defRPr/>
            </a:pPr>
            <a:r>
              <a:rPr lang="en-US" dirty="0">
                <a:latin typeface="Courier New" pitchFamily="49" charset="0"/>
              </a:rPr>
              <a:t>= </a:t>
            </a:r>
            <a:r>
              <a:rPr lang="en-US" dirty="0" smtClean="0">
                <a:latin typeface="Courier New" pitchFamily="49" charset="0"/>
              </a:rPr>
              <a:t>FF01</a:t>
            </a:r>
            <a:r>
              <a:rPr lang="en-US" b="1" dirty="0" smtClean="0">
                <a:solidFill>
                  <a:srgbClr val="FF0000"/>
                </a:solidFill>
                <a:latin typeface="Courier New" pitchFamily="49" charset="0"/>
              </a:rPr>
              <a:t>::</a:t>
            </a:r>
            <a:r>
              <a:rPr lang="en-US" dirty="0">
                <a:latin typeface="Courier New" pitchFamily="49" charset="0"/>
              </a:rPr>
              <a:t>1</a:t>
            </a:r>
          </a:p>
        </p:txBody>
      </p:sp>
      <p:sp>
        <p:nvSpPr>
          <p:cNvPr id="1678354" name="Rectangle 18"/>
          <p:cNvSpPr>
            <a:spLocks noChangeArrowheads="1"/>
          </p:cNvSpPr>
          <p:nvPr/>
        </p:nvSpPr>
        <p:spPr bwMode="auto">
          <a:xfrm>
            <a:off x="764688" y="3098800"/>
            <a:ext cx="8763000" cy="520700"/>
          </a:xfrm>
          <a:prstGeom prst="rect">
            <a:avLst/>
          </a:prstGeom>
          <a:noFill/>
          <a:ln w="9525">
            <a:noFill/>
            <a:miter lim="800000"/>
            <a:headEnd/>
            <a:tailEnd/>
          </a:ln>
          <a:effectLst/>
        </p:spPr>
        <p:txBody>
          <a:bodyPr lIns="82124" tIns="41061" rIns="82124" bIns="41061"/>
          <a:lstStyle/>
          <a:p>
            <a:pPr marL="236538" indent="-236538" algn="l" defTabSz="814388">
              <a:lnSpc>
                <a:spcPct val="95000"/>
              </a:lnSpc>
              <a:buClr>
                <a:schemeClr val="accent1"/>
              </a:buClr>
              <a:buSzPct val="100000"/>
              <a:buFont typeface="Arial" charset="0"/>
              <a:buNone/>
              <a:defRPr/>
            </a:pPr>
            <a:r>
              <a:rPr lang="en-US" dirty="0" smtClean="0">
                <a:latin typeface="Courier New" pitchFamily="49" charset="0"/>
              </a:rPr>
              <a:t>E3D7:</a:t>
            </a:r>
            <a:r>
              <a:rPr lang="en-US" b="1" dirty="0" smtClean="0">
                <a:solidFill>
                  <a:srgbClr val="FF0000"/>
                </a:solidFill>
                <a:latin typeface="Courier New" pitchFamily="49" charset="0"/>
              </a:rPr>
              <a:t>0000:0000:0000</a:t>
            </a:r>
            <a:r>
              <a:rPr lang="en-US" dirty="0" smtClean="0">
                <a:latin typeface="Courier New" pitchFamily="49" charset="0"/>
              </a:rPr>
              <a:t>:51F4:</a:t>
            </a:r>
            <a:r>
              <a:rPr lang="en-US" b="1" dirty="0" smtClean="0">
                <a:solidFill>
                  <a:srgbClr val="FF0000"/>
                </a:solidFill>
                <a:latin typeface="Courier New" pitchFamily="49" charset="0"/>
              </a:rPr>
              <a:t>00</a:t>
            </a:r>
            <a:r>
              <a:rPr lang="en-US" dirty="0" smtClean="0">
                <a:latin typeface="Courier New" pitchFamily="49" charset="0"/>
              </a:rPr>
              <a:t>C8:C0A8:6420 </a:t>
            </a:r>
            <a:endParaRPr lang="en-US" dirty="0">
              <a:latin typeface="Courier New" pitchFamily="49" charset="0"/>
            </a:endParaRPr>
          </a:p>
        </p:txBody>
      </p:sp>
      <p:sp>
        <p:nvSpPr>
          <p:cNvPr id="1678355" name="Rectangle 19"/>
          <p:cNvSpPr>
            <a:spLocks noChangeArrowheads="1"/>
          </p:cNvSpPr>
          <p:nvPr/>
        </p:nvSpPr>
        <p:spPr bwMode="auto">
          <a:xfrm>
            <a:off x="425104" y="3556000"/>
            <a:ext cx="7467600" cy="520700"/>
          </a:xfrm>
          <a:prstGeom prst="rect">
            <a:avLst/>
          </a:prstGeom>
          <a:noFill/>
          <a:ln w="9525">
            <a:noFill/>
            <a:miter lim="800000"/>
            <a:headEnd/>
            <a:tailEnd/>
          </a:ln>
          <a:effectLst/>
        </p:spPr>
        <p:txBody>
          <a:bodyPr lIns="82124" tIns="41061" rIns="82124" bIns="41061"/>
          <a:lstStyle/>
          <a:p>
            <a:pPr marL="236538" indent="-236538" algn="l" defTabSz="814388">
              <a:lnSpc>
                <a:spcPct val="95000"/>
              </a:lnSpc>
              <a:buClr>
                <a:schemeClr val="accent1"/>
              </a:buClr>
              <a:buSzPct val="100000"/>
              <a:buFont typeface="Arial" charset="0"/>
              <a:buNone/>
              <a:defRPr/>
            </a:pPr>
            <a:r>
              <a:rPr lang="en-US" dirty="0">
                <a:latin typeface="Courier New" pitchFamily="49" charset="0"/>
              </a:rPr>
              <a:t>= E3D7</a:t>
            </a:r>
            <a:r>
              <a:rPr lang="en-US" b="1" dirty="0">
                <a:solidFill>
                  <a:srgbClr val="FF0000"/>
                </a:solidFill>
                <a:latin typeface="Courier New" pitchFamily="49" charset="0"/>
              </a:rPr>
              <a:t>::</a:t>
            </a:r>
            <a:r>
              <a:rPr lang="en-US" dirty="0" smtClean="0">
                <a:latin typeface="Courier New" pitchFamily="49" charset="0"/>
              </a:rPr>
              <a:t>51F4</a:t>
            </a:r>
            <a:r>
              <a:rPr lang="en-US" dirty="0" smtClean="0">
                <a:solidFill>
                  <a:schemeClr val="accent2"/>
                </a:solidFill>
                <a:latin typeface="Courier New" pitchFamily="49" charset="0"/>
              </a:rPr>
              <a:t>:</a:t>
            </a:r>
            <a:r>
              <a:rPr lang="en-US" dirty="0" smtClean="0">
                <a:latin typeface="Courier New" pitchFamily="49" charset="0"/>
              </a:rPr>
              <a:t>C8:C0A8:6420 </a:t>
            </a:r>
            <a:endParaRPr lang="en-US" dirty="0">
              <a:latin typeface="Courier New" pitchFamily="49" charset="0"/>
            </a:endParaRPr>
          </a:p>
        </p:txBody>
      </p:sp>
      <p:sp>
        <p:nvSpPr>
          <p:cNvPr id="1678356" name="Rectangle 20"/>
          <p:cNvSpPr>
            <a:spLocks noChangeArrowheads="1"/>
          </p:cNvSpPr>
          <p:nvPr/>
        </p:nvSpPr>
        <p:spPr bwMode="auto">
          <a:xfrm>
            <a:off x="764688" y="4508500"/>
            <a:ext cx="8763000" cy="520700"/>
          </a:xfrm>
          <a:prstGeom prst="rect">
            <a:avLst/>
          </a:prstGeom>
          <a:noFill/>
          <a:ln w="9525">
            <a:noFill/>
            <a:miter lim="800000"/>
            <a:headEnd/>
            <a:tailEnd/>
          </a:ln>
          <a:effectLst/>
        </p:spPr>
        <p:txBody>
          <a:bodyPr lIns="82124" tIns="41061" rIns="82124" bIns="41061"/>
          <a:lstStyle/>
          <a:p>
            <a:pPr marL="236538" indent="-236538" algn="l" defTabSz="814388">
              <a:lnSpc>
                <a:spcPct val="95000"/>
              </a:lnSpc>
              <a:buClr>
                <a:schemeClr val="accent1"/>
              </a:buClr>
              <a:buSzPct val="100000"/>
              <a:buFont typeface="Arial" charset="0"/>
              <a:buNone/>
              <a:defRPr/>
            </a:pPr>
            <a:r>
              <a:rPr lang="en-US" dirty="0">
                <a:latin typeface="Courier New" pitchFamily="49" charset="0"/>
              </a:rPr>
              <a:t>3FFE:</a:t>
            </a:r>
            <a:r>
              <a:rPr lang="en-US" b="1" dirty="0">
                <a:solidFill>
                  <a:srgbClr val="FF0000"/>
                </a:solidFill>
                <a:latin typeface="Courier New" pitchFamily="49" charset="0"/>
              </a:rPr>
              <a:t>0</a:t>
            </a:r>
            <a:r>
              <a:rPr lang="en-US" dirty="0">
                <a:latin typeface="Courier New" pitchFamily="49" charset="0"/>
              </a:rPr>
              <a:t>501:</a:t>
            </a:r>
            <a:r>
              <a:rPr lang="en-US" b="1" dirty="0">
                <a:solidFill>
                  <a:srgbClr val="FF0000"/>
                </a:solidFill>
                <a:latin typeface="Courier New" pitchFamily="49" charset="0"/>
              </a:rPr>
              <a:t>000</a:t>
            </a:r>
            <a:r>
              <a:rPr lang="en-US" dirty="0">
                <a:latin typeface="Courier New" pitchFamily="49" charset="0"/>
              </a:rPr>
              <a:t>8:</a:t>
            </a:r>
            <a:r>
              <a:rPr lang="en-US" b="1" dirty="0">
                <a:solidFill>
                  <a:srgbClr val="FF0000"/>
                </a:solidFill>
                <a:latin typeface="Courier New" pitchFamily="49" charset="0"/>
              </a:rPr>
              <a:t>0000</a:t>
            </a:r>
            <a:r>
              <a:rPr lang="en-US" dirty="0">
                <a:latin typeface="Courier New" pitchFamily="49" charset="0"/>
              </a:rPr>
              <a:t>:</a:t>
            </a:r>
            <a:r>
              <a:rPr lang="en-US" b="1" dirty="0">
                <a:solidFill>
                  <a:srgbClr val="FF0000"/>
                </a:solidFill>
                <a:latin typeface="Courier New" pitchFamily="49" charset="0"/>
              </a:rPr>
              <a:t>0</a:t>
            </a:r>
            <a:r>
              <a:rPr lang="en-US" dirty="0">
                <a:latin typeface="Courier New" pitchFamily="49" charset="0"/>
              </a:rPr>
              <a:t>260:97FF:FE40:EFAB</a:t>
            </a:r>
          </a:p>
        </p:txBody>
      </p:sp>
      <p:sp>
        <p:nvSpPr>
          <p:cNvPr id="1678357" name="Rectangle 21"/>
          <p:cNvSpPr>
            <a:spLocks noChangeArrowheads="1"/>
          </p:cNvSpPr>
          <p:nvPr/>
        </p:nvSpPr>
        <p:spPr bwMode="auto">
          <a:xfrm>
            <a:off x="425104" y="5022512"/>
            <a:ext cx="7467600" cy="520700"/>
          </a:xfrm>
          <a:prstGeom prst="rect">
            <a:avLst/>
          </a:prstGeom>
          <a:noFill/>
          <a:ln w="9525">
            <a:noFill/>
            <a:miter lim="800000"/>
            <a:headEnd/>
            <a:tailEnd/>
          </a:ln>
          <a:effectLst/>
        </p:spPr>
        <p:txBody>
          <a:bodyPr lIns="82124" tIns="41061" rIns="82124" bIns="41061"/>
          <a:lstStyle/>
          <a:p>
            <a:pPr marL="236538" indent="-236538" algn="l" defTabSz="814388">
              <a:lnSpc>
                <a:spcPct val="95000"/>
              </a:lnSpc>
              <a:buClr>
                <a:schemeClr val="accent1"/>
              </a:buClr>
              <a:buSzPct val="100000"/>
              <a:buFont typeface="Arial" charset="0"/>
              <a:buNone/>
              <a:defRPr/>
            </a:pPr>
            <a:r>
              <a:rPr lang="en-US" dirty="0">
                <a:latin typeface="Courier New" pitchFamily="49" charset="0"/>
              </a:rPr>
              <a:t>= 3FFE</a:t>
            </a:r>
            <a:r>
              <a:rPr lang="en-US" b="1" dirty="0">
                <a:solidFill>
                  <a:srgbClr val="FF0000"/>
                </a:solidFill>
                <a:latin typeface="Courier New" pitchFamily="49" charset="0"/>
              </a:rPr>
              <a:t>:5</a:t>
            </a:r>
            <a:r>
              <a:rPr lang="en-US" dirty="0">
                <a:latin typeface="Courier New" pitchFamily="49" charset="0"/>
              </a:rPr>
              <a:t>01</a:t>
            </a:r>
            <a:r>
              <a:rPr lang="en-US" b="1" dirty="0">
                <a:solidFill>
                  <a:srgbClr val="FF0000"/>
                </a:solidFill>
                <a:latin typeface="Courier New" pitchFamily="49" charset="0"/>
              </a:rPr>
              <a:t>:8:0:</a:t>
            </a:r>
            <a:r>
              <a:rPr lang="en-US" dirty="0">
                <a:latin typeface="Courier New" pitchFamily="49" charset="0"/>
              </a:rPr>
              <a:t>260:97FF:FE40:EFAB</a:t>
            </a:r>
          </a:p>
        </p:txBody>
      </p:sp>
      <p:sp>
        <p:nvSpPr>
          <p:cNvPr id="1678358" name="Rectangle 22"/>
          <p:cNvSpPr>
            <a:spLocks noChangeArrowheads="1"/>
          </p:cNvSpPr>
          <p:nvPr/>
        </p:nvSpPr>
        <p:spPr bwMode="auto">
          <a:xfrm>
            <a:off x="425104" y="5632112"/>
            <a:ext cx="7467600" cy="520700"/>
          </a:xfrm>
          <a:prstGeom prst="rect">
            <a:avLst/>
          </a:prstGeom>
          <a:noFill/>
          <a:ln w="9525">
            <a:noFill/>
            <a:miter lim="800000"/>
            <a:headEnd/>
            <a:tailEnd/>
          </a:ln>
          <a:effectLst/>
        </p:spPr>
        <p:txBody>
          <a:bodyPr lIns="82124" tIns="41061" rIns="82124" bIns="41061"/>
          <a:lstStyle/>
          <a:p>
            <a:pPr marL="236538" indent="-236538" algn="l" defTabSz="814388">
              <a:lnSpc>
                <a:spcPct val="95000"/>
              </a:lnSpc>
              <a:buClr>
                <a:schemeClr val="accent1"/>
              </a:buClr>
              <a:buSzPct val="100000"/>
              <a:buFont typeface="Arial" charset="0"/>
              <a:buNone/>
              <a:defRPr/>
            </a:pPr>
            <a:r>
              <a:rPr lang="en-US" dirty="0">
                <a:latin typeface="Courier New" pitchFamily="49" charset="0"/>
              </a:rPr>
              <a:t>= 3FFE:501:8</a:t>
            </a:r>
            <a:r>
              <a:rPr lang="en-US" b="1" dirty="0">
                <a:solidFill>
                  <a:srgbClr val="FF0000"/>
                </a:solidFill>
                <a:latin typeface="Courier New" pitchFamily="49" charset="0"/>
              </a:rPr>
              <a:t>::</a:t>
            </a:r>
            <a:r>
              <a:rPr lang="en-US" dirty="0">
                <a:latin typeface="Courier New" pitchFamily="49" charset="0"/>
              </a:rPr>
              <a:t>260:97FF:FE40:EFAB</a:t>
            </a:r>
          </a:p>
        </p:txBody>
      </p:sp>
      <p:sp>
        <p:nvSpPr>
          <p:cNvPr id="1678360" name="Rectangle 24"/>
          <p:cNvSpPr>
            <a:spLocks noChangeArrowheads="1"/>
          </p:cNvSpPr>
          <p:nvPr/>
        </p:nvSpPr>
        <p:spPr bwMode="auto">
          <a:xfrm>
            <a:off x="764688" y="1062776"/>
            <a:ext cx="8077200" cy="520700"/>
          </a:xfrm>
          <a:prstGeom prst="rect">
            <a:avLst/>
          </a:prstGeom>
          <a:noFill/>
          <a:ln w="9525">
            <a:noFill/>
            <a:miter lim="800000"/>
            <a:headEnd/>
            <a:tailEnd/>
          </a:ln>
          <a:effectLst/>
        </p:spPr>
        <p:txBody>
          <a:bodyPr lIns="82124" tIns="41061" rIns="82124" bIns="41061"/>
          <a:lstStyle/>
          <a:p>
            <a:pPr marL="236538" indent="-236538" algn="l" defTabSz="814388">
              <a:lnSpc>
                <a:spcPct val="95000"/>
              </a:lnSpc>
              <a:buClr>
                <a:schemeClr val="accent1"/>
              </a:buClr>
              <a:buSzPct val="100000"/>
              <a:buFont typeface="Arial" charset="0"/>
              <a:buNone/>
              <a:defRPr/>
            </a:pPr>
            <a:r>
              <a:rPr lang="en-US" dirty="0" smtClean="0">
                <a:latin typeface="Courier New" pitchFamily="49" charset="0"/>
              </a:rPr>
              <a:t>FF01:</a:t>
            </a:r>
            <a:r>
              <a:rPr lang="en-US" b="1" dirty="0" smtClean="0">
                <a:solidFill>
                  <a:srgbClr val="FF0000"/>
                </a:solidFill>
                <a:latin typeface="Courier New" pitchFamily="49" charset="0"/>
              </a:rPr>
              <a:t>0000:0000:0000:0000:0000:0000</a:t>
            </a:r>
            <a:r>
              <a:rPr lang="en-US" dirty="0" smtClean="0">
                <a:latin typeface="Courier New" pitchFamily="49" charset="0"/>
              </a:rPr>
              <a:t>:1</a:t>
            </a:r>
            <a:endParaRPr lang="en-US" dirty="0">
              <a:latin typeface="Courier New" pitchFamily="49"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IPv6 Address Components</a:t>
            </a:r>
            <a:endParaRPr lang="en-US" dirty="0"/>
          </a:p>
        </p:txBody>
      </p:sp>
      <p:sp>
        <p:nvSpPr>
          <p:cNvPr id="3" name="Content Placeholder 2"/>
          <p:cNvSpPr>
            <a:spLocks noGrp="1"/>
          </p:cNvSpPr>
          <p:nvPr>
            <p:ph idx="1"/>
          </p:nvPr>
        </p:nvSpPr>
        <p:spPr/>
        <p:txBody>
          <a:bodyPr/>
          <a:lstStyle/>
          <a:p>
            <a:r>
              <a:rPr lang="en-US" dirty="0" smtClean="0"/>
              <a:t>An IPv6 address consists of two parts: </a:t>
            </a:r>
          </a:p>
          <a:p>
            <a:pPr lvl="1"/>
            <a:r>
              <a:rPr lang="en-US" dirty="0" smtClean="0"/>
              <a:t>A </a:t>
            </a:r>
            <a:r>
              <a:rPr lang="en-US" i="1" dirty="0" smtClean="0"/>
              <a:t>subnet prefix</a:t>
            </a:r>
            <a:r>
              <a:rPr lang="en-US" dirty="0" smtClean="0"/>
              <a:t> </a:t>
            </a:r>
          </a:p>
          <a:p>
            <a:pPr lvl="1"/>
            <a:r>
              <a:rPr lang="en-US" dirty="0" smtClean="0"/>
              <a:t>An </a:t>
            </a:r>
            <a:r>
              <a:rPr lang="en-US" i="1" dirty="0" smtClean="0"/>
              <a:t>interface ID</a:t>
            </a:r>
            <a:endParaRPr lang="en-US" dirty="0"/>
          </a:p>
        </p:txBody>
      </p:sp>
      <p:graphicFrame>
        <p:nvGraphicFramePr>
          <p:cNvPr id="4" name="Table 3"/>
          <p:cNvGraphicFramePr>
            <a:graphicFrameLocks noGrp="1"/>
          </p:cNvGraphicFramePr>
          <p:nvPr/>
        </p:nvGraphicFramePr>
        <p:xfrm>
          <a:off x="553298" y="2581292"/>
          <a:ext cx="8039100" cy="1121034"/>
        </p:xfrm>
        <a:graphic>
          <a:graphicData uri="http://schemas.openxmlformats.org/drawingml/2006/table">
            <a:tbl>
              <a:tblPr firstRow="1" bandRow="1">
                <a:tableStyleId>{2D5ABB26-0587-4C30-8999-92F81FD0307C}</a:tableStyleId>
              </a:tblPr>
              <a:tblGrid>
                <a:gridCol w="2009775"/>
                <a:gridCol w="2009775"/>
                <a:gridCol w="2009775"/>
                <a:gridCol w="2009775"/>
              </a:tblGrid>
              <a:tr h="712877">
                <a:tc gridSpan="4">
                  <a:txBody>
                    <a:bodyPr/>
                    <a:lstStyle/>
                    <a:p>
                      <a:pPr algn="ctr"/>
                      <a:r>
                        <a:rPr lang="en-US" sz="1400" b="1" kern="1200" dirty="0" smtClean="0">
                          <a:solidFill>
                            <a:schemeClr val="tx1"/>
                          </a:solidFill>
                          <a:latin typeface="+mn-lt"/>
                          <a:ea typeface="+mn-ea"/>
                          <a:cs typeface="+mn-cs"/>
                        </a:rPr>
                        <a:t>IPv6 = 128 bits</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081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kern="1200" dirty="0" smtClean="0">
                          <a:solidFill>
                            <a:schemeClr val="tx1"/>
                          </a:solidFill>
                          <a:latin typeface="Courier New" pitchFamily="49" charset="0"/>
                          <a:ea typeface="+mn-ea"/>
                          <a:cs typeface="Courier New" pitchFamily="49" charset="0"/>
                        </a:rPr>
                        <a:t>11111111.11111111.11111111.11111111</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kern="1200" dirty="0" smtClean="0">
                          <a:solidFill>
                            <a:schemeClr val="tx1"/>
                          </a:solidFill>
                          <a:latin typeface="Courier New" pitchFamily="49" charset="0"/>
                          <a:ea typeface="+mn-ea"/>
                          <a:cs typeface="Courier New" pitchFamily="49" charset="0"/>
                        </a:rPr>
                        <a:t>11111111.11111111.11111111.11111111</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kern="1200" dirty="0" smtClean="0">
                          <a:solidFill>
                            <a:schemeClr val="tx1"/>
                          </a:solidFill>
                          <a:latin typeface="Courier New" pitchFamily="49" charset="0"/>
                          <a:ea typeface="+mn-ea"/>
                          <a:cs typeface="Courier New" pitchFamily="49" charset="0"/>
                        </a:rPr>
                        <a:t>11111111.11111111.11111111.11111111</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kern="1200" dirty="0" smtClean="0">
                          <a:solidFill>
                            <a:schemeClr val="tx1"/>
                          </a:solidFill>
                          <a:latin typeface="Courier New" pitchFamily="49" charset="0"/>
                          <a:ea typeface="+mn-ea"/>
                          <a:cs typeface="Courier New" pitchFamily="49" charset="0"/>
                        </a:rPr>
                        <a:t>11111111.11111111.11111111.11111111</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bl>
          </a:graphicData>
        </a:graphic>
      </p:graphicFrame>
      <p:sp>
        <p:nvSpPr>
          <p:cNvPr id="10" name="Line 27"/>
          <p:cNvSpPr>
            <a:spLocks noChangeShapeType="1"/>
          </p:cNvSpPr>
          <p:nvPr/>
        </p:nvSpPr>
        <p:spPr bwMode="auto">
          <a:xfrm>
            <a:off x="4614758" y="3945272"/>
            <a:ext cx="3931920" cy="0"/>
          </a:xfrm>
          <a:prstGeom prst="line">
            <a:avLst/>
          </a:prstGeom>
          <a:noFill/>
          <a:ln w="38100">
            <a:solidFill>
              <a:schemeClr val="tx1"/>
            </a:solidFill>
            <a:round/>
            <a:headEnd type="triangle" w="med" len="med"/>
            <a:tailEnd type="triangle" w="med" len="med"/>
          </a:ln>
        </p:spPr>
        <p:txBody>
          <a:bodyPr wrap="none" anchor="ctr"/>
          <a:lstStyle/>
          <a:p>
            <a:endParaRPr lang="en-US" dirty="0"/>
          </a:p>
        </p:txBody>
      </p:sp>
      <p:sp>
        <p:nvSpPr>
          <p:cNvPr id="11" name="Line 27"/>
          <p:cNvSpPr>
            <a:spLocks noChangeShapeType="1"/>
          </p:cNvSpPr>
          <p:nvPr/>
        </p:nvSpPr>
        <p:spPr bwMode="auto">
          <a:xfrm>
            <a:off x="601558" y="3945272"/>
            <a:ext cx="3931920" cy="0"/>
          </a:xfrm>
          <a:prstGeom prst="line">
            <a:avLst/>
          </a:prstGeom>
          <a:noFill/>
          <a:ln w="38100">
            <a:solidFill>
              <a:schemeClr val="tx1"/>
            </a:solidFill>
            <a:round/>
            <a:headEnd type="triangle" w="med" len="med"/>
            <a:tailEnd type="triangle" w="med" len="med"/>
          </a:ln>
        </p:spPr>
        <p:txBody>
          <a:bodyPr wrap="none" anchor="ctr"/>
          <a:lstStyle/>
          <a:p>
            <a:endParaRPr lang="en-US" dirty="0"/>
          </a:p>
        </p:txBody>
      </p:sp>
      <p:sp>
        <p:nvSpPr>
          <p:cNvPr id="6" name="Text Box 23"/>
          <p:cNvSpPr txBox="1">
            <a:spLocks noChangeArrowheads="1"/>
          </p:cNvSpPr>
          <p:nvPr/>
        </p:nvSpPr>
        <p:spPr bwMode="auto">
          <a:xfrm>
            <a:off x="1705506" y="3771600"/>
            <a:ext cx="1393330" cy="338554"/>
          </a:xfrm>
          <a:prstGeom prst="rect">
            <a:avLst/>
          </a:prstGeom>
          <a:solidFill>
            <a:schemeClr val="bg1"/>
          </a:solidFill>
          <a:ln w="38100">
            <a:noFill/>
            <a:miter lim="800000"/>
            <a:headEnd type="none" w="sm" len="sm"/>
            <a:tailEnd/>
          </a:ln>
        </p:spPr>
        <p:txBody>
          <a:bodyPr wrap="none">
            <a:spAutoFit/>
          </a:bodyPr>
          <a:lstStyle/>
          <a:p>
            <a:pPr algn="ctr">
              <a:lnSpc>
                <a:spcPct val="100000"/>
              </a:lnSpc>
              <a:spcBef>
                <a:spcPct val="0"/>
              </a:spcBef>
            </a:pPr>
            <a:r>
              <a:rPr lang="en-US" sz="1600" dirty="0" smtClean="0"/>
              <a:t>Subnet prefix</a:t>
            </a:r>
          </a:p>
        </p:txBody>
      </p:sp>
      <p:sp>
        <p:nvSpPr>
          <p:cNvPr id="12" name="Text Box 23"/>
          <p:cNvSpPr txBox="1">
            <a:spLocks noChangeArrowheads="1"/>
          </p:cNvSpPr>
          <p:nvPr/>
        </p:nvSpPr>
        <p:spPr bwMode="auto">
          <a:xfrm>
            <a:off x="5942226" y="3771600"/>
            <a:ext cx="1247456" cy="338554"/>
          </a:xfrm>
          <a:prstGeom prst="rect">
            <a:avLst/>
          </a:prstGeom>
          <a:solidFill>
            <a:schemeClr val="bg1"/>
          </a:solidFill>
          <a:ln w="38100">
            <a:noFill/>
            <a:miter lim="800000"/>
            <a:headEnd type="none" w="sm" len="sm"/>
            <a:tailEnd/>
          </a:ln>
        </p:spPr>
        <p:txBody>
          <a:bodyPr wrap="none">
            <a:spAutoFit/>
          </a:bodyPr>
          <a:lstStyle/>
          <a:p>
            <a:pPr algn="ctr">
              <a:lnSpc>
                <a:spcPct val="100000"/>
              </a:lnSpc>
              <a:spcBef>
                <a:spcPct val="0"/>
              </a:spcBef>
            </a:pPr>
            <a:r>
              <a:rPr lang="en-US" sz="1600" dirty="0" smtClean="0"/>
              <a:t>Interface ID</a:t>
            </a:r>
            <a:endParaRPr lang="en-US" sz="16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2418" name="Rectangle 2"/>
          <p:cNvSpPr>
            <a:spLocks noGrp="1" noChangeArrowheads="1"/>
          </p:cNvSpPr>
          <p:nvPr>
            <p:ph type="title"/>
          </p:nvPr>
        </p:nvSpPr>
        <p:spPr/>
        <p:txBody>
          <a:bodyPr/>
          <a:lstStyle/>
          <a:p>
            <a:r>
              <a:rPr lang="en-US" dirty="0" smtClean="0"/>
              <a:t>Subnet Prefix</a:t>
            </a:r>
          </a:p>
        </p:txBody>
      </p:sp>
      <p:sp>
        <p:nvSpPr>
          <p:cNvPr id="45059" name="Rectangle 3"/>
          <p:cNvSpPr>
            <a:spLocks noGrp="1" noChangeArrowheads="1"/>
          </p:cNvSpPr>
          <p:nvPr>
            <p:ph idx="1"/>
          </p:nvPr>
        </p:nvSpPr>
        <p:spPr/>
        <p:txBody>
          <a:bodyPr/>
          <a:lstStyle/>
          <a:p>
            <a:r>
              <a:rPr lang="en-US" b="1" dirty="0" smtClean="0"/>
              <a:t>The prefix length is almost always /64.</a:t>
            </a:r>
          </a:p>
          <a:p>
            <a:pPr lvl="1"/>
            <a:r>
              <a:rPr lang="en-US" dirty="0" smtClean="0"/>
              <a:t>However, IPv6 rules allow for either shorter or longer prefixes</a:t>
            </a:r>
          </a:p>
          <a:p>
            <a:r>
              <a:rPr lang="en-US" dirty="0" smtClean="0"/>
              <a:t>Deploying a /64 IPv6 prefix on a device recommended.</a:t>
            </a:r>
          </a:p>
          <a:p>
            <a:pPr lvl="1"/>
            <a:r>
              <a:rPr lang="en-US" dirty="0" smtClean="0"/>
              <a:t>Allows Stateless Address Auto Configuration (SLAAC)</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42" name="Rectangle 2"/>
          <p:cNvSpPr>
            <a:spLocks noGrp="1" noChangeArrowheads="1"/>
          </p:cNvSpPr>
          <p:nvPr>
            <p:ph type="title"/>
          </p:nvPr>
        </p:nvSpPr>
        <p:spPr/>
        <p:txBody>
          <a:bodyPr/>
          <a:lstStyle/>
          <a:p>
            <a:pPr>
              <a:defRPr/>
            </a:pPr>
            <a:r>
              <a:rPr lang="en-US" dirty="0" smtClean="0"/>
              <a:t>Ethernet EUI-64 IPv6 Addresses</a:t>
            </a:r>
          </a:p>
        </p:txBody>
      </p:sp>
      <p:sp>
        <p:nvSpPr>
          <p:cNvPr id="81923" name="Rectangle 3"/>
          <p:cNvSpPr>
            <a:spLocks noGrp="1" noChangeArrowheads="1"/>
          </p:cNvSpPr>
          <p:nvPr>
            <p:ph idx="1"/>
          </p:nvPr>
        </p:nvSpPr>
        <p:spPr/>
        <p:txBody>
          <a:bodyPr>
            <a:normAutofit/>
          </a:bodyPr>
          <a:lstStyle/>
          <a:p>
            <a:r>
              <a:rPr lang="en-US" dirty="0" smtClean="0"/>
              <a:t>The first 64 bits are the network portion of the address and are statically specified or learned via SLAAC.</a:t>
            </a:r>
          </a:p>
          <a:p>
            <a:r>
              <a:rPr lang="en-US" dirty="0" smtClean="0"/>
              <a:t>The interface ID (second 64-bits) is the host portion of the address and is automatically generated by the router or host device.</a:t>
            </a:r>
          </a:p>
          <a:p>
            <a:r>
              <a:rPr lang="en-US" dirty="0" smtClean="0"/>
              <a:t>The interface ID on an Ethernet link is based on the 48-bit MAC address of the interface with an additional 16-bit </a:t>
            </a:r>
            <a:r>
              <a:rPr lang="en-US" b="1" dirty="0" smtClean="0">
                <a:solidFill>
                  <a:srgbClr val="002060"/>
                </a:solidFill>
                <a:latin typeface="Courier New" pitchFamily="49" charset="0"/>
              </a:rPr>
              <a:t>0xFFFE</a:t>
            </a:r>
            <a:r>
              <a:rPr lang="en-US" b="1" dirty="0" smtClean="0">
                <a:solidFill>
                  <a:srgbClr val="002060"/>
                </a:solidFill>
                <a:effectLst>
                  <a:outerShdw blurRad="38100" dist="38100" dir="2700000" algn="tl">
                    <a:srgbClr val="C0C0C0"/>
                  </a:outerShdw>
                </a:effectLst>
                <a:latin typeface="Courier New" pitchFamily="49" charset="0"/>
              </a:rPr>
              <a:t> </a:t>
            </a:r>
            <a:r>
              <a:rPr lang="en-US" dirty="0" smtClean="0"/>
              <a:t>inserted in the middle of the MAC address.</a:t>
            </a:r>
          </a:p>
        </p:txBody>
      </p:sp>
    </p:spTree>
    <p:extLst>
      <p:ext uri="{BB962C8B-B14F-4D97-AF65-F5344CB8AC3E}">
        <p14:creationId xmlns:p14="http://schemas.microsoft.com/office/powerpoint/2010/main" val="127472050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02" name="Rectangle 2"/>
          <p:cNvSpPr>
            <a:spLocks noGrp="1" noChangeArrowheads="1"/>
          </p:cNvSpPr>
          <p:nvPr>
            <p:ph type="title"/>
          </p:nvPr>
        </p:nvSpPr>
        <p:spPr/>
        <p:txBody>
          <a:bodyPr/>
          <a:lstStyle/>
          <a:p>
            <a:pPr>
              <a:defRPr/>
            </a:pPr>
            <a:r>
              <a:rPr lang="en-US" dirty="0" smtClean="0"/>
              <a:t>EUI-64 IPv6 Interface Identifier</a:t>
            </a:r>
          </a:p>
        </p:txBody>
      </p:sp>
      <p:grpSp>
        <p:nvGrpSpPr>
          <p:cNvPr id="2" name="Group 7"/>
          <p:cNvGrpSpPr/>
          <p:nvPr/>
        </p:nvGrpSpPr>
        <p:grpSpPr>
          <a:xfrm>
            <a:off x="2035910" y="2732088"/>
            <a:ext cx="5054600" cy="2652712"/>
            <a:chOff x="2387600" y="2732088"/>
            <a:chExt cx="5054600" cy="2652712"/>
          </a:xfrm>
        </p:grpSpPr>
        <p:pic>
          <p:nvPicPr>
            <p:cNvPr id="1792004" name="Picture 4"/>
            <p:cNvPicPr>
              <a:picLocks noChangeAspect="1" noChangeArrowheads="1"/>
            </p:cNvPicPr>
            <p:nvPr/>
          </p:nvPicPr>
          <p:blipFill>
            <a:blip r:embed="rId3"/>
            <a:srcRect/>
            <a:stretch>
              <a:fillRect/>
            </a:stretch>
          </p:blipFill>
          <p:spPr bwMode="auto">
            <a:xfrm>
              <a:off x="2992438" y="2732088"/>
              <a:ext cx="3789362" cy="542925"/>
            </a:xfrm>
            <a:prstGeom prst="rect">
              <a:avLst/>
            </a:prstGeom>
            <a:noFill/>
            <a:ln w="28575">
              <a:noFill/>
              <a:miter lim="800000"/>
              <a:headEnd type="none" w="sm" len="sm"/>
              <a:tailEnd type="none" w="lg" len="lg"/>
            </a:ln>
          </p:spPr>
        </p:pic>
        <p:pic>
          <p:nvPicPr>
            <p:cNvPr id="1792005" name="Picture 5"/>
            <p:cNvPicPr>
              <a:picLocks noChangeAspect="1" noChangeArrowheads="1"/>
            </p:cNvPicPr>
            <p:nvPr/>
          </p:nvPicPr>
          <p:blipFill>
            <a:blip r:embed="rId4"/>
            <a:srcRect/>
            <a:stretch>
              <a:fillRect/>
            </a:stretch>
          </p:blipFill>
          <p:spPr bwMode="auto">
            <a:xfrm>
              <a:off x="2387600" y="3249613"/>
              <a:ext cx="2476500" cy="1169987"/>
            </a:xfrm>
            <a:prstGeom prst="rect">
              <a:avLst/>
            </a:prstGeom>
            <a:noFill/>
            <a:ln w="28575">
              <a:noFill/>
              <a:miter lim="800000"/>
              <a:headEnd type="none" w="sm" len="sm"/>
              <a:tailEnd type="none" w="lg" len="lg"/>
            </a:ln>
          </p:spPr>
        </p:pic>
        <p:pic>
          <p:nvPicPr>
            <p:cNvPr id="1792006" name="Picture 6"/>
            <p:cNvPicPr>
              <a:picLocks noChangeAspect="1" noChangeArrowheads="1"/>
            </p:cNvPicPr>
            <p:nvPr/>
          </p:nvPicPr>
          <p:blipFill>
            <a:blip r:embed="rId5"/>
            <a:srcRect/>
            <a:stretch>
              <a:fillRect/>
            </a:stretch>
          </p:blipFill>
          <p:spPr bwMode="auto">
            <a:xfrm>
              <a:off x="4857750" y="3263900"/>
              <a:ext cx="2584450" cy="1157288"/>
            </a:xfrm>
            <a:prstGeom prst="rect">
              <a:avLst/>
            </a:prstGeom>
            <a:noFill/>
            <a:ln w="28575">
              <a:noFill/>
              <a:miter lim="800000"/>
              <a:headEnd type="none" w="sm" len="sm"/>
              <a:tailEnd type="none" w="lg" len="lg"/>
            </a:ln>
          </p:spPr>
        </p:pic>
        <p:pic>
          <p:nvPicPr>
            <p:cNvPr id="1792009" name="Picture 9"/>
            <p:cNvPicPr>
              <a:picLocks noChangeAspect="1" noChangeArrowheads="1"/>
            </p:cNvPicPr>
            <p:nvPr/>
          </p:nvPicPr>
          <p:blipFill>
            <a:blip r:embed="rId6"/>
            <a:srcRect/>
            <a:stretch>
              <a:fillRect/>
            </a:stretch>
          </p:blipFill>
          <p:spPr bwMode="auto">
            <a:xfrm>
              <a:off x="4267200" y="4854575"/>
              <a:ext cx="1282700" cy="530225"/>
            </a:xfrm>
            <a:prstGeom prst="rect">
              <a:avLst/>
            </a:prstGeom>
            <a:noFill/>
            <a:ln w="28575">
              <a:noFill/>
              <a:miter lim="800000"/>
              <a:headEnd type="none" w="sm" len="sm"/>
              <a:tailEnd type="none" w="lg" len="lg"/>
            </a:ln>
          </p:spPr>
        </p:pic>
      </p:grpSp>
      <p:sp>
        <p:nvSpPr>
          <p:cNvPr id="4" name="Right Bracket 3"/>
          <p:cNvSpPr/>
          <p:nvPr/>
        </p:nvSpPr>
        <p:spPr bwMode="auto">
          <a:xfrm rot="16200000">
            <a:off x="4494327" y="502616"/>
            <a:ext cx="181530" cy="3690038"/>
          </a:xfrm>
          <a:prstGeom prst="rightBracket">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5" name="TextBox 4"/>
          <p:cNvSpPr txBox="1"/>
          <p:nvPr/>
        </p:nvSpPr>
        <p:spPr>
          <a:xfrm>
            <a:off x="2740074" y="1709529"/>
            <a:ext cx="3690036" cy="424732"/>
          </a:xfrm>
          <a:prstGeom prst="rect">
            <a:avLst/>
          </a:prstGeom>
          <a:noFill/>
        </p:spPr>
        <p:txBody>
          <a:bodyPr wrap="square" rtlCol="0">
            <a:spAutoFit/>
          </a:bodyPr>
          <a:lstStyle/>
          <a:p>
            <a:r>
              <a:rPr lang="en-US" dirty="0" smtClean="0"/>
              <a:t>48-bit MAC Address</a:t>
            </a:r>
            <a:endParaRPr lang="en-US" dirty="0"/>
          </a:p>
        </p:txBody>
      </p:sp>
      <p:sp>
        <p:nvSpPr>
          <p:cNvPr id="12" name="TextBox 11"/>
          <p:cNvSpPr txBox="1"/>
          <p:nvPr/>
        </p:nvSpPr>
        <p:spPr>
          <a:xfrm>
            <a:off x="2329263" y="5718976"/>
            <a:ext cx="4455852" cy="424732"/>
          </a:xfrm>
          <a:prstGeom prst="rect">
            <a:avLst/>
          </a:prstGeom>
          <a:noFill/>
        </p:spPr>
        <p:txBody>
          <a:bodyPr wrap="square" rtlCol="0">
            <a:spAutoFit/>
          </a:bodyPr>
          <a:lstStyle/>
          <a:p>
            <a:r>
              <a:rPr lang="en-US" dirty="0" smtClean="0"/>
              <a:t>64-bit IPv6 EUI-64 Interface ID</a:t>
            </a:r>
            <a:endParaRPr lang="en-US" dirty="0"/>
          </a:p>
        </p:txBody>
      </p:sp>
      <p:sp>
        <p:nvSpPr>
          <p:cNvPr id="13" name="Right Bracket 12"/>
          <p:cNvSpPr/>
          <p:nvPr/>
        </p:nvSpPr>
        <p:spPr bwMode="auto">
          <a:xfrm rot="16200000" flipH="1">
            <a:off x="4507143" y="3101814"/>
            <a:ext cx="156818" cy="4903901"/>
          </a:xfrm>
          <a:prstGeom prst="rightBracket">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1739106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IPv6 Address Types</a:t>
            </a:r>
            <a:endParaRPr lang="en-US" dirty="0">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372209936"/>
              </p:ext>
            </p:extLst>
          </p:nvPr>
        </p:nvGraphicFramePr>
        <p:xfrm>
          <a:off x="410308" y="1041400"/>
          <a:ext cx="8280399" cy="5288279"/>
        </p:xfrm>
        <a:graphic>
          <a:graphicData uri="http://schemas.openxmlformats.org/drawingml/2006/table">
            <a:tbl>
              <a:tblPr firstRow="1" bandRow="1">
                <a:tableStyleId>{5C22544A-7EE6-4342-B048-85BDC9FD1C3A}</a:tableStyleId>
              </a:tblPr>
              <a:tblGrid>
                <a:gridCol w="2113280"/>
                <a:gridCol w="4058920"/>
                <a:gridCol w="2108199"/>
              </a:tblGrid>
              <a:tr h="512789">
                <a:tc>
                  <a:txBody>
                    <a:bodyPr/>
                    <a:lstStyle/>
                    <a:p>
                      <a:pPr algn="ctr"/>
                      <a:r>
                        <a:rPr lang="en-US" dirty="0" smtClean="0"/>
                        <a:t>Address Type</a:t>
                      </a:r>
                      <a:endParaRPr lang="en-US" dirty="0"/>
                    </a:p>
                  </a:txBody>
                  <a:tcPr anchor="ctr"/>
                </a:tc>
                <a:tc>
                  <a:txBody>
                    <a:bodyPr/>
                    <a:lstStyle/>
                    <a:p>
                      <a:pPr algn="ctr"/>
                      <a:r>
                        <a:rPr lang="en-US" dirty="0" smtClean="0"/>
                        <a:t>Description</a:t>
                      </a:r>
                      <a:endParaRPr lang="en-US" dirty="0"/>
                    </a:p>
                  </a:txBody>
                  <a:tcPr anchor="ctr"/>
                </a:tc>
                <a:tc>
                  <a:txBody>
                    <a:bodyPr/>
                    <a:lstStyle/>
                    <a:p>
                      <a:pPr algn="ctr"/>
                      <a:r>
                        <a:rPr lang="en-US" dirty="0" smtClean="0"/>
                        <a:t>Topology</a:t>
                      </a:r>
                      <a:endParaRPr lang="en-US" dirty="0"/>
                    </a:p>
                  </a:txBody>
                  <a:tcPr anchor="ctr"/>
                </a:tc>
              </a:tr>
              <a:tr h="1591830">
                <a:tc>
                  <a:txBody>
                    <a:bodyPr/>
                    <a:lstStyle/>
                    <a:p>
                      <a:pPr algn="ctr"/>
                      <a:r>
                        <a:rPr lang="en-GB" sz="1800" b="1" dirty="0" smtClean="0">
                          <a:effectLst/>
                        </a:rPr>
                        <a:t>Unicast</a:t>
                      </a:r>
                      <a:endParaRPr lang="en-US" b="1" dirty="0">
                        <a:effectLst/>
                      </a:endParaRPr>
                    </a:p>
                  </a:txBody>
                  <a:tcPr anchor="ctr"/>
                </a:tc>
                <a:tc>
                  <a:txBody>
                    <a:bodyPr/>
                    <a:lstStyle/>
                    <a:p>
                      <a:pPr marL="177800" indent="-177800" algn="l" defTabSz="814388" rtl="0" eaLnBrk="1" latinLnBrk="0" hangingPunct="1">
                        <a:lnSpc>
                          <a:spcPct val="100000"/>
                        </a:lnSpc>
                        <a:spcBef>
                          <a:spcPct val="0"/>
                        </a:spcBef>
                        <a:buFontTx/>
                        <a:buNone/>
                        <a:defRPr/>
                      </a:pPr>
                      <a:r>
                        <a:rPr lang="en-GB" sz="1200" b="0" i="0" kern="1200" dirty="0" smtClean="0">
                          <a:solidFill>
                            <a:schemeClr val="dk1"/>
                          </a:solidFill>
                          <a:effectLst/>
                          <a:latin typeface="+mn-lt"/>
                          <a:ea typeface="+mn-ea"/>
                          <a:cs typeface="+mn-cs"/>
                        </a:rPr>
                        <a:t>“</a:t>
                      </a:r>
                      <a:r>
                        <a:rPr lang="en-GB" sz="1200" b="1" i="1" kern="1200" dirty="0" smtClean="0">
                          <a:solidFill>
                            <a:schemeClr val="dk1"/>
                          </a:solidFill>
                          <a:effectLst/>
                          <a:latin typeface="+mn-lt"/>
                          <a:ea typeface="+mn-ea"/>
                          <a:cs typeface="+mn-cs"/>
                        </a:rPr>
                        <a:t>One to One</a:t>
                      </a:r>
                      <a:r>
                        <a:rPr lang="en-GB" sz="1200" b="0" i="0" kern="1200" dirty="0" smtClean="0">
                          <a:solidFill>
                            <a:schemeClr val="dk1"/>
                          </a:solidFill>
                          <a:effectLst/>
                          <a:latin typeface="+mn-lt"/>
                          <a:ea typeface="+mn-ea"/>
                          <a:cs typeface="+mn-cs"/>
                        </a:rPr>
                        <a:t>” </a:t>
                      </a:r>
                    </a:p>
                    <a:p>
                      <a:pPr marL="177800" indent="-177800" algn="l" defTabSz="814388" rtl="0" eaLnBrk="1" latinLnBrk="0" hangingPunct="1">
                        <a:lnSpc>
                          <a:spcPct val="100000"/>
                        </a:lnSpc>
                        <a:spcBef>
                          <a:spcPct val="0"/>
                        </a:spcBef>
                        <a:buFontTx/>
                        <a:buChar char="•"/>
                        <a:defRPr/>
                      </a:pPr>
                      <a:r>
                        <a:rPr lang="en-GB" sz="1200" b="0" i="0" kern="1200" dirty="0" smtClean="0">
                          <a:solidFill>
                            <a:schemeClr val="dk1"/>
                          </a:solidFill>
                          <a:effectLst/>
                          <a:latin typeface="+mn-lt"/>
                          <a:ea typeface="+mn-ea"/>
                          <a:cs typeface="+mn-cs"/>
                        </a:rPr>
                        <a:t>An address destined for a single interface. </a:t>
                      </a:r>
                    </a:p>
                    <a:p>
                      <a:pPr marL="177800" indent="-177800" algn="l" defTabSz="814388" rtl="0" eaLnBrk="1" latinLnBrk="0" hangingPunct="1">
                        <a:lnSpc>
                          <a:spcPct val="100000"/>
                        </a:lnSpc>
                        <a:spcBef>
                          <a:spcPct val="0"/>
                        </a:spcBef>
                        <a:buFontTx/>
                        <a:buChar char="•"/>
                        <a:defRPr/>
                      </a:pPr>
                      <a:r>
                        <a:rPr lang="en-GB" sz="1200" b="0" i="0" kern="1200" dirty="0" smtClean="0">
                          <a:solidFill>
                            <a:schemeClr val="dk1"/>
                          </a:solidFill>
                          <a:effectLst/>
                          <a:latin typeface="+mn-lt"/>
                          <a:ea typeface="+mn-ea"/>
                          <a:cs typeface="+mn-cs"/>
                        </a:rPr>
                        <a:t>A packet sent to a unicast address is delivered to the interface identified by that address.</a:t>
                      </a:r>
                    </a:p>
                  </a:txBody>
                  <a:tcPr anchor="ctr"/>
                </a:tc>
                <a:tc>
                  <a:txBody>
                    <a:bodyPr/>
                    <a:lstStyle/>
                    <a:p>
                      <a:endParaRPr lang="en-US" dirty="0"/>
                    </a:p>
                  </a:txBody>
                  <a:tcPr/>
                </a:tc>
              </a:tr>
              <a:tr h="1591830">
                <a:tc>
                  <a:txBody>
                    <a:bodyPr/>
                    <a:lstStyle/>
                    <a:p>
                      <a:pPr algn="ctr"/>
                      <a:r>
                        <a:rPr lang="en-US" altLang="ja-JP" b="1" dirty="0" smtClean="0"/>
                        <a:t>Multicast</a:t>
                      </a:r>
                      <a:endParaRPr lang="en-US" b="1" dirty="0"/>
                    </a:p>
                  </a:txBody>
                  <a:tcPr anchor="ctr"/>
                </a:tc>
                <a:tc>
                  <a:txBody>
                    <a:bodyPr/>
                    <a:lstStyle/>
                    <a:p>
                      <a:pPr marL="177800" marR="0" indent="-177800" algn="l" defTabSz="814388" rtl="0" eaLnBrk="1" fontAlgn="auto" latinLnBrk="0" hangingPunct="1">
                        <a:lnSpc>
                          <a:spcPct val="100000"/>
                        </a:lnSpc>
                        <a:spcBef>
                          <a:spcPct val="0"/>
                        </a:spcBef>
                        <a:spcAft>
                          <a:spcPts val="0"/>
                        </a:spcAft>
                        <a:buClrTx/>
                        <a:buSzTx/>
                        <a:buFontTx/>
                        <a:buNone/>
                        <a:tabLst/>
                        <a:defRPr/>
                      </a:pPr>
                      <a:r>
                        <a:rPr lang="en-GB" sz="1200" b="0" i="0" kern="1200" dirty="0" smtClean="0">
                          <a:solidFill>
                            <a:schemeClr val="dk1"/>
                          </a:solidFill>
                          <a:effectLst/>
                          <a:latin typeface="+mn-lt"/>
                          <a:ea typeface="+mn-ea"/>
                          <a:cs typeface="+mn-cs"/>
                        </a:rPr>
                        <a:t>“</a:t>
                      </a:r>
                      <a:r>
                        <a:rPr lang="en-GB" sz="1200" b="1" i="1" kern="1200" dirty="0" smtClean="0">
                          <a:solidFill>
                            <a:schemeClr val="dk1"/>
                          </a:solidFill>
                          <a:effectLst/>
                          <a:latin typeface="+mn-lt"/>
                          <a:ea typeface="+mn-ea"/>
                          <a:cs typeface="+mn-cs"/>
                        </a:rPr>
                        <a:t>One to Many</a:t>
                      </a:r>
                      <a:r>
                        <a:rPr lang="en-GB" sz="1200" b="0" i="0" kern="1200" dirty="0" smtClean="0">
                          <a:solidFill>
                            <a:schemeClr val="dk1"/>
                          </a:solidFill>
                          <a:effectLst/>
                          <a:latin typeface="+mn-lt"/>
                          <a:ea typeface="+mn-ea"/>
                          <a:cs typeface="+mn-cs"/>
                        </a:rPr>
                        <a:t>” </a:t>
                      </a:r>
                    </a:p>
                    <a:p>
                      <a:pPr marL="177800" indent="-177800" algn="l" defTabSz="814388" rtl="0" eaLnBrk="1" latinLnBrk="0" hangingPunct="1">
                        <a:lnSpc>
                          <a:spcPct val="100000"/>
                        </a:lnSpc>
                        <a:spcBef>
                          <a:spcPct val="0"/>
                        </a:spcBef>
                        <a:buFontTx/>
                        <a:buChar char="•"/>
                        <a:defRPr/>
                      </a:pPr>
                      <a:r>
                        <a:rPr lang="en-US" sz="1200" b="0" i="0" kern="1200" dirty="0" smtClean="0">
                          <a:solidFill>
                            <a:schemeClr val="dk1"/>
                          </a:solidFill>
                          <a:effectLst/>
                          <a:latin typeface="+mn-lt"/>
                          <a:ea typeface="+mn-ea"/>
                          <a:cs typeface="+mn-cs"/>
                        </a:rPr>
                        <a:t>An address for a set of interfaces (typically belonging to different nodes). </a:t>
                      </a:r>
                    </a:p>
                    <a:p>
                      <a:pPr marL="177800" indent="-177800" algn="l" defTabSz="814388" rtl="0" eaLnBrk="1" latinLnBrk="0" hangingPunct="1">
                        <a:lnSpc>
                          <a:spcPct val="100000"/>
                        </a:lnSpc>
                        <a:spcBef>
                          <a:spcPct val="0"/>
                        </a:spcBef>
                        <a:buFontTx/>
                        <a:buChar char="•"/>
                        <a:defRPr/>
                      </a:pPr>
                      <a:r>
                        <a:rPr lang="en-US" sz="1200" b="0" i="0" kern="1200" dirty="0" smtClean="0">
                          <a:solidFill>
                            <a:schemeClr val="dk1"/>
                          </a:solidFill>
                          <a:effectLst/>
                          <a:latin typeface="+mn-lt"/>
                          <a:ea typeface="+mn-ea"/>
                          <a:cs typeface="+mn-cs"/>
                        </a:rPr>
                        <a:t>A packet sent to a multicast address will be delivered to all interfaces identified by that address.</a:t>
                      </a:r>
                    </a:p>
                  </a:txBody>
                  <a:tcPr anchor="ctr"/>
                </a:tc>
                <a:tc>
                  <a:txBody>
                    <a:bodyPr/>
                    <a:lstStyle/>
                    <a:p>
                      <a:endParaRPr lang="en-US" dirty="0"/>
                    </a:p>
                  </a:txBody>
                  <a:tcPr/>
                </a:tc>
              </a:tr>
              <a:tr h="1591830">
                <a:tc>
                  <a:txBody>
                    <a:bodyPr/>
                    <a:lstStyle/>
                    <a:p>
                      <a:pPr algn="ctr"/>
                      <a:r>
                        <a:rPr lang="en-US" altLang="ja-JP" b="1" dirty="0" smtClean="0"/>
                        <a:t>Anycast</a:t>
                      </a:r>
                      <a:endParaRPr lang="en-US" b="1" dirty="0"/>
                    </a:p>
                  </a:txBody>
                  <a:tcPr anchor="ctr"/>
                </a:tc>
                <a:tc>
                  <a:txBody>
                    <a:bodyPr/>
                    <a:lstStyle/>
                    <a:p>
                      <a:pPr marL="177800" marR="0" indent="-177800" algn="l" defTabSz="814388" rtl="0" eaLnBrk="1" fontAlgn="auto" latinLnBrk="0" hangingPunct="1">
                        <a:lnSpc>
                          <a:spcPct val="100000"/>
                        </a:lnSpc>
                        <a:spcBef>
                          <a:spcPct val="0"/>
                        </a:spcBef>
                        <a:spcAft>
                          <a:spcPts val="0"/>
                        </a:spcAft>
                        <a:buClrTx/>
                        <a:buSzTx/>
                        <a:buFontTx/>
                        <a:buNone/>
                        <a:tabLst/>
                        <a:defRPr/>
                      </a:pPr>
                      <a:r>
                        <a:rPr lang="en-GB" sz="1200" b="0" i="0" kern="1200" dirty="0" smtClean="0">
                          <a:solidFill>
                            <a:schemeClr val="dk1"/>
                          </a:solidFill>
                          <a:effectLst/>
                          <a:latin typeface="+mn-lt"/>
                          <a:ea typeface="+mn-ea"/>
                          <a:cs typeface="+mn-cs"/>
                        </a:rPr>
                        <a:t>“</a:t>
                      </a:r>
                      <a:r>
                        <a:rPr lang="en-GB" sz="1200" b="1" i="1" kern="1200" dirty="0" smtClean="0">
                          <a:solidFill>
                            <a:schemeClr val="dk1"/>
                          </a:solidFill>
                          <a:effectLst/>
                          <a:latin typeface="+mn-lt"/>
                          <a:ea typeface="+mn-ea"/>
                          <a:cs typeface="+mn-cs"/>
                        </a:rPr>
                        <a:t>One to Nearest</a:t>
                      </a:r>
                      <a:r>
                        <a:rPr lang="en-GB" sz="1200" b="0" i="0" kern="1200" dirty="0" smtClean="0">
                          <a:solidFill>
                            <a:schemeClr val="dk1"/>
                          </a:solidFill>
                          <a:effectLst/>
                          <a:latin typeface="+mn-lt"/>
                          <a:ea typeface="+mn-ea"/>
                          <a:cs typeface="+mn-cs"/>
                        </a:rPr>
                        <a:t>” </a:t>
                      </a:r>
                      <a:r>
                        <a:rPr lang="en-US" sz="1200" b="0" i="0" kern="1200" dirty="0" smtClean="0">
                          <a:solidFill>
                            <a:schemeClr val="dk1"/>
                          </a:solidFill>
                          <a:effectLst/>
                          <a:latin typeface="+mn-lt"/>
                          <a:ea typeface="+mn-ea"/>
                          <a:cs typeface="+mn-cs"/>
                        </a:rPr>
                        <a:t>(Allocated from Unicast)</a:t>
                      </a:r>
                    </a:p>
                    <a:p>
                      <a:pPr marL="177800" indent="-177800" algn="l" defTabSz="814388" rtl="0" eaLnBrk="1" latinLnBrk="0" hangingPunct="1">
                        <a:lnSpc>
                          <a:spcPct val="100000"/>
                        </a:lnSpc>
                        <a:spcBef>
                          <a:spcPct val="0"/>
                        </a:spcBef>
                        <a:buFontTx/>
                        <a:buChar char="•"/>
                        <a:defRPr/>
                      </a:pPr>
                      <a:r>
                        <a:rPr lang="en-US" sz="1200" b="0" i="0" kern="1200" dirty="0" smtClean="0">
                          <a:solidFill>
                            <a:schemeClr val="dk1"/>
                          </a:solidFill>
                          <a:effectLst/>
                          <a:latin typeface="+mn-lt"/>
                          <a:ea typeface="+mn-ea"/>
                          <a:cs typeface="+mn-cs"/>
                        </a:rPr>
                        <a:t>An address for a set of interfaces. </a:t>
                      </a:r>
                    </a:p>
                    <a:p>
                      <a:pPr marL="177800" indent="-177800" algn="l" defTabSz="814388" rtl="0" eaLnBrk="1" latinLnBrk="0" hangingPunct="1">
                        <a:lnSpc>
                          <a:spcPct val="100000"/>
                        </a:lnSpc>
                        <a:spcBef>
                          <a:spcPct val="0"/>
                        </a:spcBef>
                        <a:buFontTx/>
                        <a:buChar char="•"/>
                        <a:defRPr/>
                      </a:pPr>
                      <a:r>
                        <a:rPr lang="en-US" sz="1200" b="0" i="0" kern="1200" dirty="0" smtClean="0">
                          <a:solidFill>
                            <a:schemeClr val="dk1"/>
                          </a:solidFill>
                          <a:effectLst/>
                          <a:latin typeface="+mn-lt"/>
                          <a:ea typeface="+mn-ea"/>
                          <a:cs typeface="+mn-cs"/>
                        </a:rPr>
                        <a:t>In most cases these interfaces belong to different nodes.</a:t>
                      </a:r>
                    </a:p>
                    <a:p>
                      <a:pPr marL="177800" indent="-177800" algn="l" defTabSz="814388" rtl="0" eaLnBrk="1" latinLnBrk="0" hangingPunct="1">
                        <a:lnSpc>
                          <a:spcPct val="100000"/>
                        </a:lnSpc>
                        <a:spcBef>
                          <a:spcPct val="0"/>
                        </a:spcBef>
                        <a:buFontTx/>
                        <a:buChar char="•"/>
                        <a:defRPr/>
                      </a:pPr>
                      <a:r>
                        <a:rPr lang="en-US" sz="1200" kern="1200" dirty="0" smtClean="0">
                          <a:solidFill>
                            <a:schemeClr val="dk1"/>
                          </a:solidFill>
                          <a:latin typeface="+mn-lt"/>
                          <a:ea typeface="+mn-ea"/>
                          <a:cs typeface="+mn-cs"/>
                        </a:rPr>
                        <a:t>created “automatically” when a single unicast address is assigned to more than one interface.</a:t>
                      </a:r>
                      <a:endParaRPr lang="en-US" sz="1200" b="0" i="0" kern="1200" dirty="0" smtClean="0">
                        <a:solidFill>
                          <a:schemeClr val="dk1"/>
                        </a:solidFill>
                        <a:effectLst/>
                        <a:latin typeface="+mn-lt"/>
                        <a:ea typeface="+mn-ea"/>
                        <a:cs typeface="+mn-cs"/>
                      </a:endParaRPr>
                    </a:p>
                    <a:p>
                      <a:pPr marL="177800" indent="-177800" algn="l" defTabSz="814388" rtl="0" eaLnBrk="1" latinLnBrk="0" hangingPunct="1">
                        <a:lnSpc>
                          <a:spcPct val="100000"/>
                        </a:lnSpc>
                        <a:spcBef>
                          <a:spcPct val="0"/>
                        </a:spcBef>
                        <a:buFontTx/>
                        <a:buChar char="•"/>
                        <a:defRPr/>
                      </a:pPr>
                      <a:r>
                        <a:rPr lang="en-US" sz="1200" b="0" i="0" kern="1200" dirty="0" smtClean="0">
                          <a:solidFill>
                            <a:schemeClr val="dk1"/>
                          </a:solidFill>
                          <a:effectLst/>
                          <a:latin typeface="+mn-lt"/>
                          <a:ea typeface="+mn-ea"/>
                          <a:cs typeface="+mn-cs"/>
                        </a:rPr>
                        <a:t>A packet sent to an anycast address is delivered to the closest interface</a:t>
                      </a:r>
                      <a:r>
                        <a:rPr lang="en-US" sz="1200" b="0" i="0" kern="1200" baseline="0" dirty="0" smtClean="0">
                          <a:solidFill>
                            <a:schemeClr val="dk1"/>
                          </a:solidFill>
                          <a:effectLst/>
                          <a:latin typeface="+mn-lt"/>
                          <a:ea typeface="+mn-ea"/>
                          <a:cs typeface="+mn-cs"/>
                        </a:rPr>
                        <a:t> as determined by the IGP.</a:t>
                      </a:r>
                    </a:p>
                  </a:txBody>
                  <a:tcPr anchor="ctr">
                    <a:solidFill>
                      <a:schemeClr val="accent5">
                        <a:lumMod val="60000"/>
                        <a:lumOff val="40000"/>
                      </a:schemeClr>
                    </a:solidFill>
                  </a:tcPr>
                </a:tc>
                <a:tc>
                  <a:txBody>
                    <a:bodyPr/>
                    <a:lstStyle/>
                    <a:p>
                      <a:endParaRPr lang="en-US" dirty="0"/>
                    </a:p>
                  </a:txBody>
                  <a:tcPr/>
                </a:tc>
              </a:tr>
            </a:tbl>
          </a:graphicData>
        </a:graphic>
      </p:graphicFrame>
      <p:grpSp>
        <p:nvGrpSpPr>
          <p:cNvPr id="4" name="Group 4"/>
          <p:cNvGrpSpPr>
            <a:grpSpLocks/>
          </p:cNvGrpSpPr>
          <p:nvPr/>
        </p:nvGrpSpPr>
        <p:grpSpPr bwMode="auto">
          <a:xfrm>
            <a:off x="7045960" y="2098040"/>
            <a:ext cx="1397000" cy="420688"/>
            <a:chOff x="3728" y="1026"/>
            <a:chExt cx="1028" cy="321"/>
          </a:xfrm>
        </p:grpSpPr>
        <p:sp>
          <p:nvSpPr>
            <p:cNvPr id="5" name="Line 5"/>
            <p:cNvSpPr>
              <a:spLocks noChangeShapeType="1"/>
            </p:cNvSpPr>
            <p:nvPr/>
          </p:nvSpPr>
          <p:spPr bwMode="auto">
            <a:xfrm>
              <a:off x="4001" y="1162"/>
              <a:ext cx="499" cy="0"/>
            </a:xfrm>
            <a:prstGeom prst="line">
              <a:avLst/>
            </a:prstGeom>
            <a:noFill/>
            <a:ln w="38100">
              <a:solidFill>
                <a:schemeClr val="tx1"/>
              </a:solidFill>
              <a:round/>
              <a:headEnd/>
              <a:tailEnd type="triangle" w="lg" len="lg"/>
            </a:ln>
          </p:spPr>
          <p:txBody>
            <a:bodyPr wrap="none" anchor="ctr"/>
            <a:lstStyle/>
            <a:p>
              <a:endParaRPr lang="en-US" dirty="0"/>
            </a:p>
          </p:txBody>
        </p:sp>
        <p:sp>
          <p:nvSpPr>
            <p:cNvPr id="6" name="computr2"/>
            <p:cNvSpPr>
              <a:spLocks noEditPoints="1" noChangeArrowheads="1"/>
            </p:cNvSpPr>
            <p:nvPr/>
          </p:nvSpPr>
          <p:spPr bwMode="auto">
            <a:xfrm>
              <a:off x="3728" y="1026"/>
              <a:ext cx="318" cy="321"/>
            </a:xfrm>
            <a:custGeom>
              <a:avLst/>
              <a:gdLst>
                <a:gd name="T0" fmla="*/ 2 w 21600"/>
                <a:gd name="T1" fmla="*/ 0 h 21600"/>
                <a:gd name="T2" fmla="*/ 2 w 21600"/>
                <a:gd name="T3" fmla="*/ 5 h 21600"/>
                <a:gd name="T4" fmla="*/ 4 w 21600"/>
                <a:gd name="T5" fmla="*/ 0 h 21600"/>
                <a:gd name="T6" fmla="*/ 1 w 21600"/>
                <a:gd name="T7" fmla="*/ 0 h 21600"/>
                <a:gd name="T8" fmla="*/ 1 w 21600"/>
                <a:gd name="T9" fmla="*/ 3 h 21600"/>
                <a:gd name="T10" fmla="*/ 4 w 21600"/>
                <a:gd name="T11" fmla="*/ 3 h 21600"/>
                <a:gd name="T12" fmla="*/ 1 w 21600"/>
                <a:gd name="T13" fmla="*/ 1 h 21600"/>
                <a:gd name="T14" fmla="*/ 4 w 21600"/>
                <a:gd name="T15" fmla="*/ 1 h 21600"/>
                <a:gd name="T16" fmla="*/ 4 w 21600"/>
                <a:gd name="T17" fmla="*/ 3 h 21600"/>
                <a:gd name="T18" fmla="*/ 1 w 21600"/>
                <a:gd name="T19" fmla="*/ 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81 w 21600"/>
                <a:gd name="T31" fmla="*/ 1884 h 21600"/>
                <a:gd name="T32" fmla="*/ 15555 w 21600"/>
                <a:gd name="T33" fmla="*/ 975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chemeClr val="tx1"/>
              </a:solidFill>
              <a:miter lim="800000"/>
              <a:headEnd/>
              <a:tailEnd/>
            </a:ln>
          </p:spPr>
          <p:txBody>
            <a:bodyPr/>
            <a:lstStyle/>
            <a:p>
              <a:endParaRPr lang="en-US" dirty="0"/>
            </a:p>
          </p:txBody>
        </p:sp>
        <p:sp>
          <p:nvSpPr>
            <p:cNvPr id="7" name="computr2"/>
            <p:cNvSpPr>
              <a:spLocks noEditPoints="1" noChangeArrowheads="1"/>
            </p:cNvSpPr>
            <p:nvPr/>
          </p:nvSpPr>
          <p:spPr bwMode="auto">
            <a:xfrm>
              <a:off x="4438" y="1026"/>
              <a:ext cx="318" cy="321"/>
            </a:xfrm>
            <a:custGeom>
              <a:avLst/>
              <a:gdLst>
                <a:gd name="T0" fmla="*/ 2 w 21600"/>
                <a:gd name="T1" fmla="*/ 0 h 21600"/>
                <a:gd name="T2" fmla="*/ 2 w 21600"/>
                <a:gd name="T3" fmla="*/ 5 h 21600"/>
                <a:gd name="T4" fmla="*/ 4 w 21600"/>
                <a:gd name="T5" fmla="*/ 0 h 21600"/>
                <a:gd name="T6" fmla="*/ 1 w 21600"/>
                <a:gd name="T7" fmla="*/ 0 h 21600"/>
                <a:gd name="T8" fmla="*/ 1 w 21600"/>
                <a:gd name="T9" fmla="*/ 3 h 21600"/>
                <a:gd name="T10" fmla="*/ 4 w 21600"/>
                <a:gd name="T11" fmla="*/ 3 h 21600"/>
                <a:gd name="T12" fmla="*/ 1 w 21600"/>
                <a:gd name="T13" fmla="*/ 1 h 21600"/>
                <a:gd name="T14" fmla="*/ 4 w 21600"/>
                <a:gd name="T15" fmla="*/ 1 h 21600"/>
                <a:gd name="T16" fmla="*/ 4 w 21600"/>
                <a:gd name="T17" fmla="*/ 3 h 21600"/>
                <a:gd name="T18" fmla="*/ 1 w 21600"/>
                <a:gd name="T19" fmla="*/ 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81 w 21600"/>
                <a:gd name="T31" fmla="*/ 1884 h 21600"/>
                <a:gd name="T32" fmla="*/ 15555 w 21600"/>
                <a:gd name="T33" fmla="*/ 975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chemeClr val="tx1"/>
              </a:solidFill>
              <a:miter lim="800000"/>
              <a:headEnd/>
              <a:tailEnd/>
            </a:ln>
          </p:spPr>
          <p:txBody>
            <a:bodyPr/>
            <a:lstStyle/>
            <a:p>
              <a:endParaRPr lang="en-US" dirty="0"/>
            </a:p>
          </p:txBody>
        </p:sp>
      </p:grpSp>
      <p:grpSp>
        <p:nvGrpSpPr>
          <p:cNvPr id="8" name="Group 8"/>
          <p:cNvGrpSpPr>
            <a:grpSpLocks/>
          </p:cNvGrpSpPr>
          <p:nvPr/>
        </p:nvGrpSpPr>
        <p:grpSpPr bwMode="auto">
          <a:xfrm>
            <a:off x="6896100" y="4879341"/>
            <a:ext cx="1587500" cy="1295400"/>
            <a:chOff x="3750" y="1616"/>
            <a:chExt cx="1359" cy="990"/>
          </a:xfrm>
        </p:grpSpPr>
        <p:sp>
          <p:nvSpPr>
            <p:cNvPr id="9" name="Line 9"/>
            <p:cNvSpPr>
              <a:spLocks noChangeShapeType="1"/>
            </p:cNvSpPr>
            <p:nvPr/>
          </p:nvSpPr>
          <p:spPr bwMode="auto">
            <a:xfrm>
              <a:off x="4014" y="2115"/>
              <a:ext cx="272" cy="0"/>
            </a:xfrm>
            <a:prstGeom prst="line">
              <a:avLst/>
            </a:prstGeom>
            <a:noFill/>
            <a:ln w="38100">
              <a:solidFill>
                <a:schemeClr val="tx1"/>
              </a:solidFill>
              <a:round/>
              <a:headEnd/>
              <a:tailEnd type="triangle" w="lg" len="lg"/>
            </a:ln>
          </p:spPr>
          <p:txBody>
            <a:bodyPr wrap="none" anchor="ctr"/>
            <a:lstStyle/>
            <a:p>
              <a:endParaRPr lang="en-US" dirty="0"/>
            </a:p>
          </p:txBody>
        </p:sp>
        <p:sp>
          <p:nvSpPr>
            <p:cNvPr id="10" name="Line 10"/>
            <p:cNvSpPr>
              <a:spLocks noChangeShapeType="1"/>
            </p:cNvSpPr>
            <p:nvPr/>
          </p:nvSpPr>
          <p:spPr bwMode="auto">
            <a:xfrm flipV="1">
              <a:off x="4286" y="1706"/>
              <a:ext cx="544" cy="409"/>
            </a:xfrm>
            <a:prstGeom prst="line">
              <a:avLst/>
            </a:prstGeom>
            <a:noFill/>
            <a:ln w="28575">
              <a:solidFill>
                <a:schemeClr val="tx1"/>
              </a:solidFill>
              <a:prstDash val="sysDot"/>
              <a:round/>
              <a:headEnd/>
              <a:tailEnd type="triangle" w="lg" len="lg"/>
            </a:ln>
          </p:spPr>
          <p:txBody>
            <a:bodyPr wrap="none" anchor="ctr"/>
            <a:lstStyle/>
            <a:p>
              <a:endParaRPr lang="en-US" dirty="0"/>
            </a:p>
          </p:txBody>
        </p:sp>
        <p:sp>
          <p:nvSpPr>
            <p:cNvPr id="11" name="Line 11"/>
            <p:cNvSpPr>
              <a:spLocks noChangeShapeType="1"/>
            </p:cNvSpPr>
            <p:nvPr/>
          </p:nvSpPr>
          <p:spPr bwMode="auto">
            <a:xfrm rot="5647623" flipV="1">
              <a:off x="4420" y="2033"/>
              <a:ext cx="272" cy="544"/>
            </a:xfrm>
            <a:prstGeom prst="line">
              <a:avLst/>
            </a:prstGeom>
            <a:noFill/>
            <a:ln w="28575">
              <a:solidFill>
                <a:schemeClr val="tx1"/>
              </a:solidFill>
              <a:prstDash val="sysDot"/>
              <a:round/>
              <a:headEnd/>
              <a:tailEnd type="triangle" w="lg" len="lg"/>
            </a:ln>
          </p:spPr>
          <p:txBody>
            <a:bodyPr wrap="none" anchor="ctr"/>
            <a:lstStyle/>
            <a:p>
              <a:endParaRPr lang="en-US" dirty="0"/>
            </a:p>
          </p:txBody>
        </p:sp>
        <p:sp>
          <p:nvSpPr>
            <p:cNvPr id="12" name="Line 12"/>
            <p:cNvSpPr>
              <a:spLocks noChangeShapeType="1"/>
            </p:cNvSpPr>
            <p:nvPr/>
          </p:nvSpPr>
          <p:spPr bwMode="auto">
            <a:xfrm>
              <a:off x="4286" y="2115"/>
              <a:ext cx="227" cy="0"/>
            </a:xfrm>
            <a:prstGeom prst="line">
              <a:avLst/>
            </a:prstGeom>
            <a:noFill/>
            <a:ln w="28575">
              <a:solidFill>
                <a:schemeClr val="tx1"/>
              </a:solidFill>
              <a:round/>
              <a:headEnd/>
              <a:tailEnd type="triangle" w="lg" len="lg"/>
            </a:ln>
          </p:spPr>
          <p:txBody>
            <a:bodyPr wrap="none" anchor="ctr"/>
            <a:lstStyle/>
            <a:p>
              <a:endParaRPr lang="en-US" dirty="0"/>
            </a:p>
          </p:txBody>
        </p:sp>
        <p:sp>
          <p:nvSpPr>
            <p:cNvPr id="13" name="computr2"/>
            <p:cNvSpPr>
              <a:spLocks noEditPoints="1" noChangeArrowheads="1"/>
            </p:cNvSpPr>
            <p:nvPr/>
          </p:nvSpPr>
          <p:spPr bwMode="auto">
            <a:xfrm>
              <a:off x="3750" y="1979"/>
              <a:ext cx="318" cy="321"/>
            </a:xfrm>
            <a:custGeom>
              <a:avLst/>
              <a:gdLst>
                <a:gd name="T0" fmla="*/ 2 w 21600"/>
                <a:gd name="T1" fmla="*/ 0 h 21600"/>
                <a:gd name="T2" fmla="*/ 2 w 21600"/>
                <a:gd name="T3" fmla="*/ 5 h 21600"/>
                <a:gd name="T4" fmla="*/ 4 w 21600"/>
                <a:gd name="T5" fmla="*/ 0 h 21600"/>
                <a:gd name="T6" fmla="*/ 1 w 21600"/>
                <a:gd name="T7" fmla="*/ 0 h 21600"/>
                <a:gd name="T8" fmla="*/ 1 w 21600"/>
                <a:gd name="T9" fmla="*/ 3 h 21600"/>
                <a:gd name="T10" fmla="*/ 4 w 21600"/>
                <a:gd name="T11" fmla="*/ 3 h 21600"/>
                <a:gd name="T12" fmla="*/ 1 w 21600"/>
                <a:gd name="T13" fmla="*/ 1 h 21600"/>
                <a:gd name="T14" fmla="*/ 4 w 21600"/>
                <a:gd name="T15" fmla="*/ 1 h 21600"/>
                <a:gd name="T16" fmla="*/ 4 w 21600"/>
                <a:gd name="T17" fmla="*/ 3 h 21600"/>
                <a:gd name="T18" fmla="*/ 1 w 21600"/>
                <a:gd name="T19" fmla="*/ 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81 w 21600"/>
                <a:gd name="T31" fmla="*/ 1884 h 21600"/>
                <a:gd name="T32" fmla="*/ 15555 w 21600"/>
                <a:gd name="T33" fmla="*/ 975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chemeClr val="tx1"/>
              </a:solidFill>
              <a:miter lim="800000"/>
              <a:headEnd/>
              <a:tailEnd/>
            </a:ln>
          </p:spPr>
          <p:txBody>
            <a:bodyPr/>
            <a:lstStyle/>
            <a:p>
              <a:endParaRPr lang="en-US" dirty="0"/>
            </a:p>
          </p:txBody>
        </p:sp>
        <p:sp>
          <p:nvSpPr>
            <p:cNvPr id="14" name="computr2"/>
            <p:cNvSpPr>
              <a:spLocks noEditPoints="1" noChangeArrowheads="1"/>
            </p:cNvSpPr>
            <p:nvPr/>
          </p:nvSpPr>
          <p:spPr bwMode="auto">
            <a:xfrm>
              <a:off x="4791" y="1616"/>
              <a:ext cx="318" cy="321"/>
            </a:xfrm>
            <a:custGeom>
              <a:avLst/>
              <a:gdLst>
                <a:gd name="T0" fmla="*/ 2 w 21600"/>
                <a:gd name="T1" fmla="*/ 0 h 21600"/>
                <a:gd name="T2" fmla="*/ 2 w 21600"/>
                <a:gd name="T3" fmla="*/ 5 h 21600"/>
                <a:gd name="T4" fmla="*/ 4 w 21600"/>
                <a:gd name="T5" fmla="*/ 0 h 21600"/>
                <a:gd name="T6" fmla="*/ 1 w 21600"/>
                <a:gd name="T7" fmla="*/ 0 h 21600"/>
                <a:gd name="T8" fmla="*/ 1 w 21600"/>
                <a:gd name="T9" fmla="*/ 3 h 21600"/>
                <a:gd name="T10" fmla="*/ 4 w 21600"/>
                <a:gd name="T11" fmla="*/ 3 h 21600"/>
                <a:gd name="T12" fmla="*/ 1 w 21600"/>
                <a:gd name="T13" fmla="*/ 1 h 21600"/>
                <a:gd name="T14" fmla="*/ 4 w 21600"/>
                <a:gd name="T15" fmla="*/ 1 h 21600"/>
                <a:gd name="T16" fmla="*/ 4 w 21600"/>
                <a:gd name="T17" fmla="*/ 3 h 21600"/>
                <a:gd name="T18" fmla="*/ 1 w 21600"/>
                <a:gd name="T19" fmla="*/ 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81 w 21600"/>
                <a:gd name="T31" fmla="*/ 1884 h 21600"/>
                <a:gd name="T32" fmla="*/ 15555 w 21600"/>
                <a:gd name="T33" fmla="*/ 975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chemeClr val="tx1"/>
              </a:solidFill>
              <a:miter lim="800000"/>
              <a:headEnd/>
              <a:tailEnd/>
            </a:ln>
          </p:spPr>
          <p:txBody>
            <a:bodyPr/>
            <a:lstStyle/>
            <a:p>
              <a:endParaRPr lang="en-US" dirty="0"/>
            </a:p>
          </p:txBody>
        </p:sp>
        <p:sp>
          <p:nvSpPr>
            <p:cNvPr id="15" name="computr2"/>
            <p:cNvSpPr>
              <a:spLocks noEditPoints="1" noChangeArrowheads="1"/>
            </p:cNvSpPr>
            <p:nvPr/>
          </p:nvSpPr>
          <p:spPr bwMode="auto">
            <a:xfrm>
              <a:off x="4497" y="1949"/>
              <a:ext cx="318" cy="321"/>
            </a:xfrm>
            <a:custGeom>
              <a:avLst/>
              <a:gdLst>
                <a:gd name="T0" fmla="*/ 2 w 21600"/>
                <a:gd name="T1" fmla="*/ 0 h 21600"/>
                <a:gd name="T2" fmla="*/ 2 w 21600"/>
                <a:gd name="T3" fmla="*/ 5 h 21600"/>
                <a:gd name="T4" fmla="*/ 4 w 21600"/>
                <a:gd name="T5" fmla="*/ 0 h 21600"/>
                <a:gd name="T6" fmla="*/ 1 w 21600"/>
                <a:gd name="T7" fmla="*/ 0 h 21600"/>
                <a:gd name="T8" fmla="*/ 1 w 21600"/>
                <a:gd name="T9" fmla="*/ 3 h 21600"/>
                <a:gd name="T10" fmla="*/ 4 w 21600"/>
                <a:gd name="T11" fmla="*/ 3 h 21600"/>
                <a:gd name="T12" fmla="*/ 1 w 21600"/>
                <a:gd name="T13" fmla="*/ 1 h 21600"/>
                <a:gd name="T14" fmla="*/ 4 w 21600"/>
                <a:gd name="T15" fmla="*/ 1 h 21600"/>
                <a:gd name="T16" fmla="*/ 4 w 21600"/>
                <a:gd name="T17" fmla="*/ 3 h 21600"/>
                <a:gd name="T18" fmla="*/ 1 w 21600"/>
                <a:gd name="T19" fmla="*/ 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81 w 21600"/>
                <a:gd name="T31" fmla="*/ 1884 h 21600"/>
                <a:gd name="T32" fmla="*/ 15555 w 21600"/>
                <a:gd name="T33" fmla="*/ 975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chemeClr val="tx1"/>
              </a:solidFill>
              <a:miter lim="800000"/>
              <a:headEnd/>
              <a:tailEnd/>
            </a:ln>
          </p:spPr>
          <p:txBody>
            <a:bodyPr/>
            <a:lstStyle/>
            <a:p>
              <a:endParaRPr lang="en-US" dirty="0"/>
            </a:p>
          </p:txBody>
        </p:sp>
        <p:sp>
          <p:nvSpPr>
            <p:cNvPr id="16" name="computr2"/>
            <p:cNvSpPr>
              <a:spLocks noEditPoints="1" noChangeArrowheads="1"/>
            </p:cNvSpPr>
            <p:nvPr/>
          </p:nvSpPr>
          <p:spPr bwMode="auto">
            <a:xfrm>
              <a:off x="4784" y="2285"/>
              <a:ext cx="318" cy="321"/>
            </a:xfrm>
            <a:custGeom>
              <a:avLst/>
              <a:gdLst>
                <a:gd name="T0" fmla="*/ 2 w 21600"/>
                <a:gd name="T1" fmla="*/ 0 h 21600"/>
                <a:gd name="T2" fmla="*/ 2 w 21600"/>
                <a:gd name="T3" fmla="*/ 5 h 21600"/>
                <a:gd name="T4" fmla="*/ 4 w 21600"/>
                <a:gd name="T5" fmla="*/ 0 h 21600"/>
                <a:gd name="T6" fmla="*/ 1 w 21600"/>
                <a:gd name="T7" fmla="*/ 0 h 21600"/>
                <a:gd name="T8" fmla="*/ 1 w 21600"/>
                <a:gd name="T9" fmla="*/ 3 h 21600"/>
                <a:gd name="T10" fmla="*/ 4 w 21600"/>
                <a:gd name="T11" fmla="*/ 3 h 21600"/>
                <a:gd name="T12" fmla="*/ 1 w 21600"/>
                <a:gd name="T13" fmla="*/ 1 h 21600"/>
                <a:gd name="T14" fmla="*/ 4 w 21600"/>
                <a:gd name="T15" fmla="*/ 1 h 21600"/>
                <a:gd name="T16" fmla="*/ 4 w 21600"/>
                <a:gd name="T17" fmla="*/ 3 h 21600"/>
                <a:gd name="T18" fmla="*/ 1 w 21600"/>
                <a:gd name="T19" fmla="*/ 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81 w 21600"/>
                <a:gd name="T31" fmla="*/ 1884 h 21600"/>
                <a:gd name="T32" fmla="*/ 15555 w 21600"/>
                <a:gd name="T33" fmla="*/ 975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chemeClr val="tx1"/>
              </a:solidFill>
              <a:miter lim="800000"/>
              <a:headEnd/>
              <a:tailEnd/>
            </a:ln>
          </p:spPr>
          <p:txBody>
            <a:bodyPr/>
            <a:lstStyle/>
            <a:p>
              <a:endParaRPr lang="en-US" dirty="0"/>
            </a:p>
          </p:txBody>
        </p:sp>
      </p:grpSp>
      <p:grpSp>
        <p:nvGrpSpPr>
          <p:cNvPr id="17" name="Group 17"/>
          <p:cNvGrpSpPr>
            <a:grpSpLocks/>
          </p:cNvGrpSpPr>
          <p:nvPr/>
        </p:nvGrpSpPr>
        <p:grpSpPr bwMode="auto">
          <a:xfrm>
            <a:off x="7105650" y="3350261"/>
            <a:ext cx="1314450" cy="1130300"/>
            <a:chOff x="3779" y="2956"/>
            <a:chExt cx="1060" cy="990"/>
          </a:xfrm>
        </p:grpSpPr>
        <p:sp>
          <p:nvSpPr>
            <p:cNvPr id="18" name="Line 18"/>
            <p:cNvSpPr>
              <a:spLocks noChangeShapeType="1"/>
            </p:cNvSpPr>
            <p:nvPr/>
          </p:nvSpPr>
          <p:spPr bwMode="auto">
            <a:xfrm>
              <a:off x="4014" y="3476"/>
              <a:ext cx="272" cy="0"/>
            </a:xfrm>
            <a:prstGeom prst="line">
              <a:avLst/>
            </a:prstGeom>
            <a:noFill/>
            <a:ln w="38100">
              <a:solidFill>
                <a:schemeClr val="tx1"/>
              </a:solidFill>
              <a:round/>
              <a:headEnd/>
              <a:tailEnd type="triangle" w="lg" len="lg"/>
            </a:ln>
          </p:spPr>
          <p:txBody>
            <a:bodyPr wrap="none" anchor="ctr"/>
            <a:lstStyle/>
            <a:p>
              <a:endParaRPr lang="en-US" dirty="0"/>
            </a:p>
          </p:txBody>
        </p:sp>
        <p:sp>
          <p:nvSpPr>
            <p:cNvPr id="19" name="Line 19"/>
            <p:cNvSpPr>
              <a:spLocks noChangeShapeType="1"/>
            </p:cNvSpPr>
            <p:nvPr/>
          </p:nvSpPr>
          <p:spPr bwMode="auto">
            <a:xfrm flipV="1">
              <a:off x="4286" y="3204"/>
              <a:ext cx="227" cy="272"/>
            </a:xfrm>
            <a:prstGeom prst="line">
              <a:avLst/>
            </a:prstGeom>
            <a:noFill/>
            <a:ln w="28575">
              <a:solidFill>
                <a:schemeClr val="tx1"/>
              </a:solidFill>
              <a:round/>
              <a:headEnd/>
              <a:tailEnd type="triangle" w="lg" len="lg"/>
            </a:ln>
          </p:spPr>
          <p:txBody>
            <a:bodyPr wrap="none" anchor="ctr"/>
            <a:lstStyle/>
            <a:p>
              <a:endParaRPr lang="en-US" dirty="0"/>
            </a:p>
          </p:txBody>
        </p:sp>
        <p:sp>
          <p:nvSpPr>
            <p:cNvPr id="20" name="Line 20"/>
            <p:cNvSpPr>
              <a:spLocks noChangeShapeType="1"/>
            </p:cNvSpPr>
            <p:nvPr/>
          </p:nvSpPr>
          <p:spPr bwMode="auto">
            <a:xfrm>
              <a:off x="4286" y="3476"/>
              <a:ext cx="227" cy="0"/>
            </a:xfrm>
            <a:prstGeom prst="line">
              <a:avLst/>
            </a:prstGeom>
            <a:noFill/>
            <a:ln w="28575">
              <a:solidFill>
                <a:schemeClr val="tx1"/>
              </a:solidFill>
              <a:round/>
              <a:headEnd/>
              <a:tailEnd type="triangle" w="lg" len="lg"/>
            </a:ln>
          </p:spPr>
          <p:txBody>
            <a:bodyPr wrap="none" anchor="ctr"/>
            <a:lstStyle/>
            <a:p>
              <a:endParaRPr lang="en-US" dirty="0"/>
            </a:p>
          </p:txBody>
        </p:sp>
        <p:sp>
          <p:nvSpPr>
            <p:cNvPr id="21" name="Line 21"/>
            <p:cNvSpPr>
              <a:spLocks noChangeShapeType="1"/>
            </p:cNvSpPr>
            <p:nvPr/>
          </p:nvSpPr>
          <p:spPr bwMode="auto">
            <a:xfrm rot="5675228" flipV="1">
              <a:off x="4308" y="3453"/>
              <a:ext cx="227" cy="272"/>
            </a:xfrm>
            <a:prstGeom prst="line">
              <a:avLst/>
            </a:prstGeom>
            <a:noFill/>
            <a:ln w="28575">
              <a:solidFill>
                <a:schemeClr val="tx1"/>
              </a:solidFill>
              <a:round/>
              <a:headEnd/>
              <a:tailEnd type="triangle" w="lg" len="lg"/>
            </a:ln>
          </p:spPr>
          <p:txBody>
            <a:bodyPr wrap="none" anchor="ctr"/>
            <a:lstStyle/>
            <a:p>
              <a:endParaRPr lang="en-US" dirty="0"/>
            </a:p>
          </p:txBody>
        </p:sp>
        <p:sp>
          <p:nvSpPr>
            <p:cNvPr id="22" name="computr2"/>
            <p:cNvSpPr>
              <a:spLocks noEditPoints="1" noChangeArrowheads="1"/>
            </p:cNvSpPr>
            <p:nvPr/>
          </p:nvSpPr>
          <p:spPr bwMode="auto">
            <a:xfrm>
              <a:off x="4513" y="2956"/>
              <a:ext cx="318" cy="321"/>
            </a:xfrm>
            <a:custGeom>
              <a:avLst/>
              <a:gdLst>
                <a:gd name="T0" fmla="*/ 2 w 21600"/>
                <a:gd name="T1" fmla="*/ 0 h 21600"/>
                <a:gd name="T2" fmla="*/ 2 w 21600"/>
                <a:gd name="T3" fmla="*/ 5 h 21600"/>
                <a:gd name="T4" fmla="*/ 4 w 21600"/>
                <a:gd name="T5" fmla="*/ 0 h 21600"/>
                <a:gd name="T6" fmla="*/ 1 w 21600"/>
                <a:gd name="T7" fmla="*/ 0 h 21600"/>
                <a:gd name="T8" fmla="*/ 1 w 21600"/>
                <a:gd name="T9" fmla="*/ 3 h 21600"/>
                <a:gd name="T10" fmla="*/ 4 w 21600"/>
                <a:gd name="T11" fmla="*/ 3 h 21600"/>
                <a:gd name="T12" fmla="*/ 1 w 21600"/>
                <a:gd name="T13" fmla="*/ 1 h 21600"/>
                <a:gd name="T14" fmla="*/ 4 w 21600"/>
                <a:gd name="T15" fmla="*/ 1 h 21600"/>
                <a:gd name="T16" fmla="*/ 4 w 21600"/>
                <a:gd name="T17" fmla="*/ 3 h 21600"/>
                <a:gd name="T18" fmla="*/ 1 w 21600"/>
                <a:gd name="T19" fmla="*/ 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81 w 21600"/>
                <a:gd name="T31" fmla="*/ 1884 h 21600"/>
                <a:gd name="T32" fmla="*/ 15555 w 21600"/>
                <a:gd name="T33" fmla="*/ 975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chemeClr val="tx1"/>
              </a:solidFill>
              <a:miter lim="800000"/>
              <a:headEnd/>
              <a:tailEnd/>
            </a:ln>
          </p:spPr>
          <p:txBody>
            <a:bodyPr/>
            <a:lstStyle/>
            <a:p>
              <a:endParaRPr lang="en-US" dirty="0"/>
            </a:p>
          </p:txBody>
        </p:sp>
        <p:sp>
          <p:nvSpPr>
            <p:cNvPr id="23" name="computr2"/>
            <p:cNvSpPr>
              <a:spLocks noEditPoints="1" noChangeArrowheads="1"/>
            </p:cNvSpPr>
            <p:nvPr/>
          </p:nvSpPr>
          <p:spPr bwMode="auto">
            <a:xfrm>
              <a:off x="4513" y="3289"/>
              <a:ext cx="318" cy="321"/>
            </a:xfrm>
            <a:custGeom>
              <a:avLst/>
              <a:gdLst>
                <a:gd name="T0" fmla="*/ 2 w 21600"/>
                <a:gd name="T1" fmla="*/ 0 h 21600"/>
                <a:gd name="T2" fmla="*/ 2 w 21600"/>
                <a:gd name="T3" fmla="*/ 5 h 21600"/>
                <a:gd name="T4" fmla="*/ 4 w 21600"/>
                <a:gd name="T5" fmla="*/ 0 h 21600"/>
                <a:gd name="T6" fmla="*/ 1 w 21600"/>
                <a:gd name="T7" fmla="*/ 0 h 21600"/>
                <a:gd name="T8" fmla="*/ 1 w 21600"/>
                <a:gd name="T9" fmla="*/ 3 h 21600"/>
                <a:gd name="T10" fmla="*/ 4 w 21600"/>
                <a:gd name="T11" fmla="*/ 3 h 21600"/>
                <a:gd name="T12" fmla="*/ 1 w 21600"/>
                <a:gd name="T13" fmla="*/ 1 h 21600"/>
                <a:gd name="T14" fmla="*/ 4 w 21600"/>
                <a:gd name="T15" fmla="*/ 1 h 21600"/>
                <a:gd name="T16" fmla="*/ 4 w 21600"/>
                <a:gd name="T17" fmla="*/ 3 h 21600"/>
                <a:gd name="T18" fmla="*/ 1 w 21600"/>
                <a:gd name="T19" fmla="*/ 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81 w 21600"/>
                <a:gd name="T31" fmla="*/ 1884 h 21600"/>
                <a:gd name="T32" fmla="*/ 15555 w 21600"/>
                <a:gd name="T33" fmla="*/ 975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chemeClr val="tx1"/>
              </a:solidFill>
              <a:miter lim="800000"/>
              <a:headEnd/>
              <a:tailEnd/>
            </a:ln>
          </p:spPr>
          <p:txBody>
            <a:bodyPr/>
            <a:lstStyle/>
            <a:p>
              <a:endParaRPr lang="en-US" dirty="0"/>
            </a:p>
          </p:txBody>
        </p:sp>
        <p:sp>
          <p:nvSpPr>
            <p:cNvPr id="24" name="computr2"/>
            <p:cNvSpPr>
              <a:spLocks noEditPoints="1" noChangeArrowheads="1"/>
            </p:cNvSpPr>
            <p:nvPr/>
          </p:nvSpPr>
          <p:spPr bwMode="auto">
            <a:xfrm>
              <a:off x="4521" y="3625"/>
              <a:ext cx="318" cy="321"/>
            </a:xfrm>
            <a:custGeom>
              <a:avLst/>
              <a:gdLst>
                <a:gd name="T0" fmla="*/ 2 w 21600"/>
                <a:gd name="T1" fmla="*/ 0 h 21600"/>
                <a:gd name="T2" fmla="*/ 2 w 21600"/>
                <a:gd name="T3" fmla="*/ 5 h 21600"/>
                <a:gd name="T4" fmla="*/ 4 w 21600"/>
                <a:gd name="T5" fmla="*/ 0 h 21600"/>
                <a:gd name="T6" fmla="*/ 1 w 21600"/>
                <a:gd name="T7" fmla="*/ 0 h 21600"/>
                <a:gd name="T8" fmla="*/ 1 w 21600"/>
                <a:gd name="T9" fmla="*/ 3 h 21600"/>
                <a:gd name="T10" fmla="*/ 4 w 21600"/>
                <a:gd name="T11" fmla="*/ 3 h 21600"/>
                <a:gd name="T12" fmla="*/ 1 w 21600"/>
                <a:gd name="T13" fmla="*/ 1 h 21600"/>
                <a:gd name="T14" fmla="*/ 4 w 21600"/>
                <a:gd name="T15" fmla="*/ 1 h 21600"/>
                <a:gd name="T16" fmla="*/ 4 w 21600"/>
                <a:gd name="T17" fmla="*/ 3 h 21600"/>
                <a:gd name="T18" fmla="*/ 1 w 21600"/>
                <a:gd name="T19" fmla="*/ 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81 w 21600"/>
                <a:gd name="T31" fmla="*/ 1884 h 21600"/>
                <a:gd name="T32" fmla="*/ 15555 w 21600"/>
                <a:gd name="T33" fmla="*/ 975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chemeClr val="tx1"/>
              </a:solidFill>
              <a:miter lim="800000"/>
              <a:headEnd/>
              <a:tailEnd/>
            </a:ln>
          </p:spPr>
          <p:txBody>
            <a:bodyPr/>
            <a:lstStyle/>
            <a:p>
              <a:endParaRPr lang="en-US" dirty="0"/>
            </a:p>
          </p:txBody>
        </p:sp>
        <p:sp>
          <p:nvSpPr>
            <p:cNvPr id="25" name="computr2"/>
            <p:cNvSpPr>
              <a:spLocks noEditPoints="1" noChangeArrowheads="1"/>
            </p:cNvSpPr>
            <p:nvPr/>
          </p:nvSpPr>
          <p:spPr bwMode="auto">
            <a:xfrm>
              <a:off x="3779" y="3334"/>
              <a:ext cx="318" cy="321"/>
            </a:xfrm>
            <a:custGeom>
              <a:avLst/>
              <a:gdLst>
                <a:gd name="T0" fmla="*/ 2 w 21600"/>
                <a:gd name="T1" fmla="*/ 0 h 21600"/>
                <a:gd name="T2" fmla="*/ 2 w 21600"/>
                <a:gd name="T3" fmla="*/ 5 h 21600"/>
                <a:gd name="T4" fmla="*/ 4 w 21600"/>
                <a:gd name="T5" fmla="*/ 0 h 21600"/>
                <a:gd name="T6" fmla="*/ 1 w 21600"/>
                <a:gd name="T7" fmla="*/ 0 h 21600"/>
                <a:gd name="T8" fmla="*/ 1 w 21600"/>
                <a:gd name="T9" fmla="*/ 3 h 21600"/>
                <a:gd name="T10" fmla="*/ 4 w 21600"/>
                <a:gd name="T11" fmla="*/ 3 h 21600"/>
                <a:gd name="T12" fmla="*/ 1 w 21600"/>
                <a:gd name="T13" fmla="*/ 1 h 21600"/>
                <a:gd name="T14" fmla="*/ 4 w 21600"/>
                <a:gd name="T15" fmla="*/ 1 h 21600"/>
                <a:gd name="T16" fmla="*/ 4 w 21600"/>
                <a:gd name="T17" fmla="*/ 3 h 21600"/>
                <a:gd name="T18" fmla="*/ 1 w 21600"/>
                <a:gd name="T19" fmla="*/ 3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81 w 21600"/>
                <a:gd name="T31" fmla="*/ 1884 h 21600"/>
                <a:gd name="T32" fmla="*/ 15555 w 21600"/>
                <a:gd name="T33" fmla="*/ 975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chemeClr val="tx1"/>
              </a:solidFill>
              <a:miter lim="800000"/>
              <a:headEnd/>
              <a:tailEnd/>
            </a:ln>
          </p:spPr>
          <p:txBody>
            <a:bodyPr/>
            <a:lstStyle/>
            <a:p>
              <a:endParaRPr lang="en-US" dirty="0"/>
            </a:p>
          </p:txBody>
        </p:sp>
      </p:grpSp>
    </p:spTree>
    <p:extLst>
      <p:ext uri="{BB962C8B-B14F-4D97-AF65-F5344CB8AC3E}">
        <p14:creationId xmlns:p14="http://schemas.microsoft.com/office/powerpoint/2010/main" val="122499220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7426" name="Rectangle 2"/>
          <p:cNvSpPr>
            <a:spLocks noGrp="1" noChangeArrowheads="1"/>
          </p:cNvSpPr>
          <p:nvPr>
            <p:ph type="title"/>
          </p:nvPr>
        </p:nvSpPr>
        <p:spPr/>
        <p:txBody>
          <a:bodyPr/>
          <a:lstStyle/>
          <a:p>
            <a:r>
              <a:rPr lang="en-US" smtClean="0"/>
              <a:t>IPv6 Unicast Address Scopes</a:t>
            </a:r>
            <a:endParaRPr lang="en-US" dirty="0" smtClean="0"/>
          </a:p>
        </p:txBody>
      </p:sp>
      <p:sp>
        <p:nvSpPr>
          <p:cNvPr id="1767427" name="Rectangle 3"/>
          <p:cNvSpPr>
            <a:spLocks noGrp="1" noChangeArrowheads="1"/>
          </p:cNvSpPr>
          <p:nvPr>
            <p:ph idx="1"/>
          </p:nvPr>
        </p:nvSpPr>
        <p:spPr/>
        <p:txBody>
          <a:bodyPr/>
          <a:lstStyle/>
          <a:p>
            <a:r>
              <a:rPr lang="en-US" smtClean="0"/>
              <a:t>Address types have well-defined destination scopes: </a:t>
            </a:r>
          </a:p>
          <a:p>
            <a:pPr lvl="1"/>
            <a:r>
              <a:rPr lang="en-US" smtClean="0"/>
              <a:t>Link-local address</a:t>
            </a:r>
          </a:p>
          <a:p>
            <a:pPr lvl="1"/>
            <a:r>
              <a:rPr lang="en-US" smtClean="0"/>
              <a:t>Site-local address (replaced by Unique-local addresses) </a:t>
            </a:r>
          </a:p>
          <a:p>
            <a:pPr lvl="1"/>
            <a:r>
              <a:rPr lang="en-US" smtClean="0"/>
              <a:t>Global unicast address</a:t>
            </a:r>
          </a:p>
          <a:p>
            <a:pPr lvl="1"/>
            <a:endParaRPr lang="en-US" smtClean="0"/>
          </a:p>
          <a:p>
            <a:pPr lvl="1"/>
            <a:endParaRPr lang="en-US" dirty="0" smtClean="0"/>
          </a:p>
        </p:txBody>
      </p:sp>
      <p:grpSp>
        <p:nvGrpSpPr>
          <p:cNvPr id="2" name="Group 11"/>
          <p:cNvGrpSpPr/>
          <p:nvPr/>
        </p:nvGrpSpPr>
        <p:grpSpPr>
          <a:xfrm>
            <a:off x="2060552" y="2883487"/>
            <a:ext cx="5002212" cy="1968500"/>
            <a:chOff x="2201228" y="3012440"/>
            <a:chExt cx="5002212" cy="1968500"/>
          </a:xfrm>
        </p:grpSpPr>
        <p:sp>
          <p:nvSpPr>
            <p:cNvPr id="4" name="Oval 4"/>
            <p:cNvSpPr>
              <a:spLocks noChangeArrowheads="1"/>
            </p:cNvSpPr>
            <p:nvPr/>
          </p:nvSpPr>
          <p:spPr bwMode="auto">
            <a:xfrm>
              <a:off x="2201228" y="3012440"/>
              <a:ext cx="5002212" cy="1968500"/>
            </a:xfrm>
            <a:prstGeom prst="ellipse">
              <a:avLst/>
            </a:prstGeom>
            <a:solidFill>
              <a:srgbClr val="99CCFF"/>
            </a:solidFill>
            <a:ln w="12700">
              <a:solidFill>
                <a:schemeClr val="tx1"/>
              </a:solidFill>
              <a:round/>
              <a:headEnd/>
              <a:tailEnd/>
            </a:ln>
          </p:spPr>
          <p:txBody>
            <a:bodyPr wrap="none" anchor="ctr"/>
            <a:lstStyle/>
            <a:p>
              <a:pPr algn="ctr">
                <a:lnSpc>
                  <a:spcPct val="100000"/>
                </a:lnSpc>
                <a:spcBef>
                  <a:spcPct val="0"/>
                </a:spcBef>
              </a:pPr>
              <a:endParaRPr lang="en-US" sz="1400" dirty="0"/>
            </a:p>
          </p:txBody>
        </p:sp>
        <p:sp>
          <p:nvSpPr>
            <p:cNvPr id="5" name="Oval 5"/>
            <p:cNvSpPr>
              <a:spLocks noChangeArrowheads="1"/>
            </p:cNvSpPr>
            <p:nvPr/>
          </p:nvSpPr>
          <p:spPr bwMode="auto">
            <a:xfrm>
              <a:off x="3556953" y="3241040"/>
              <a:ext cx="3646487" cy="1511300"/>
            </a:xfrm>
            <a:prstGeom prst="ellipse">
              <a:avLst/>
            </a:prstGeom>
            <a:solidFill>
              <a:srgbClr val="FFCC66"/>
            </a:solidFill>
            <a:ln w="12700">
              <a:solidFill>
                <a:schemeClr val="tx1"/>
              </a:solidFill>
              <a:round/>
              <a:headEnd/>
              <a:tailEnd/>
            </a:ln>
          </p:spPr>
          <p:txBody>
            <a:bodyPr wrap="none" anchor="ctr"/>
            <a:lstStyle/>
            <a:p>
              <a:endParaRPr lang="en-US" dirty="0"/>
            </a:p>
          </p:txBody>
        </p:sp>
        <p:sp>
          <p:nvSpPr>
            <p:cNvPr id="6" name="Oval 6"/>
            <p:cNvSpPr>
              <a:spLocks noChangeArrowheads="1"/>
            </p:cNvSpPr>
            <p:nvPr/>
          </p:nvSpPr>
          <p:spPr bwMode="auto">
            <a:xfrm>
              <a:off x="5249228" y="3393440"/>
              <a:ext cx="1954212" cy="1130300"/>
            </a:xfrm>
            <a:prstGeom prst="ellipse">
              <a:avLst/>
            </a:prstGeom>
            <a:solidFill>
              <a:schemeClr val="tx1"/>
            </a:solidFill>
            <a:ln w="12700">
              <a:solidFill>
                <a:schemeClr val="tx1"/>
              </a:solidFill>
              <a:round/>
              <a:headEnd/>
              <a:tailEnd/>
            </a:ln>
          </p:spPr>
          <p:txBody>
            <a:bodyPr wrap="none" anchor="ctr"/>
            <a:lstStyle/>
            <a:p>
              <a:endParaRPr lang="en-US" dirty="0"/>
            </a:p>
          </p:txBody>
        </p:sp>
        <p:sp>
          <p:nvSpPr>
            <p:cNvPr id="7" name="Rectangle 7"/>
            <p:cNvSpPr>
              <a:spLocks noChangeArrowheads="1"/>
            </p:cNvSpPr>
            <p:nvPr/>
          </p:nvSpPr>
          <p:spPr bwMode="auto">
            <a:xfrm>
              <a:off x="5488940" y="3815715"/>
              <a:ext cx="1706563" cy="457200"/>
            </a:xfrm>
            <a:prstGeom prst="rect">
              <a:avLst/>
            </a:prstGeom>
            <a:noFill/>
            <a:ln w="9525">
              <a:noFill/>
              <a:miter lim="800000"/>
              <a:headEnd/>
              <a:tailEnd/>
            </a:ln>
          </p:spPr>
          <p:txBody>
            <a:bodyPr wrap="none" lIns="92075" tIns="46038" rIns="92075" bIns="46038">
              <a:spAutoFit/>
            </a:bodyPr>
            <a:lstStyle/>
            <a:p>
              <a:pPr>
                <a:lnSpc>
                  <a:spcPct val="100000"/>
                </a:lnSpc>
                <a:spcBef>
                  <a:spcPct val="0"/>
                </a:spcBef>
              </a:pPr>
              <a:r>
                <a:rPr lang="en-GB" sz="2400" dirty="0">
                  <a:solidFill>
                    <a:schemeClr val="bg1"/>
                  </a:solidFill>
                </a:rPr>
                <a:t>Link-Local</a:t>
              </a:r>
            </a:p>
          </p:txBody>
        </p:sp>
        <p:sp>
          <p:nvSpPr>
            <p:cNvPr id="8" name="Rectangle 8"/>
            <p:cNvSpPr>
              <a:spLocks noChangeArrowheads="1"/>
            </p:cNvSpPr>
            <p:nvPr/>
          </p:nvSpPr>
          <p:spPr bwMode="auto">
            <a:xfrm>
              <a:off x="3625215" y="3828415"/>
              <a:ext cx="1639888" cy="457200"/>
            </a:xfrm>
            <a:prstGeom prst="rect">
              <a:avLst/>
            </a:prstGeom>
            <a:noFill/>
            <a:ln w="9525">
              <a:noFill/>
              <a:miter lim="800000"/>
              <a:headEnd/>
              <a:tailEnd/>
            </a:ln>
          </p:spPr>
          <p:txBody>
            <a:bodyPr wrap="none" lIns="92075" tIns="46038" rIns="92075" bIns="46038">
              <a:spAutoFit/>
            </a:bodyPr>
            <a:lstStyle/>
            <a:p>
              <a:pPr>
                <a:lnSpc>
                  <a:spcPct val="100000"/>
                </a:lnSpc>
                <a:spcBef>
                  <a:spcPct val="0"/>
                </a:spcBef>
              </a:pPr>
              <a:r>
                <a:rPr lang="en-GB" sz="2400" dirty="0"/>
                <a:t>Site-Local</a:t>
              </a:r>
            </a:p>
          </p:txBody>
        </p:sp>
        <p:sp>
          <p:nvSpPr>
            <p:cNvPr id="9" name="Rectangle 9"/>
            <p:cNvSpPr>
              <a:spLocks noChangeArrowheads="1"/>
            </p:cNvSpPr>
            <p:nvPr/>
          </p:nvSpPr>
          <p:spPr bwMode="auto">
            <a:xfrm>
              <a:off x="2453640" y="3828415"/>
              <a:ext cx="1077218" cy="677751"/>
            </a:xfrm>
            <a:prstGeom prst="rect">
              <a:avLst/>
            </a:prstGeom>
            <a:noFill/>
            <a:ln w="9525">
              <a:noFill/>
              <a:miter lim="800000"/>
              <a:headEnd/>
              <a:tailEnd/>
            </a:ln>
          </p:spPr>
          <p:txBody>
            <a:bodyPr wrap="none" lIns="92075" tIns="46038" rIns="92075" bIns="46038">
              <a:spAutoFit/>
            </a:bodyPr>
            <a:lstStyle/>
            <a:p>
              <a:pPr>
                <a:lnSpc>
                  <a:spcPct val="100000"/>
                </a:lnSpc>
                <a:spcBef>
                  <a:spcPct val="0"/>
                </a:spcBef>
              </a:pPr>
              <a:r>
                <a:rPr lang="en-GB" sz="2400" dirty="0" smtClean="0"/>
                <a:t>Global</a:t>
              </a:r>
            </a:p>
            <a:p>
              <a:pPr>
                <a:lnSpc>
                  <a:spcPct val="100000"/>
                </a:lnSpc>
                <a:spcBef>
                  <a:spcPct val="0"/>
                </a:spcBef>
              </a:pPr>
              <a:r>
                <a:rPr lang="en-GB" sz="1400" dirty="0" smtClean="0"/>
                <a:t>(Internet)</a:t>
              </a:r>
              <a:endParaRPr lang="en-GB" sz="2400" dirty="0"/>
            </a:p>
          </p:txBody>
        </p:sp>
        <p:sp>
          <p:nvSpPr>
            <p:cNvPr id="13" name="Multiply 12"/>
            <p:cNvSpPr/>
            <p:nvPr/>
          </p:nvSpPr>
          <p:spPr bwMode="auto">
            <a:xfrm>
              <a:off x="3810000" y="3596640"/>
              <a:ext cx="1219200" cy="863600"/>
            </a:xfrm>
            <a:prstGeom prst="mathMultiply">
              <a:avLst>
                <a:gd name="adj1" fmla="val 7049"/>
              </a:avLst>
            </a:prstGeom>
            <a:solidFill>
              <a:schemeClr val="accent6">
                <a:alpha val="77000"/>
              </a:schemeClr>
            </a:solidFill>
            <a:ln w="9525" cap="flat" cmpd="sng" algn="ctr">
              <a:solidFill>
                <a:schemeClr val="tx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grpSp>
      <p:sp>
        <p:nvSpPr>
          <p:cNvPr id="14" name="Rectangle 3"/>
          <p:cNvSpPr txBox="1">
            <a:spLocks noChangeArrowheads="1"/>
          </p:cNvSpPr>
          <p:nvPr/>
        </p:nvSpPr>
        <p:spPr bwMode="auto">
          <a:xfrm>
            <a:off x="273930" y="4734561"/>
            <a:ext cx="8520354" cy="1442721"/>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algn="l">
              <a:lnSpc>
                <a:spcPct val="100000"/>
              </a:lnSpc>
            </a:pPr>
            <a:endParaRPr lang="en-US" sz="2000" b="1" dirty="0" smtClean="0"/>
          </a:p>
          <a:p>
            <a:pPr marL="236538" indent="-236538" algn="l" defTabSz="814388" eaLnBrk="1" hangingPunct="1">
              <a:lnSpc>
                <a:spcPct val="95000"/>
              </a:lnSpc>
              <a:spcBef>
                <a:spcPct val="50000"/>
              </a:spcBef>
              <a:buClr>
                <a:srgbClr val="708CA1"/>
              </a:buClr>
              <a:buFont typeface="Wingdings" pitchFamily="2" charset="2"/>
              <a:buChar char="§"/>
              <a:defRPr/>
            </a:pPr>
            <a:r>
              <a:rPr lang="en-US" sz="2000" b="1" dirty="0" smtClean="0">
                <a:latin typeface="+mn-lt"/>
              </a:rPr>
              <a:t>Note: </a:t>
            </a:r>
            <a:r>
              <a:rPr lang="en-US" sz="2000" dirty="0" smtClean="0">
                <a:latin typeface="+mn-lt"/>
              </a:rPr>
              <a:t>Site-Local Address are deprecated in RFC 3879.</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 Addressing Overview</a:t>
            </a:r>
            <a:endParaRPr lang="en-US" dirty="0"/>
          </a:p>
        </p:txBody>
      </p:sp>
      <p:sp>
        <p:nvSpPr>
          <p:cNvPr id="3" name="Content Placeholder 2"/>
          <p:cNvSpPr>
            <a:spLocks noGrp="1"/>
          </p:cNvSpPr>
          <p:nvPr>
            <p:ph idx="1"/>
          </p:nvPr>
        </p:nvSpPr>
        <p:spPr/>
        <p:txBody>
          <a:bodyPr/>
          <a:lstStyle/>
          <a:p>
            <a:r>
              <a:rPr lang="en-US" dirty="0" smtClean="0"/>
              <a:t>IPv6 increases the number of address bits by a factor of 4, from 32 to 128, providing a very large number of addressable nodes.</a:t>
            </a:r>
            <a:endParaRPr lang="en-US" dirty="0"/>
          </a:p>
        </p:txBody>
      </p:sp>
      <p:graphicFrame>
        <p:nvGraphicFramePr>
          <p:cNvPr id="4" name="Table 3"/>
          <p:cNvGraphicFramePr>
            <a:graphicFrameLocks noGrp="1"/>
          </p:cNvGraphicFramePr>
          <p:nvPr/>
        </p:nvGraphicFramePr>
        <p:xfrm>
          <a:off x="647700" y="2514600"/>
          <a:ext cx="8039100" cy="1861069"/>
        </p:xfrm>
        <a:graphic>
          <a:graphicData uri="http://schemas.openxmlformats.org/drawingml/2006/table">
            <a:tbl>
              <a:tblPr firstRow="1" bandRow="1">
                <a:tableStyleId>{2D5ABB26-0587-4C30-8999-92F81FD0307C}</a:tableStyleId>
              </a:tblPr>
              <a:tblGrid>
                <a:gridCol w="2009775"/>
                <a:gridCol w="2009775"/>
                <a:gridCol w="2009775"/>
                <a:gridCol w="2009775"/>
              </a:tblGrid>
              <a:tr h="3683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IPv4 = 32 bits</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1735">
                <a:tc>
                  <a:txBody>
                    <a:bodyPr/>
                    <a:lstStyle/>
                    <a:p>
                      <a:pPr algn="ctr"/>
                      <a:r>
                        <a:rPr lang="en-US" sz="600" dirty="0" smtClean="0">
                          <a:latin typeface="Courier New" pitchFamily="49" charset="0"/>
                          <a:cs typeface="Courier New" pitchFamily="49" charset="0"/>
                        </a:rPr>
                        <a:t>11111111.11111111.11111111.11111111</a:t>
                      </a:r>
                      <a:endParaRPr lang="en-US" sz="1400" dirty="0">
                        <a:latin typeface="Courier New" pitchFamily="49" charset="0"/>
                        <a:cs typeface="Courier New"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dirty="0"/>
                    </a:p>
                  </a:txBody>
                  <a:tcPr anchor="ct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712877">
                <a:tc gridSpan="4">
                  <a:txBody>
                    <a:bodyPr/>
                    <a:lstStyle/>
                    <a:p>
                      <a:pPr algn="ctr"/>
                      <a:r>
                        <a:rPr lang="en-US" sz="1400" b="1" kern="1200" dirty="0" smtClean="0">
                          <a:solidFill>
                            <a:schemeClr val="tx1"/>
                          </a:solidFill>
                          <a:latin typeface="+mn-lt"/>
                          <a:ea typeface="+mn-ea"/>
                          <a:cs typeface="+mn-cs"/>
                        </a:rPr>
                        <a:t>IPv6 = 128 bits</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081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kern="1200" dirty="0" smtClean="0">
                          <a:solidFill>
                            <a:schemeClr val="tx1"/>
                          </a:solidFill>
                          <a:latin typeface="Courier New" pitchFamily="49" charset="0"/>
                          <a:ea typeface="+mn-ea"/>
                          <a:cs typeface="Courier New" pitchFamily="49" charset="0"/>
                        </a:rPr>
                        <a:t>11111111.11111111.11111111.11111111</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kern="1200" dirty="0" smtClean="0">
                          <a:solidFill>
                            <a:schemeClr val="tx1"/>
                          </a:solidFill>
                          <a:latin typeface="Courier New" pitchFamily="49" charset="0"/>
                          <a:ea typeface="+mn-ea"/>
                          <a:cs typeface="Courier New" pitchFamily="49" charset="0"/>
                        </a:rPr>
                        <a:t>11111111.11111111.11111111.11111111</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kern="1200" dirty="0" smtClean="0">
                          <a:solidFill>
                            <a:schemeClr val="tx1"/>
                          </a:solidFill>
                          <a:latin typeface="Courier New" pitchFamily="49" charset="0"/>
                          <a:ea typeface="+mn-ea"/>
                          <a:cs typeface="Courier New" pitchFamily="49" charset="0"/>
                        </a:rPr>
                        <a:t>11111111.11111111.11111111.11111111</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600" kern="1200" dirty="0" smtClean="0">
                          <a:solidFill>
                            <a:schemeClr val="tx1"/>
                          </a:solidFill>
                          <a:latin typeface="Courier New" pitchFamily="49" charset="0"/>
                          <a:ea typeface="+mn-ea"/>
                          <a:cs typeface="Courier New" pitchFamily="49" charset="0"/>
                        </a:rPr>
                        <a:t>11111111.11111111.11111111.11111111</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r>
            </a:tbl>
          </a:graphicData>
        </a:graphic>
      </p:graphicFrame>
      <p:sp>
        <p:nvSpPr>
          <p:cNvPr id="5" name="Text Box 5"/>
          <p:cNvSpPr txBox="1">
            <a:spLocks noChangeArrowheads="1"/>
          </p:cNvSpPr>
          <p:nvPr/>
        </p:nvSpPr>
        <p:spPr bwMode="auto">
          <a:xfrm>
            <a:off x="138896" y="4745947"/>
            <a:ext cx="9005104"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altLang="de-DE" dirty="0"/>
              <a:t>2</a:t>
            </a:r>
            <a:r>
              <a:rPr lang="de-DE" altLang="de-DE" b="1" baseline="30000" dirty="0"/>
              <a:t>128</a:t>
            </a:r>
            <a:r>
              <a:rPr lang="de-DE" altLang="de-DE" dirty="0"/>
              <a:t> = 340.282.366.920.938.463.463.374.607.431.768.211.456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0130" name="Rectangle 2"/>
          <p:cNvSpPr>
            <a:spLocks noGrp="1" noChangeArrowheads="1"/>
          </p:cNvSpPr>
          <p:nvPr>
            <p:ph type="title"/>
          </p:nvPr>
        </p:nvSpPr>
        <p:spPr/>
        <p:txBody>
          <a:bodyPr/>
          <a:lstStyle/>
          <a:p>
            <a:pPr>
              <a:defRPr/>
            </a:pPr>
            <a:r>
              <a:rPr lang="en-US" dirty="0" smtClean="0"/>
              <a:t>Site-Local Addresses - Deprecated</a:t>
            </a:r>
          </a:p>
        </p:txBody>
      </p:sp>
      <p:sp>
        <p:nvSpPr>
          <p:cNvPr id="61443" name="Rectangle 3"/>
          <p:cNvSpPr>
            <a:spLocks noGrp="1" noChangeArrowheads="1"/>
          </p:cNvSpPr>
          <p:nvPr>
            <p:ph idx="1"/>
          </p:nvPr>
        </p:nvSpPr>
        <p:spPr/>
        <p:txBody>
          <a:bodyPr/>
          <a:lstStyle/>
          <a:p>
            <a:r>
              <a:rPr lang="en-US" dirty="0" smtClean="0"/>
              <a:t>Site-local addresses allowed devices in the same organization, or site, to exchange data. </a:t>
            </a:r>
          </a:p>
          <a:p>
            <a:pPr lvl="1"/>
            <a:r>
              <a:rPr lang="en-US" dirty="0" smtClean="0"/>
              <a:t>Site-local addresses start with the prefix</a:t>
            </a:r>
            <a:r>
              <a:rPr lang="en-US" b="1" dirty="0" smtClean="0">
                <a:latin typeface="Courier New" pitchFamily="49" charset="0"/>
                <a:cs typeface="Courier New" pitchFamily="49" charset="0"/>
              </a:rPr>
              <a:t> FEC0::/10</a:t>
            </a:r>
            <a:r>
              <a:rPr lang="en-US" dirty="0" smtClean="0"/>
              <a:t>.</a:t>
            </a:r>
          </a:p>
          <a:p>
            <a:r>
              <a:rPr lang="en-US" dirty="0" smtClean="0"/>
              <a:t>They are analogous to IPv4's private address classes.</a:t>
            </a:r>
          </a:p>
          <a:p>
            <a:pPr marL="522287" lvl="2" indent="-285750"/>
            <a:r>
              <a:rPr lang="en-US" dirty="0"/>
              <a:t>However, using them would also mean that NAT would be required and addresses would again not be end-to-end</a:t>
            </a:r>
            <a:r>
              <a:rPr lang="en-US" dirty="0" smtClean="0"/>
              <a:t>.</a:t>
            </a:r>
          </a:p>
          <a:p>
            <a:r>
              <a:rPr lang="en-US" dirty="0" smtClean="0"/>
              <a:t>Site-local addresses are no longer supported (deprecated  by RFC 3879).</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descr="IPv6 Address Scopes.jpg"/>
          <p:cNvPicPr>
            <a:picLocks noChangeAspect="1"/>
          </p:cNvPicPr>
          <p:nvPr/>
        </p:nvPicPr>
        <p:blipFill>
          <a:blip r:embed="rId3" cstate="print"/>
          <a:srcRect/>
          <a:stretch>
            <a:fillRect/>
          </a:stretch>
        </p:blipFill>
        <p:spPr>
          <a:xfrm>
            <a:off x="1795034" y="3937664"/>
            <a:ext cx="5520165" cy="2168733"/>
          </a:xfrm>
          <a:prstGeom prst="rect">
            <a:avLst/>
          </a:prstGeom>
        </p:spPr>
      </p:pic>
      <p:sp>
        <p:nvSpPr>
          <p:cNvPr id="16386" name="Rectangle 33"/>
          <p:cNvSpPr>
            <a:spLocks noGrp="1" noChangeArrowheads="1"/>
          </p:cNvSpPr>
          <p:nvPr>
            <p:ph type="title" idx="4294967295"/>
          </p:nvPr>
        </p:nvSpPr>
        <p:spPr>
          <a:xfrm>
            <a:off x="258078" y="411037"/>
            <a:ext cx="8145462" cy="838200"/>
          </a:xfrm>
          <a:prstGeom prst="rect">
            <a:avLst/>
          </a:prstGeom>
        </p:spPr>
        <p:txBody>
          <a:bodyPr/>
          <a:lstStyle/>
          <a:p>
            <a:r>
              <a:rPr lang="en-US" dirty="0" smtClean="0"/>
              <a:t>IPv6 Unicast </a:t>
            </a:r>
            <a:r>
              <a:rPr lang="en-US" dirty="0"/>
              <a:t>Address </a:t>
            </a:r>
            <a:r>
              <a:rPr lang="en-US" dirty="0" smtClean="0"/>
              <a:t>Scopes</a:t>
            </a:r>
          </a:p>
        </p:txBody>
      </p:sp>
      <p:sp>
        <p:nvSpPr>
          <p:cNvPr id="16387" name="Rectangle 34"/>
          <p:cNvSpPr>
            <a:spLocks noGrp="1" noChangeArrowheads="1"/>
          </p:cNvSpPr>
          <p:nvPr>
            <p:ph type="body" idx="4294967295"/>
          </p:nvPr>
        </p:nvSpPr>
        <p:spPr>
          <a:xfrm>
            <a:off x="430351" y="1027046"/>
            <a:ext cx="8488362" cy="3810000"/>
          </a:xfrm>
        </p:spPr>
        <p:txBody>
          <a:bodyPr/>
          <a:lstStyle/>
          <a:p>
            <a:pPr eaLnBrk="1" hangingPunct="1"/>
            <a:r>
              <a:rPr lang="en-US" dirty="0" smtClean="0"/>
              <a:t>Link-local addresses—only on single link, not routed</a:t>
            </a:r>
          </a:p>
          <a:p>
            <a:pPr lvl="1" eaLnBrk="1" hangingPunct="1"/>
            <a:r>
              <a:rPr lang="en-US" b="1" dirty="0" smtClean="0">
                <a:solidFill>
                  <a:srgbClr val="FF0000"/>
                </a:solidFill>
              </a:rPr>
              <a:t>FE80 prefix</a:t>
            </a:r>
          </a:p>
          <a:p>
            <a:pPr eaLnBrk="1" hangingPunct="1"/>
            <a:r>
              <a:rPr lang="en-US" dirty="0" smtClean="0"/>
              <a:t>Unique-local addresses—routed within private network</a:t>
            </a:r>
          </a:p>
          <a:p>
            <a:pPr lvl="1" eaLnBrk="1" hangingPunct="1"/>
            <a:r>
              <a:rPr lang="en-US" b="1" dirty="0" smtClean="0">
                <a:solidFill>
                  <a:srgbClr val="FF0000"/>
                </a:solidFill>
              </a:rPr>
              <a:t>FC00 prefix</a:t>
            </a:r>
          </a:p>
          <a:p>
            <a:pPr eaLnBrk="1" hangingPunct="1"/>
            <a:r>
              <a:rPr lang="en-US" dirty="0" smtClean="0"/>
              <a:t>Global unicast addresses—globally routable</a:t>
            </a:r>
          </a:p>
          <a:p>
            <a:pPr lvl="1" eaLnBrk="1" hangingPunct="1"/>
            <a:r>
              <a:rPr lang="en-US" b="1" dirty="0" smtClean="0">
                <a:solidFill>
                  <a:srgbClr val="FF0000"/>
                </a:solidFill>
              </a:rPr>
              <a:t>2001</a:t>
            </a:r>
            <a:r>
              <a:rPr lang="en-US" b="1" dirty="0" smtClean="0"/>
              <a:t> </a:t>
            </a:r>
            <a:r>
              <a:rPr lang="en-US" b="1" dirty="0" smtClean="0">
                <a:solidFill>
                  <a:srgbClr val="FF0000"/>
                </a:solidFill>
              </a:rPr>
              <a:t>prefix most common</a:t>
            </a:r>
            <a:endParaRPr lang="en-US" dirty="0" smtClean="0"/>
          </a:p>
          <a:p>
            <a:pPr lvl="1" eaLnBrk="1" hangingPunct="1"/>
            <a:endParaRPr lang="en-US" dirty="0" smtClean="0"/>
          </a:p>
        </p:txBody>
      </p:sp>
      <p:sp>
        <p:nvSpPr>
          <p:cNvPr id="16388" name="Rectangle 25"/>
          <p:cNvSpPr>
            <a:spLocks noChangeArrowheads="1"/>
          </p:cNvSpPr>
          <p:nvPr/>
        </p:nvSpPr>
        <p:spPr bwMode="auto">
          <a:xfrm>
            <a:off x="655638" y="1563688"/>
            <a:ext cx="6940550" cy="552450"/>
          </a:xfrm>
          <a:prstGeom prst="rect">
            <a:avLst/>
          </a:prstGeom>
          <a:noFill/>
          <a:ln w="9525">
            <a:noFill/>
            <a:miter lim="800000"/>
            <a:headEnd/>
            <a:tailEnd/>
          </a:ln>
        </p:spPr>
        <p:txBody>
          <a:bodyPr lIns="82124" tIns="41061" rIns="82124" bIns="41061"/>
          <a:lstStyle/>
          <a:p>
            <a:pPr algn="l" defTabSz="814388">
              <a:tabLst>
                <a:tab pos="4459288" algn="l"/>
              </a:tabLst>
            </a:pPr>
            <a:endParaRPr lang="en-US" dirty="0"/>
          </a:p>
        </p:txBody>
      </p:sp>
    </p:spTree>
    <p:extLst>
      <p:ext uri="{BB962C8B-B14F-4D97-AF65-F5344CB8AC3E}">
        <p14:creationId xmlns:p14="http://schemas.microsoft.com/office/powerpoint/2010/main" val="1608976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1586" name="Rectangle 2"/>
          <p:cNvSpPr>
            <a:spLocks noGrp="1" noChangeArrowheads="1"/>
          </p:cNvSpPr>
          <p:nvPr>
            <p:ph type="title"/>
          </p:nvPr>
        </p:nvSpPr>
        <p:spPr/>
        <p:txBody>
          <a:bodyPr/>
          <a:lstStyle/>
          <a:p>
            <a:r>
              <a:rPr lang="en-US" dirty="0" smtClean="0"/>
              <a:t>Multiple IPv6 Addresses per Interface</a:t>
            </a:r>
          </a:p>
        </p:txBody>
      </p:sp>
      <p:sp>
        <p:nvSpPr>
          <p:cNvPr id="1731587" name="Rectangle 3"/>
          <p:cNvSpPr>
            <a:spLocks noGrp="1" noChangeArrowheads="1"/>
          </p:cNvSpPr>
          <p:nvPr>
            <p:ph idx="1"/>
          </p:nvPr>
        </p:nvSpPr>
        <p:spPr/>
        <p:txBody>
          <a:bodyPr>
            <a:normAutofit/>
          </a:bodyPr>
          <a:lstStyle/>
          <a:p>
            <a:r>
              <a:rPr lang="en-US" dirty="0" smtClean="0"/>
              <a:t>An interface can have multiple global IPv6 addresses.</a:t>
            </a:r>
          </a:p>
          <a:p>
            <a:r>
              <a:rPr lang="en-US" dirty="0" smtClean="0"/>
              <a:t>Typically, an interface is assigned a link-local and one (or more) global IPv6 address.</a:t>
            </a:r>
          </a:p>
          <a:p>
            <a:r>
              <a:rPr lang="en-US" dirty="0" smtClean="0"/>
              <a:t>For example, an Ethernet interface can have:</a:t>
            </a:r>
          </a:p>
          <a:p>
            <a:pPr lvl="2"/>
            <a:r>
              <a:rPr lang="en-US" b="1" dirty="0" smtClean="0">
                <a:cs typeface="Courier New" pitchFamily="49" charset="0"/>
              </a:rPr>
              <a:t>Link-local address</a:t>
            </a:r>
          </a:p>
          <a:p>
            <a:pPr marL="461962" lvl="2" indent="0">
              <a:buNone/>
            </a:pPr>
            <a:r>
              <a:rPr lang="en-US" dirty="0" smtClean="0">
                <a:cs typeface="Courier New" pitchFamily="49" charset="0"/>
              </a:rPr>
              <a:t>	(FE80::21B:D5FF:FE5B:A408)</a:t>
            </a:r>
          </a:p>
          <a:p>
            <a:pPr lvl="2"/>
            <a:r>
              <a:rPr lang="en-US" b="1" dirty="0" smtClean="0">
                <a:cs typeface="Courier New" pitchFamily="49" charset="0"/>
              </a:rPr>
              <a:t>Global unicast address</a:t>
            </a:r>
          </a:p>
          <a:p>
            <a:pPr marL="461962" lvl="2" indent="0">
              <a:buNone/>
            </a:pPr>
            <a:r>
              <a:rPr lang="en-US" dirty="0" smtClean="0">
                <a:cs typeface="Courier New" pitchFamily="49" charset="0"/>
              </a:rPr>
              <a:t>	(2001:8:85A3:4289:21B:D5FF:FE5B:A408)</a:t>
            </a:r>
          </a:p>
          <a:p>
            <a:r>
              <a:rPr lang="en-US" dirty="0" smtClean="0"/>
              <a:t>The Link-local address is used for local device communication.</a:t>
            </a:r>
          </a:p>
          <a:p>
            <a:r>
              <a:rPr lang="en-US" dirty="0" smtClean="0"/>
              <a:t>The Global address is used to provide Internet reachability.</a:t>
            </a:r>
            <a:endParaRPr lang="en-US" dirty="0"/>
          </a:p>
          <a:p>
            <a:pPr marL="0" indent="0">
              <a:buNone/>
            </a:pPr>
            <a:endParaRPr 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4383088"/>
            <a:chOff x="0" y="0"/>
            <a:chExt cx="5760" cy="2761"/>
          </a:xfrm>
        </p:grpSpPr>
        <p:grpSp>
          <p:nvGrpSpPr>
            <p:cNvPr id="3" name="Group 3"/>
            <p:cNvGrpSpPr>
              <a:grpSpLocks/>
            </p:cNvGrpSpPr>
            <p:nvPr/>
          </p:nvGrpSpPr>
          <p:grpSpPr bwMode="auto">
            <a:xfrm>
              <a:off x="1727" y="1485"/>
              <a:ext cx="2400" cy="1276"/>
              <a:chOff x="3272" y="1316"/>
              <a:chExt cx="1889" cy="1002"/>
            </a:xfrm>
          </p:grpSpPr>
          <p:sp>
            <p:nvSpPr>
              <p:cNvPr id="19462" name="AutoShape 4"/>
              <p:cNvSpPr>
                <a:spLocks noChangeAspect="1" noChangeArrowheads="1" noTextEdit="1"/>
              </p:cNvSpPr>
              <p:nvPr/>
            </p:nvSpPr>
            <p:spPr bwMode="auto">
              <a:xfrm>
                <a:off x="3272" y="1316"/>
                <a:ext cx="1889" cy="1002"/>
              </a:xfrm>
              <a:prstGeom prst="rect">
                <a:avLst/>
              </a:prstGeom>
              <a:noFill/>
              <a:ln w="9525">
                <a:noFill/>
                <a:miter lim="800000"/>
                <a:headEnd/>
                <a:tailEnd/>
              </a:ln>
            </p:spPr>
            <p:txBody>
              <a:bodyPr/>
              <a:lstStyle/>
              <a:p>
                <a:endParaRPr lang="en-US" dirty="0"/>
              </a:p>
            </p:txBody>
          </p:sp>
          <p:sp>
            <p:nvSpPr>
              <p:cNvPr id="19463" name="Rectangle 5"/>
              <p:cNvSpPr>
                <a:spLocks noChangeArrowheads="1"/>
              </p:cNvSpPr>
              <p:nvPr/>
            </p:nvSpPr>
            <p:spPr bwMode="auto">
              <a:xfrm>
                <a:off x="3803" y="1980"/>
                <a:ext cx="86" cy="325"/>
              </a:xfrm>
              <a:prstGeom prst="rect">
                <a:avLst/>
              </a:prstGeom>
              <a:solidFill>
                <a:srgbClr val="B21A1A"/>
              </a:solidFill>
              <a:ln w="9525">
                <a:noFill/>
                <a:miter lim="800000"/>
                <a:headEnd/>
                <a:tailEnd/>
              </a:ln>
            </p:spPr>
            <p:txBody>
              <a:bodyPr/>
              <a:lstStyle/>
              <a:p>
                <a:endParaRPr lang="en-US" dirty="0"/>
              </a:p>
            </p:txBody>
          </p:sp>
          <p:sp>
            <p:nvSpPr>
              <p:cNvPr id="19464" name="Freeform 6"/>
              <p:cNvSpPr>
                <a:spLocks/>
              </p:cNvSpPr>
              <p:nvPr/>
            </p:nvSpPr>
            <p:spPr bwMode="auto">
              <a:xfrm>
                <a:off x="4304"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1 w 58"/>
                  <a:gd name="T13" fmla="*/ 80 h 80"/>
                  <a:gd name="T14" fmla="*/ 0 w 58"/>
                  <a:gd name="T15" fmla="*/ 40 h 80"/>
                  <a:gd name="T16" fmla="*/ 41 w 58"/>
                  <a:gd name="T17" fmla="*/ 0 h 80"/>
                  <a:gd name="T18" fmla="*/ 58 w 58"/>
                  <a:gd name="T19" fmla="*/ 3 h 80"/>
                  <a:gd name="T20" fmla="*/ 58 w 58"/>
                  <a:gd name="T21" fmla="*/ 24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80"/>
                  <a:gd name="T35" fmla="*/ 58 w 58"/>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w="9525">
                <a:noFill/>
                <a:round/>
                <a:headEnd/>
                <a:tailEnd/>
              </a:ln>
            </p:spPr>
            <p:txBody>
              <a:bodyPr/>
              <a:lstStyle/>
              <a:p>
                <a:endParaRPr lang="en-US" dirty="0"/>
              </a:p>
            </p:txBody>
          </p:sp>
          <p:sp>
            <p:nvSpPr>
              <p:cNvPr id="19465" name="Freeform 7"/>
              <p:cNvSpPr>
                <a:spLocks/>
              </p:cNvSpPr>
              <p:nvPr/>
            </p:nvSpPr>
            <p:spPr bwMode="auto">
              <a:xfrm>
                <a:off x="3443"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0 w 58"/>
                  <a:gd name="T13" fmla="*/ 80 h 80"/>
                  <a:gd name="T14" fmla="*/ 0 w 58"/>
                  <a:gd name="T15" fmla="*/ 40 h 80"/>
                  <a:gd name="T16" fmla="*/ 40 w 58"/>
                  <a:gd name="T17" fmla="*/ 0 h 80"/>
                  <a:gd name="T18" fmla="*/ 58 w 58"/>
                  <a:gd name="T19" fmla="*/ 3 h 80"/>
                  <a:gd name="T20" fmla="*/ 58 w 58"/>
                  <a:gd name="T21" fmla="*/ 24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80"/>
                  <a:gd name="T35" fmla="*/ 58 w 58"/>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w="9525">
                <a:noFill/>
                <a:round/>
                <a:headEnd/>
                <a:tailEnd/>
              </a:ln>
            </p:spPr>
            <p:txBody>
              <a:bodyPr/>
              <a:lstStyle/>
              <a:p>
                <a:endParaRPr lang="en-US" dirty="0"/>
              </a:p>
            </p:txBody>
          </p:sp>
          <p:sp>
            <p:nvSpPr>
              <p:cNvPr id="19466" name="Freeform 8"/>
              <p:cNvSpPr>
                <a:spLocks noEditPoints="1"/>
              </p:cNvSpPr>
              <p:nvPr/>
            </p:nvSpPr>
            <p:spPr bwMode="auto">
              <a:xfrm>
                <a:off x="4643" y="1971"/>
                <a:ext cx="342" cy="343"/>
              </a:xfrm>
              <a:custGeom>
                <a:avLst/>
                <a:gdLst>
                  <a:gd name="T0" fmla="*/ 80 w 80"/>
                  <a:gd name="T1" fmla="*/ 40 h 80"/>
                  <a:gd name="T2" fmla="*/ 40 w 80"/>
                  <a:gd name="T3" fmla="*/ 80 h 80"/>
                  <a:gd name="T4" fmla="*/ 0 w 80"/>
                  <a:gd name="T5" fmla="*/ 40 h 80"/>
                  <a:gd name="T6" fmla="*/ 40 w 80"/>
                  <a:gd name="T7" fmla="*/ 0 h 80"/>
                  <a:gd name="T8" fmla="*/ 80 w 80"/>
                  <a:gd name="T9" fmla="*/ 40 h 80"/>
                  <a:gd name="T10" fmla="*/ 40 w 80"/>
                  <a:gd name="T11" fmla="*/ 20 h 80"/>
                  <a:gd name="T12" fmla="*/ 20 w 80"/>
                  <a:gd name="T13" fmla="*/ 40 h 80"/>
                  <a:gd name="T14" fmla="*/ 40 w 80"/>
                  <a:gd name="T15" fmla="*/ 60 h 80"/>
                  <a:gd name="T16" fmla="*/ 60 w 80"/>
                  <a:gd name="T17" fmla="*/ 40 h 80"/>
                  <a:gd name="T18" fmla="*/ 40 w 80"/>
                  <a:gd name="T19" fmla="*/ 20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
                  <a:gd name="T31" fmla="*/ 0 h 80"/>
                  <a:gd name="T32" fmla="*/ 80 w 80"/>
                  <a:gd name="T33" fmla="*/ 80 h 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w="9525">
                <a:noFill/>
                <a:round/>
                <a:headEnd/>
                <a:tailEnd/>
              </a:ln>
            </p:spPr>
            <p:txBody>
              <a:bodyPr/>
              <a:lstStyle/>
              <a:p>
                <a:endParaRPr lang="en-US" dirty="0"/>
              </a:p>
            </p:txBody>
          </p:sp>
          <p:sp>
            <p:nvSpPr>
              <p:cNvPr id="19467" name="Freeform 9"/>
              <p:cNvSpPr>
                <a:spLocks/>
              </p:cNvSpPr>
              <p:nvPr/>
            </p:nvSpPr>
            <p:spPr bwMode="auto">
              <a:xfrm>
                <a:off x="4000" y="1971"/>
                <a:ext cx="223" cy="343"/>
              </a:xfrm>
              <a:custGeom>
                <a:avLst/>
                <a:gdLst>
                  <a:gd name="T0" fmla="*/ 47 w 52"/>
                  <a:gd name="T1" fmla="*/ 19 h 80"/>
                  <a:gd name="T2" fmla="*/ 32 w 52"/>
                  <a:gd name="T3" fmla="*/ 17 h 80"/>
                  <a:gd name="T4" fmla="*/ 20 w 52"/>
                  <a:gd name="T5" fmla="*/ 23 h 80"/>
                  <a:gd name="T6" fmla="*/ 29 w 52"/>
                  <a:gd name="T7" fmla="*/ 30 h 80"/>
                  <a:gd name="T8" fmla="*/ 34 w 52"/>
                  <a:gd name="T9" fmla="*/ 32 h 80"/>
                  <a:gd name="T10" fmla="*/ 52 w 52"/>
                  <a:gd name="T11" fmla="*/ 54 h 80"/>
                  <a:gd name="T12" fmla="*/ 21 w 52"/>
                  <a:gd name="T13" fmla="*/ 80 h 80"/>
                  <a:gd name="T14" fmla="*/ 0 w 52"/>
                  <a:gd name="T15" fmla="*/ 77 h 80"/>
                  <a:gd name="T16" fmla="*/ 0 w 52"/>
                  <a:gd name="T17" fmla="*/ 60 h 80"/>
                  <a:gd name="T18" fmla="*/ 18 w 52"/>
                  <a:gd name="T19" fmla="*/ 63 h 80"/>
                  <a:gd name="T20" fmla="*/ 32 w 52"/>
                  <a:gd name="T21" fmla="*/ 56 h 80"/>
                  <a:gd name="T22" fmla="*/ 23 w 52"/>
                  <a:gd name="T23" fmla="*/ 48 h 80"/>
                  <a:gd name="T24" fmla="*/ 19 w 52"/>
                  <a:gd name="T25" fmla="*/ 47 h 80"/>
                  <a:gd name="T26" fmla="*/ 0 w 52"/>
                  <a:gd name="T27" fmla="*/ 24 h 80"/>
                  <a:gd name="T28" fmla="*/ 28 w 52"/>
                  <a:gd name="T29" fmla="*/ 0 h 80"/>
                  <a:gd name="T30" fmla="*/ 47 w 52"/>
                  <a:gd name="T31" fmla="*/ 3 h 80"/>
                  <a:gd name="T32" fmla="*/ 47 w 52"/>
                  <a:gd name="T33" fmla="*/ 19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80"/>
                  <a:gd name="T53" fmla="*/ 52 w 52"/>
                  <a:gd name="T54" fmla="*/ 80 h 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w="9525">
                <a:noFill/>
                <a:round/>
                <a:headEnd/>
                <a:tailEnd/>
              </a:ln>
            </p:spPr>
            <p:txBody>
              <a:bodyPr/>
              <a:lstStyle/>
              <a:p>
                <a:endParaRPr lang="en-US" dirty="0"/>
              </a:p>
            </p:txBody>
          </p:sp>
          <p:sp>
            <p:nvSpPr>
              <p:cNvPr id="19468" name="Freeform 10"/>
              <p:cNvSpPr>
                <a:spLocks/>
              </p:cNvSpPr>
              <p:nvPr/>
            </p:nvSpPr>
            <p:spPr bwMode="auto">
              <a:xfrm>
                <a:off x="3272" y="1586"/>
                <a:ext cx="81" cy="167"/>
              </a:xfrm>
              <a:custGeom>
                <a:avLst/>
                <a:gdLst>
                  <a:gd name="T0" fmla="*/ 19 w 19"/>
                  <a:gd name="T1" fmla="*/ 10 h 39"/>
                  <a:gd name="T2" fmla="*/ 10 w 19"/>
                  <a:gd name="T3" fmla="*/ 0 h 39"/>
                  <a:gd name="T4" fmla="*/ 0 w 19"/>
                  <a:gd name="T5" fmla="*/ 10 h 39"/>
                  <a:gd name="T6" fmla="*/ 0 w 19"/>
                  <a:gd name="T7" fmla="*/ 30 h 39"/>
                  <a:gd name="T8" fmla="*/ 10 w 19"/>
                  <a:gd name="T9" fmla="*/ 39 h 39"/>
                  <a:gd name="T10" fmla="*/ 19 w 19"/>
                  <a:gd name="T11" fmla="*/ 30 h 39"/>
                  <a:gd name="T12" fmla="*/ 19 w 19"/>
                  <a:gd name="T13" fmla="*/ 10 h 39"/>
                  <a:gd name="T14" fmla="*/ 0 60000 65536"/>
                  <a:gd name="T15" fmla="*/ 0 60000 65536"/>
                  <a:gd name="T16" fmla="*/ 0 60000 65536"/>
                  <a:gd name="T17" fmla="*/ 0 60000 65536"/>
                  <a:gd name="T18" fmla="*/ 0 60000 65536"/>
                  <a:gd name="T19" fmla="*/ 0 60000 65536"/>
                  <a:gd name="T20" fmla="*/ 0 60000 65536"/>
                  <a:gd name="T21" fmla="*/ 0 w 19"/>
                  <a:gd name="T22" fmla="*/ 0 h 39"/>
                  <a:gd name="T23" fmla="*/ 19 w 1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w="9525">
                <a:noFill/>
                <a:round/>
                <a:headEnd/>
                <a:tailEnd/>
              </a:ln>
            </p:spPr>
            <p:txBody>
              <a:bodyPr/>
              <a:lstStyle/>
              <a:p>
                <a:endParaRPr lang="en-US" dirty="0"/>
              </a:p>
            </p:txBody>
          </p:sp>
          <p:sp>
            <p:nvSpPr>
              <p:cNvPr id="19469" name="Freeform 11"/>
              <p:cNvSpPr>
                <a:spLocks/>
              </p:cNvSpPr>
              <p:nvPr/>
            </p:nvSpPr>
            <p:spPr bwMode="auto">
              <a:xfrm>
                <a:off x="349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w="9525">
                <a:noFill/>
                <a:round/>
                <a:headEnd/>
                <a:tailEnd/>
              </a:ln>
            </p:spPr>
            <p:txBody>
              <a:bodyPr/>
              <a:lstStyle/>
              <a:p>
                <a:endParaRPr lang="en-US" dirty="0"/>
              </a:p>
            </p:txBody>
          </p:sp>
          <p:sp>
            <p:nvSpPr>
              <p:cNvPr id="19470" name="Freeform 12"/>
              <p:cNvSpPr>
                <a:spLocks/>
              </p:cNvSpPr>
              <p:nvPr/>
            </p:nvSpPr>
            <p:spPr bwMode="auto">
              <a:xfrm>
                <a:off x="3722" y="1320"/>
                <a:ext cx="81" cy="514"/>
              </a:xfrm>
              <a:custGeom>
                <a:avLst/>
                <a:gdLst>
                  <a:gd name="T0" fmla="*/ 19 w 19"/>
                  <a:gd name="T1" fmla="*/ 9 h 120"/>
                  <a:gd name="T2" fmla="*/ 10 w 19"/>
                  <a:gd name="T3" fmla="*/ 0 h 120"/>
                  <a:gd name="T4" fmla="*/ 0 w 19"/>
                  <a:gd name="T5" fmla="*/ 9 h 120"/>
                  <a:gd name="T6" fmla="*/ 0 w 19"/>
                  <a:gd name="T7" fmla="*/ 111 h 120"/>
                  <a:gd name="T8" fmla="*/ 10 w 19"/>
                  <a:gd name="T9" fmla="*/ 120 h 120"/>
                  <a:gd name="T10" fmla="*/ 19 w 19"/>
                  <a:gd name="T11" fmla="*/ 111 h 120"/>
                  <a:gd name="T12" fmla="*/ 19 w 19"/>
                  <a:gd name="T13" fmla="*/ 9 h 120"/>
                  <a:gd name="T14" fmla="*/ 0 60000 65536"/>
                  <a:gd name="T15" fmla="*/ 0 60000 65536"/>
                  <a:gd name="T16" fmla="*/ 0 60000 65536"/>
                  <a:gd name="T17" fmla="*/ 0 60000 65536"/>
                  <a:gd name="T18" fmla="*/ 0 60000 65536"/>
                  <a:gd name="T19" fmla="*/ 0 60000 65536"/>
                  <a:gd name="T20" fmla="*/ 0 60000 65536"/>
                  <a:gd name="T21" fmla="*/ 0 w 19"/>
                  <a:gd name="T22" fmla="*/ 0 h 120"/>
                  <a:gd name="T23" fmla="*/ 19 w 19"/>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w="9525">
                <a:noFill/>
                <a:round/>
                <a:headEnd/>
                <a:tailEnd/>
              </a:ln>
            </p:spPr>
            <p:txBody>
              <a:bodyPr/>
              <a:lstStyle/>
              <a:p>
                <a:endParaRPr lang="en-US" dirty="0"/>
              </a:p>
            </p:txBody>
          </p:sp>
          <p:sp>
            <p:nvSpPr>
              <p:cNvPr id="19471" name="Freeform 13"/>
              <p:cNvSpPr>
                <a:spLocks/>
              </p:cNvSpPr>
              <p:nvPr/>
            </p:nvSpPr>
            <p:spPr bwMode="auto">
              <a:xfrm>
                <a:off x="394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w="9525">
                <a:noFill/>
                <a:round/>
                <a:headEnd/>
                <a:tailEnd/>
              </a:ln>
            </p:spPr>
            <p:txBody>
              <a:bodyPr/>
              <a:lstStyle/>
              <a:p>
                <a:endParaRPr lang="en-US" dirty="0"/>
              </a:p>
            </p:txBody>
          </p:sp>
          <p:sp>
            <p:nvSpPr>
              <p:cNvPr id="19472" name="Freeform 14"/>
              <p:cNvSpPr>
                <a:spLocks/>
              </p:cNvSpPr>
              <p:nvPr/>
            </p:nvSpPr>
            <p:spPr bwMode="auto">
              <a:xfrm>
                <a:off x="4171" y="1586"/>
                <a:ext cx="86" cy="167"/>
              </a:xfrm>
              <a:custGeom>
                <a:avLst/>
                <a:gdLst>
                  <a:gd name="T0" fmla="*/ 20 w 20"/>
                  <a:gd name="T1" fmla="*/ 10 h 39"/>
                  <a:gd name="T2" fmla="*/ 10 w 20"/>
                  <a:gd name="T3" fmla="*/ 0 h 39"/>
                  <a:gd name="T4" fmla="*/ 0 w 20"/>
                  <a:gd name="T5" fmla="*/ 10 h 39"/>
                  <a:gd name="T6" fmla="*/ 0 w 20"/>
                  <a:gd name="T7" fmla="*/ 30 h 39"/>
                  <a:gd name="T8" fmla="*/ 10 w 20"/>
                  <a:gd name="T9" fmla="*/ 39 h 39"/>
                  <a:gd name="T10" fmla="*/ 20 w 20"/>
                  <a:gd name="T11" fmla="*/ 30 h 39"/>
                  <a:gd name="T12" fmla="*/ 20 w 20"/>
                  <a:gd name="T13" fmla="*/ 10 h 39"/>
                  <a:gd name="T14" fmla="*/ 0 60000 65536"/>
                  <a:gd name="T15" fmla="*/ 0 60000 65536"/>
                  <a:gd name="T16" fmla="*/ 0 60000 65536"/>
                  <a:gd name="T17" fmla="*/ 0 60000 65536"/>
                  <a:gd name="T18" fmla="*/ 0 60000 65536"/>
                  <a:gd name="T19" fmla="*/ 0 60000 65536"/>
                  <a:gd name="T20" fmla="*/ 0 60000 65536"/>
                  <a:gd name="T21" fmla="*/ 0 w 20"/>
                  <a:gd name="T22" fmla="*/ 0 h 39"/>
                  <a:gd name="T23" fmla="*/ 20 w 20"/>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w="9525">
                <a:noFill/>
                <a:round/>
                <a:headEnd/>
                <a:tailEnd/>
              </a:ln>
            </p:spPr>
            <p:txBody>
              <a:bodyPr/>
              <a:lstStyle/>
              <a:p>
                <a:endParaRPr lang="en-US" dirty="0"/>
              </a:p>
            </p:txBody>
          </p:sp>
          <p:sp>
            <p:nvSpPr>
              <p:cNvPr id="19473" name="Freeform 15"/>
              <p:cNvSpPr>
                <a:spLocks/>
              </p:cNvSpPr>
              <p:nvPr/>
            </p:nvSpPr>
            <p:spPr bwMode="auto">
              <a:xfrm>
                <a:off x="439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w="9525">
                <a:noFill/>
                <a:round/>
                <a:headEnd/>
                <a:tailEnd/>
              </a:ln>
            </p:spPr>
            <p:txBody>
              <a:bodyPr/>
              <a:lstStyle/>
              <a:p>
                <a:endParaRPr lang="en-US" dirty="0"/>
              </a:p>
            </p:txBody>
          </p:sp>
          <p:sp>
            <p:nvSpPr>
              <p:cNvPr id="19474" name="Freeform 16"/>
              <p:cNvSpPr>
                <a:spLocks/>
              </p:cNvSpPr>
              <p:nvPr/>
            </p:nvSpPr>
            <p:spPr bwMode="auto">
              <a:xfrm>
                <a:off x="4625" y="1320"/>
                <a:ext cx="82" cy="514"/>
              </a:xfrm>
              <a:custGeom>
                <a:avLst/>
                <a:gdLst>
                  <a:gd name="T0" fmla="*/ 19 w 19"/>
                  <a:gd name="T1" fmla="*/ 9 h 120"/>
                  <a:gd name="T2" fmla="*/ 9 w 19"/>
                  <a:gd name="T3" fmla="*/ 0 h 120"/>
                  <a:gd name="T4" fmla="*/ 0 w 19"/>
                  <a:gd name="T5" fmla="*/ 9 h 120"/>
                  <a:gd name="T6" fmla="*/ 0 w 19"/>
                  <a:gd name="T7" fmla="*/ 111 h 120"/>
                  <a:gd name="T8" fmla="*/ 9 w 19"/>
                  <a:gd name="T9" fmla="*/ 120 h 120"/>
                  <a:gd name="T10" fmla="*/ 19 w 19"/>
                  <a:gd name="T11" fmla="*/ 111 h 120"/>
                  <a:gd name="T12" fmla="*/ 19 w 19"/>
                  <a:gd name="T13" fmla="*/ 9 h 120"/>
                  <a:gd name="T14" fmla="*/ 0 60000 65536"/>
                  <a:gd name="T15" fmla="*/ 0 60000 65536"/>
                  <a:gd name="T16" fmla="*/ 0 60000 65536"/>
                  <a:gd name="T17" fmla="*/ 0 60000 65536"/>
                  <a:gd name="T18" fmla="*/ 0 60000 65536"/>
                  <a:gd name="T19" fmla="*/ 0 60000 65536"/>
                  <a:gd name="T20" fmla="*/ 0 60000 65536"/>
                  <a:gd name="T21" fmla="*/ 0 w 19"/>
                  <a:gd name="T22" fmla="*/ 0 h 120"/>
                  <a:gd name="T23" fmla="*/ 19 w 19"/>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w="9525">
                <a:noFill/>
                <a:round/>
                <a:headEnd/>
                <a:tailEnd/>
              </a:ln>
            </p:spPr>
            <p:txBody>
              <a:bodyPr/>
              <a:lstStyle/>
              <a:p>
                <a:endParaRPr lang="en-US" dirty="0"/>
              </a:p>
            </p:txBody>
          </p:sp>
          <p:sp>
            <p:nvSpPr>
              <p:cNvPr id="19475" name="Freeform 17"/>
              <p:cNvSpPr>
                <a:spLocks/>
              </p:cNvSpPr>
              <p:nvPr/>
            </p:nvSpPr>
            <p:spPr bwMode="auto">
              <a:xfrm>
                <a:off x="484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w="9525">
                <a:noFill/>
                <a:round/>
                <a:headEnd/>
                <a:tailEnd/>
              </a:ln>
            </p:spPr>
            <p:txBody>
              <a:bodyPr/>
              <a:lstStyle/>
              <a:p>
                <a:endParaRPr lang="en-US" dirty="0"/>
              </a:p>
            </p:txBody>
          </p:sp>
          <p:sp>
            <p:nvSpPr>
              <p:cNvPr id="19476" name="Freeform 18"/>
              <p:cNvSpPr>
                <a:spLocks/>
              </p:cNvSpPr>
              <p:nvPr/>
            </p:nvSpPr>
            <p:spPr bwMode="auto">
              <a:xfrm>
                <a:off x="5075" y="1586"/>
                <a:ext cx="82" cy="167"/>
              </a:xfrm>
              <a:custGeom>
                <a:avLst/>
                <a:gdLst>
                  <a:gd name="T0" fmla="*/ 19 w 19"/>
                  <a:gd name="T1" fmla="*/ 10 h 39"/>
                  <a:gd name="T2" fmla="*/ 9 w 19"/>
                  <a:gd name="T3" fmla="*/ 0 h 39"/>
                  <a:gd name="T4" fmla="*/ 0 w 19"/>
                  <a:gd name="T5" fmla="*/ 10 h 39"/>
                  <a:gd name="T6" fmla="*/ 0 w 19"/>
                  <a:gd name="T7" fmla="*/ 30 h 39"/>
                  <a:gd name="T8" fmla="*/ 9 w 19"/>
                  <a:gd name="T9" fmla="*/ 39 h 39"/>
                  <a:gd name="T10" fmla="*/ 19 w 19"/>
                  <a:gd name="T11" fmla="*/ 30 h 39"/>
                  <a:gd name="T12" fmla="*/ 19 w 19"/>
                  <a:gd name="T13" fmla="*/ 10 h 39"/>
                  <a:gd name="T14" fmla="*/ 0 60000 65536"/>
                  <a:gd name="T15" fmla="*/ 0 60000 65536"/>
                  <a:gd name="T16" fmla="*/ 0 60000 65536"/>
                  <a:gd name="T17" fmla="*/ 0 60000 65536"/>
                  <a:gd name="T18" fmla="*/ 0 60000 65536"/>
                  <a:gd name="T19" fmla="*/ 0 60000 65536"/>
                  <a:gd name="T20" fmla="*/ 0 60000 65536"/>
                  <a:gd name="T21" fmla="*/ 0 w 19"/>
                  <a:gd name="T22" fmla="*/ 0 h 39"/>
                  <a:gd name="T23" fmla="*/ 19 w 1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w="9525">
                <a:noFill/>
                <a:round/>
                <a:headEnd/>
                <a:tailEnd/>
              </a:ln>
            </p:spPr>
            <p:txBody>
              <a:bodyPr/>
              <a:lstStyle/>
              <a:p>
                <a:endParaRPr lang="en-US" dirty="0"/>
              </a:p>
            </p:txBody>
          </p:sp>
        </p:grpSp>
        <p:sp>
          <p:nvSpPr>
            <p:cNvPr id="19461" name="Rectangle 19"/>
            <p:cNvSpPr>
              <a:spLocks noChangeArrowheads="1"/>
            </p:cNvSpPr>
            <p:nvPr/>
          </p:nvSpPr>
          <p:spPr bwMode="auto">
            <a:xfrm>
              <a:off x="0" y="0"/>
              <a:ext cx="5760" cy="432"/>
            </a:xfrm>
            <a:prstGeom prst="rect">
              <a:avLst/>
            </a:prstGeom>
            <a:solidFill>
              <a:srgbClr val="FFFFFF"/>
            </a:solidFill>
            <a:ln w="9525" algn="ctr">
              <a:noFill/>
              <a:miter lim="800000"/>
              <a:headEnd/>
              <a:tailEnd/>
            </a:ln>
          </p:spPr>
          <p:txBody>
            <a:bodyPr wrap="none" lIns="82124" tIns="41061" rIns="82124" bIns="41061" anchor="ctr"/>
            <a:lstStyle/>
            <a:p>
              <a:endParaRPr lang="en-US" dirty="0"/>
            </a:p>
          </p:txBody>
        </p:sp>
      </p:grpSp>
      <p:sp>
        <p:nvSpPr>
          <p:cNvPr id="19459" name="Rectangle 20"/>
          <p:cNvSpPr>
            <a:spLocks noChangeArrowheads="1"/>
          </p:cNvSpPr>
          <p:nvPr/>
        </p:nvSpPr>
        <p:spPr bwMode="auto">
          <a:xfrm>
            <a:off x="0" y="4572000"/>
            <a:ext cx="9144000" cy="2286000"/>
          </a:xfrm>
          <a:prstGeom prst="rect">
            <a:avLst/>
          </a:prstGeom>
          <a:solidFill>
            <a:schemeClr val="bg1"/>
          </a:solidFill>
          <a:ln w="9525">
            <a:noFill/>
            <a:miter lim="800000"/>
            <a:headEnd/>
            <a:tailEnd/>
          </a:ln>
        </p:spPr>
        <p:txBody>
          <a:bodyPr wrap="none" anchor="ctr"/>
          <a:lstStyle/>
          <a:p>
            <a:endParaRPr lang="en-US" dirty="0"/>
          </a:p>
        </p:txBody>
      </p:sp>
    </p:spTree>
    <p:extLst>
      <p:ext uri="{BB962C8B-B14F-4D97-AF65-F5344CB8AC3E}">
        <p14:creationId xmlns:p14="http://schemas.microsoft.com/office/powerpoint/2010/main" val="311068774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 Address Space Overview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3622447"/>
              </p:ext>
            </p:extLst>
          </p:nvPr>
        </p:nvGraphicFramePr>
        <p:xfrm>
          <a:off x="457200" y="1447800"/>
          <a:ext cx="7940676" cy="4572000"/>
        </p:xfrm>
        <a:graphic>
          <a:graphicData uri="http://schemas.openxmlformats.org/drawingml/2006/table">
            <a:tbl>
              <a:tblPr firstRow="1" bandRow="1">
                <a:tableStyleId>{5C22544A-7EE6-4342-B048-85BDC9FD1C3A}</a:tableStyleId>
              </a:tblPr>
              <a:tblGrid>
                <a:gridCol w="3970338"/>
                <a:gridCol w="3970338"/>
              </a:tblGrid>
              <a:tr h="370840">
                <a:tc>
                  <a:txBody>
                    <a:bodyPr/>
                    <a:lstStyle/>
                    <a:p>
                      <a:r>
                        <a:rPr lang="en-US" dirty="0" smtClean="0"/>
                        <a:t>Prefix Hex Value</a:t>
                      </a:r>
                      <a:endParaRPr lang="en-US" dirty="0"/>
                    </a:p>
                  </a:txBody>
                  <a:tcPr/>
                </a:tc>
                <a:tc>
                  <a:txBody>
                    <a:bodyPr/>
                    <a:lstStyle/>
                    <a:p>
                      <a:r>
                        <a:rPr lang="en-US" dirty="0" smtClean="0"/>
                        <a:t>Use</a:t>
                      </a:r>
                      <a:endParaRPr lang="en-US" dirty="0"/>
                    </a:p>
                  </a:txBody>
                  <a:tcPr/>
                </a:tc>
              </a:tr>
              <a:tr h="370840">
                <a:tc>
                  <a:txBody>
                    <a:bodyPr/>
                    <a:lstStyle/>
                    <a:p>
                      <a:r>
                        <a:rPr lang="en-US" b="1" dirty="0" smtClean="0">
                          <a:solidFill>
                            <a:srgbClr val="C00000"/>
                          </a:solidFill>
                        </a:rPr>
                        <a:t>0000  to 00FF</a:t>
                      </a:r>
                      <a:endParaRPr lang="en-US" b="1" dirty="0">
                        <a:solidFill>
                          <a:srgbClr val="C00000"/>
                        </a:solidFill>
                      </a:endParaRPr>
                    </a:p>
                  </a:txBody>
                  <a:tcPr/>
                </a:tc>
                <a:tc>
                  <a:txBody>
                    <a:bodyPr/>
                    <a:lstStyle/>
                    <a:p>
                      <a:pPr>
                        <a:buFont typeface="Arial" pitchFamily="34" charset="0"/>
                        <a:buChar char="•"/>
                      </a:pPr>
                      <a:r>
                        <a:rPr lang="en-US" b="1" dirty="0" smtClean="0">
                          <a:solidFill>
                            <a:srgbClr val="C00000"/>
                          </a:solidFill>
                        </a:rPr>
                        <a:t>Unspecified</a:t>
                      </a:r>
                    </a:p>
                    <a:p>
                      <a:pPr>
                        <a:buFont typeface="Arial" pitchFamily="34" charset="0"/>
                        <a:buChar char="•"/>
                      </a:pPr>
                      <a:r>
                        <a:rPr lang="en-US" b="1" dirty="0" smtClean="0">
                          <a:solidFill>
                            <a:srgbClr val="C00000"/>
                          </a:solidFill>
                        </a:rPr>
                        <a:t>Loopback</a:t>
                      </a:r>
                    </a:p>
                    <a:p>
                      <a:pPr>
                        <a:buFont typeface="Arial" pitchFamily="34" charset="0"/>
                        <a:buChar char="•"/>
                      </a:pPr>
                      <a:r>
                        <a:rPr lang="en-US" b="1" dirty="0" smtClean="0">
                          <a:solidFill>
                            <a:srgbClr val="C00000"/>
                          </a:solidFill>
                        </a:rPr>
                        <a:t>IPv4-compatible</a:t>
                      </a:r>
                      <a:endParaRPr lang="en-US" b="1" dirty="0">
                        <a:solidFill>
                          <a:srgbClr val="C00000"/>
                        </a:solidFill>
                      </a:endParaRPr>
                    </a:p>
                  </a:txBody>
                  <a:tcPr/>
                </a:tc>
              </a:tr>
              <a:tr h="370840">
                <a:tc>
                  <a:txBody>
                    <a:bodyPr/>
                    <a:lstStyle/>
                    <a:p>
                      <a:r>
                        <a:rPr lang="en-US" dirty="0" smtClean="0"/>
                        <a:t>0100 to 01FF</a:t>
                      </a:r>
                      <a:endParaRPr lang="en-US" dirty="0"/>
                    </a:p>
                  </a:txBody>
                  <a:tcPr/>
                </a:tc>
                <a:tc>
                  <a:txBody>
                    <a:bodyPr/>
                    <a:lstStyle/>
                    <a:p>
                      <a:r>
                        <a:rPr lang="en-US" dirty="0" smtClean="0"/>
                        <a:t>Unassigned (0.38 % of IPv6 space)</a:t>
                      </a:r>
                      <a:endParaRPr lang="en-US" dirty="0"/>
                    </a:p>
                  </a:txBody>
                  <a:tcPr/>
                </a:tc>
              </a:tr>
              <a:tr h="370840">
                <a:tc>
                  <a:txBody>
                    <a:bodyPr/>
                    <a:lstStyle/>
                    <a:p>
                      <a:r>
                        <a:rPr lang="en-US" dirty="0" smtClean="0"/>
                        <a:t>0200 to 03FF</a:t>
                      </a:r>
                      <a:endParaRPr lang="en-US" dirty="0"/>
                    </a:p>
                  </a:txBody>
                  <a:tcPr/>
                </a:tc>
                <a:tc>
                  <a:txBody>
                    <a:bodyPr/>
                    <a:lstStyle/>
                    <a:p>
                      <a:r>
                        <a:rPr lang="en-US" dirty="0" smtClean="0"/>
                        <a:t>NSAP Network Service</a:t>
                      </a:r>
                      <a:r>
                        <a:rPr lang="en-US" baseline="0" dirty="0" smtClean="0"/>
                        <a:t> AP)</a:t>
                      </a:r>
                      <a:endParaRPr lang="en-US" dirty="0"/>
                    </a:p>
                  </a:txBody>
                  <a:tcPr/>
                </a:tc>
              </a:tr>
              <a:tr h="370840">
                <a:tc>
                  <a:txBody>
                    <a:bodyPr/>
                    <a:lstStyle/>
                    <a:p>
                      <a:r>
                        <a:rPr lang="en-US" dirty="0" smtClean="0"/>
                        <a:t>0400 to 1FFF</a:t>
                      </a:r>
                      <a:endParaRPr lang="en-US" dirty="0"/>
                    </a:p>
                  </a:txBody>
                  <a:tcPr/>
                </a:tc>
                <a:tc>
                  <a:txBody>
                    <a:bodyPr/>
                    <a:lstStyle/>
                    <a:p>
                      <a:r>
                        <a:rPr lang="en-US" dirty="0" smtClean="0"/>
                        <a:t>Unassigned </a:t>
                      </a:r>
                      <a:r>
                        <a:rPr lang="en-US" sz="2000" b="1" dirty="0" smtClean="0"/>
                        <a:t>(~11% of IPv6 space)</a:t>
                      </a:r>
                      <a:endParaRPr lang="en-US" sz="2000" b="1" dirty="0"/>
                    </a:p>
                  </a:txBody>
                  <a:tcPr/>
                </a:tc>
              </a:tr>
              <a:tr h="370840">
                <a:tc>
                  <a:txBody>
                    <a:bodyPr/>
                    <a:lstStyle/>
                    <a:p>
                      <a:r>
                        <a:rPr lang="en-US" b="1" dirty="0" smtClean="0">
                          <a:solidFill>
                            <a:srgbClr val="C00000"/>
                          </a:solidFill>
                        </a:rPr>
                        <a:t>2000 to 3FFF</a:t>
                      </a:r>
                      <a:endParaRPr lang="en-US" b="1" dirty="0">
                        <a:solidFill>
                          <a:srgbClr val="C00000"/>
                        </a:solidFill>
                      </a:endParaRPr>
                    </a:p>
                  </a:txBody>
                  <a:tcPr/>
                </a:tc>
                <a:tc>
                  <a:txBody>
                    <a:bodyPr/>
                    <a:lstStyle/>
                    <a:p>
                      <a:r>
                        <a:rPr lang="en-US" b="1" dirty="0" smtClean="0">
                          <a:solidFill>
                            <a:srgbClr val="C00000"/>
                          </a:solidFill>
                        </a:rPr>
                        <a:t>Aggregatable global unicast (12.5%)</a:t>
                      </a:r>
                      <a:endParaRPr lang="en-US" b="1" dirty="0">
                        <a:solidFill>
                          <a:srgbClr val="C00000"/>
                        </a:solidFill>
                      </a:endParaRPr>
                    </a:p>
                  </a:txBody>
                  <a:tcPr/>
                </a:tc>
              </a:tr>
              <a:tr h="370840">
                <a:tc>
                  <a:txBody>
                    <a:bodyPr/>
                    <a:lstStyle/>
                    <a:p>
                      <a:r>
                        <a:rPr lang="en-US" dirty="0" smtClean="0"/>
                        <a:t>4000 to FE7F (Huge)</a:t>
                      </a:r>
                      <a:endParaRPr lang="en-US" dirty="0"/>
                    </a:p>
                  </a:txBody>
                  <a:tcPr/>
                </a:tc>
                <a:tc>
                  <a:txBody>
                    <a:bodyPr/>
                    <a:lstStyle/>
                    <a:p>
                      <a:r>
                        <a:rPr lang="en-US" dirty="0" smtClean="0"/>
                        <a:t>Unassigned </a:t>
                      </a:r>
                      <a:r>
                        <a:rPr lang="en-US" sz="2000" b="1" dirty="0" smtClean="0"/>
                        <a:t>(~75%</a:t>
                      </a:r>
                      <a:r>
                        <a:rPr lang="en-US" sz="2000" b="1" baseline="0" dirty="0" smtClean="0"/>
                        <a:t> of IPv6 space)</a:t>
                      </a:r>
                      <a:endParaRPr lang="en-US" sz="2000" b="1" dirty="0"/>
                    </a:p>
                  </a:txBody>
                  <a:tcPr/>
                </a:tc>
              </a:tr>
              <a:tr h="370840">
                <a:tc>
                  <a:txBody>
                    <a:bodyPr/>
                    <a:lstStyle/>
                    <a:p>
                      <a:r>
                        <a:rPr lang="en-US" b="1" dirty="0" smtClean="0">
                          <a:solidFill>
                            <a:srgbClr val="C00000"/>
                          </a:solidFill>
                        </a:rPr>
                        <a:t>FE80 to FEBF</a:t>
                      </a:r>
                      <a:endParaRPr lang="en-US" b="1" dirty="0">
                        <a:solidFill>
                          <a:srgbClr val="C00000"/>
                        </a:solidFill>
                      </a:endParaRPr>
                    </a:p>
                  </a:txBody>
                  <a:tcPr/>
                </a:tc>
                <a:tc>
                  <a:txBody>
                    <a:bodyPr/>
                    <a:lstStyle/>
                    <a:p>
                      <a:r>
                        <a:rPr lang="en-US" b="1" dirty="0" smtClean="0">
                          <a:solidFill>
                            <a:srgbClr val="C00000"/>
                          </a:solidFill>
                        </a:rPr>
                        <a:t>Link-local</a:t>
                      </a:r>
                      <a:endParaRPr lang="en-US" b="1" dirty="0">
                        <a:solidFill>
                          <a:srgbClr val="C00000"/>
                        </a:solidFill>
                      </a:endParaRPr>
                    </a:p>
                  </a:txBody>
                  <a:tcPr/>
                </a:tc>
              </a:tr>
              <a:tr h="370840">
                <a:tc>
                  <a:txBody>
                    <a:bodyPr/>
                    <a:lstStyle/>
                    <a:p>
                      <a:r>
                        <a:rPr lang="en-US" b="1" dirty="0" smtClean="0">
                          <a:solidFill>
                            <a:srgbClr val="C00000"/>
                          </a:solidFill>
                        </a:rPr>
                        <a:t>FC00 to FCFF</a:t>
                      </a:r>
                      <a:endParaRPr lang="en-US" b="1" dirty="0">
                        <a:solidFill>
                          <a:srgbClr val="C00000"/>
                        </a:solidFill>
                      </a:endParaRPr>
                    </a:p>
                  </a:txBody>
                  <a:tcPr/>
                </a:tc>
                <a:tc>
                  <a:txBody>
                    <a:bodyPr/>
                    <a:lstStyle/>
                    <a:p>
                      <a:r>
                        <a:rPr lang="en-US" b="1" dirty="0" smtClean="0">
                          <a:solidFill>
                            <a:srgbClr val="C00000"/>
                          </a:solidFill>
                        </a:rPr>
                        <a:t>Unique-local</a:t>
                      </a:r>
                      <a:endParaRPr lang="en-US" b="1" dirty="0">
                        <a:solidFill>
                          <a:srgbClr val="C00000"/>
                        </a:solidFill>
                      </a:endParaRPr>
                    </a:p>
                  </a:txBody>
                  <a:tcPr/>
                </a:tc>
              </a:tr>
              <a:tr h="370840">
                <a:tc>
                  <a:txBody>
                    <a:bodyPr/>
                    <a:lstStyle/>
                    <a:p>
                      <a:r>
                        <a:rPr lang="en-US" b="1" dirty="0" smtClean="0">
                          <a:solidFill>
                            <a:srgbClr val="C00000"/>
                          </a:solidFill>
                        </a:rPr>
                        <a:t>FF00 to FFFF</a:t>
                      </a:r>
                      <a:endParaRPr lang="en-US" b="1" dirty="0">
                        <a:solidFill>
                          <a:srgbClr val="C00000"/>
                        </a:solidFill>
                      </a:endParaRPr>
                    </a:p>
                  </a:txBody>
                  <a:tcPr/>
                </a:tc>
                <a:tc>
                  <a:txBody>
                    <a:bodyPr/>
                    <a:lstStyle/>
                    <a:p>
                      <a:r>
                        <a:rPr lang="en-US" b="1" dirty="0" smtClean="0">
                          <a:solidFill>
                            <a:srgbClr val="C00000"/>
                          </a:solidFill>
                        </a:rPr>
                        <a:t>Multicast</a:t>
                      </a:r>
                      <a:endParaRPr lang="en-US" b="1" dirty="0">
                        <a:solidFill>
                          <a:srgbClr val="C00000"/>
                        </a:solidFill>
                      </a:endParaRPr>
                    </a:p>
                  </a:txBody>
                  <a:tcPr/>
                </a:tc>
              </a:tr>
            </a:tbl>
          </a:graphicData>
        </a:graphic>
      </p:graphicFrame>
      <p:sp>
        <p:nvSpPr>
          <p:cNvPr id="5" name="TextBox 4"/>
          <p:cNvSpPr txBox="1"/>
          <p:nvPr/>
        </p:nvSpPr>
        <p:spPr>
          <a:xfrm>
            <a:off x="609600" y="6096000"/>
            <a:ext cx="7271131" cy="424732"/>
          </a:xfrm>
          <a:prstGeom prst="rect">
            <a:avLst/>
          </a:prstGeom>
          <a:solidFill>
            <a:srgbClr val="FFFF00"/>
          </a:solidFill>
        </p:spPr>
        <p:txBody>
          <a:bodyPr wrap="square" rtlCol="0">
            <a:spAutoFit/>
          </a:bodyPr>
          <a:lstStyle/>
          <a:p>
            <a:r>
              <a:rPr lang="en-US" sz="1600" b="1" dirty="0" smtClean="0"/>
              <a:t>Note: </a:t>
            </a:r>
            <a:r>
              <a:rPr lang="en-US" sz="1600" b="1" u="sng" dirty="0" smtClean="0"/>
              <a:t>IPv6 Internet </a:t>
            </a:r>
            <a:r>
              <a:rPr lang="en-US" sz="1600" b="1" dirty="0" smtClean="0"/>
              <a:t>uses 2001::/3 which is &lt; 2% of IPv6 address space</a:t>
            </a:r>
            <a:r>
              <a:rPr lang="en-US" b="1" dirty="0" smtClean="0"/>
              <a:t> </a:t>
            </a:r>
            <a:endParaRPr lang="en-US" b="1" dirty="0"/>
          </a:p>
        </p:txBody>
      </p:sp>
    </p:spTree>
    <p:extLst>
      <p:ext uri="{BB962C8B-B14F-4D97-AF65-F5344CB8AC3E}">
        <p14:creationId xmlns:p14="http://schemas.microsoft.com/office/powerpoint/2010/main" val="4131528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2434" name="Rectangle 2"/>
          <p:cNvSpPr>
            <a:spLocks noGrp="1" noChangeArrowheads="1"/>
          </p:cNvSpPr>
          <p:nvPr>
            <p:ph type="title"/>
          </p:nvPr>
        </p:nvSpPr>
        <p:spPr/>
        <p:txBody>
          <a:bodyPr/>
          <a:lstStyle/>
          <a:p>
            <a:pPr>
              <a:defRPr/>
            </a:pPr>
            <a:r>
              <a:rPr lang="en-US" dirty="0" smtClean="0"/>
              <a:t>Special IPv6 Addresses</a:t>
            </a:r>
          </a:p>
        </p:txBody>
      </p:sp>
      <p:graphicFrame>
        <p:nvGraphicFramePr>
          <p:cNvPr id="14" name="Table 13"/>
          <p:cNvGraphicFramePr>
            <a:graphicFrameLocks noGrp="1"/>
          </p:cNvGraphicFramePr>
          <p:nvPr>
            <p:extLst>
              <p:ext uri="{D42A27DB-BD31-4B8C-83A1-F6EECF244321}">
                <p14:modId xmlns:p14="http://schemas.microsoft.com/office/powerpoint/2010/main" val="3523167427"/>
              </p:ext>
            </p:extLst>
          </p:nvPr>
        </p:nvGraphicFramePr>
        <p:xfrm>
          <a:off x="393700" y="986695"/>
          <a:ext cx="8331200" cy="5392420"/>
        </p:xfrm>
        <a:graphic>
          <a:graphicData uri="http://schemas.openxmlformats.org/drawingml/2006/table">
            <a:tbl>
              <a:tblPr firstRow="1" bandRow="1">
                <a:tableStyleId>{5C22544A-7EE6-4342-B048-85BDC9FD1C3A}</a:tableStyleId>
              </a:tblPr>
              <a:tblGrid>
                <a:gridCol w="2335432"/>
                <a:gridCol w="5995768"/>
              </a:tblGrid>
              <a:tr h="774700">
                <a:tc>
                  <a:txBody>
                    <a:bodyPr/>
                    <a:lstStyle/>
                    <a:p>
                      <a:pPr algn="l">
                        <a:spcBef>
                          <a:spcPts val="600"/>
                        </a:spcBef>
                      </a:pPr>
                      <a:r>
                        <a:rPr lang="en-US" dirty="0" smtClean="0"/>
                        <a:t>IPv6 </a:t>
                      </a:r>
                      <a:r>
                        <a:rPr lang="en-US" baseline="0" dirty="0" smtClean="0"/>
                        <a:t>Address</a:t>
                      </a:r>
                      <a:endParaRPr lang="en-US" dirty="0"/>
                    </a:p>
                  </a:txBody>
                  <a:tcPr anchor="ctr"/>
                </a:tc>
                <a:tc>
                  <a:txBody>
                    <a:bodyPr/>
                    <a:lstStyle/>
                    <a:p>
                      <a:pPr algn="l">
                        <a:spcBef>
                          <a:spcPts val="600"/>
                        </a:spcBef>
                      </a:pPr>
                      <a:r>
                        <a:rPr lang="en-US" dirty="0" smtClean="0"/>
                        <a:t>Description</a:t>
                      </a:r>
                      <a:endParaRPr lang="en-US" dirty="0"/>
                    </a:p>
                  </a:txBody>
                  <a:tcPr anchor="ctr"/>
                </a:tc>
              </a:tr>
              <a:tr h="640080">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1800" b="1" i="0" kern="1200" dirty="0" smtClean="0">
                          <a:solidFill>
                            <a:schemeClr val="dk1"/>
                          </a:solidFill>
                          <a:effectLst/>
                          <a:latin typeface="Courier New" pitchFamily="49" charset="0"/>
                          <a:ea typeface="+mn-ea"/>
                          <a:cs typeface="Courier New" pitchFamily="49" charset="0"/>
                        </a:rPr>
                        <a:t>::/0</a:t>
                      </a:r>
                    </a:p>
                  </a:txBody>
                  <a:tcPr anchor="ctr"/>
                </a:tc>
                <a:tc>
                  <a:txBody>
                    <a:bodyPr/>
                    <a:lstStyle/>
                    <a:p>
                      <a:pPr marL="177800" indent="-177800" algn="l" defTabSz="814388" rtl="0" eaLnBrk="1" latinLnBrk="0" hangingPunct="1">
                        <a:lnSpc>
                          <a:spcPct val="100000"/>
                        </a:lnSpc>
                        <a:spcBef>
                          <a:spcPts val="600"/>
                        </a:spcBef>
                        <a:buFontTx/>
                        <a:buChar char="•"/>
                        <a:defRPr/>
                      </a:pPr>
                      <a:r>
                        <a:rPr lang="en-US" sz="1800" b="0" i="0" kern="1200" dirty="0" smtClean="0">
                          <a:solidFill>
                            <a:schemeClr val="dk1"/>
                          </a:solidFill>
                          <a:effectLst/>
                          <a:latin typeface="+mn-lt"/>
                          <a:ea typeface="+mn-ea"/>
                          <a:cs typeface="+mn-cs"/>
                        </a:rPr>
                        <a:t>All networks and used when specifying a default static route.</a:t>
                      </a:r>
                    </a:p>
                    <a:p>
                      <a:pPr marL="177800" indent="-177800" algn="l" defTabSz="814388" rtl="0" eaLnBrk="1" latinLnBrk="0" hangingPunct="1">
                        <a:lnSpc>
                          <a:spcPct val="100000"/>
                        </a:lnSpc>
                        <a:spcBef>
                          <a:spcPts val="600"/>
                        </a:spcBef>
                        <a:buFontTx/>
                        <a:buChar char="•"/>
                        <a:defRPr/>
                      </a:pPr>
                      <a:r>
                        <a:rPr lang="en-US" sz="1800" b="0" i="0" kern="1200" dirty="0" smtClean="0">
                          <a:solidFill>
                            <a:schemeClr val="dk1"/>
                          </a:solidFill>
                          <a:effectLst/>
                          <a:latin typeface="+mn-lt"/>
                          <a:ea typeface="+mn-ea"/>
                          <a:cs typeface="+mn-cs"/>
                        </a:rPr>
                        <a:t>It is equivalent to the IPv4 quad-zero</a:t>
                      </a:r>
                      <a:r>
                        <a:rPr lang="en-US" sz="1800" b="0" i="0" kern="1200" baseline="0" dirty="0" smtClean="0">
                          <a:solidFill>
                            <a:schemeClr val="dk1"/>
                          </a:solidFill>
                          <a:effectLst/>
                          <a:latin typeface="+mn-lt"/>
                          <a:ea typeface="+mn-ea"/>
                          <a:cs typeface="+mn-cs"/>
                        </a:rPr>
                        <a:t> (0.0.0.0)</a:t>
                      </a:r>
                      <a:endParaRPr lang="en-US" sz="1800" b="0" i="0" kern="1200" dirty="0" smtClean="0">
                        <a:solidFill>
                          <a:schemeClr val="dk1"/>
                        </a:solidFill>
                        <a:effectLst/>
                        <a:latin typeface="+mn-lt"/>
                        <a:ea typeface="+mn-ea"/>
                        <a:cs typeface="+mn-cs"/>
                      </a:endParaRPr>
                    </a:p>
                  </a:txBody>
                  <a:tcPr anchor="ctr"/>
                </a:tc>
              </a:tr>
              <a:tr h="640080">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1800" b="1" i="0" kern="1200" dirty="0" smtClean="0">
                          <a:solidFill>
                            <a:schemeClr val="dk1"/>
                          </a:solidFill>
                          <a:effectLst/>
                          <a:latin typeface="Courier New" pitchFamily="49" charset="0"/>
                          <a:ea typeface="+mn-ea"/>
                          <a:cs typeface="Courier New" pitchFamily="49" charset="0"/>
                        </a:rPr>
                        <a:t>::/128</a:t>
                      </a:r>
                    </a:p>
                  </a:txBody>
                  <a:tcPr anchor="ctr"/>
                </a:tc>
                <a:tc>
                  <a:txBody>
                    <a:bodyPr/>
                    <a:lstStyle/>
                    <a:p>
                      <a:pPr marL="177800" indent="-177800" algn="l" defTabSz="814388" rtl="0" eaLnBrk="1" latinLnBrk="0" hangingPunct="1">
                        <a:lnSpc>
                          <a:spcPct val="100000"/>
                        </a:lnSpc>
                        <a:spcBef>
                          <a:spcPts val="600"/>
                        </a:spcBef>
                        <a:buFontTx/>
                        <a:buChar char="•"/>
                        <a:defRPr/>
                      </a:pPr>
                      <a:r>
                        <a:rPr lang="en-US" sz="1800" b="0" i="0" kern="1200" dirty="0" smtClean="0">
                          <a:solidFill>
                            <a:schemeClr val="dk1"/>
                          </a:solidFill>
                          <a:effectLst/>
                          <a:latin typeface="+mn-lt"/>
                          <a:ea typeface="+mn-ea"/>
                          <a:cs typeface="+mn-cs"/>
                        </a:rPr>
                        <a:t>Unspecified address and is initially assigned to a host when it first resolves its local link address</a:t>
                      </a:r>
                    </a:p>
                  </a:txBody>
                  <a:tcPr anchor="ctr"/>
                </a:tc>
              </a:tr>
              <a:tr h="640080">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1800" b="1" i="0" kern="1200" dirty="0" smtClean="0">
                          <a:solidFill>
                            <a:schemeClr val="dk1"/>
                          </a:solidFill>
                          <a:effectLst/>
                          <a:latin typeface="Courier New" pitchFamily="49" charset="0"/>
                          <a:ea typeface="+mn-ea"/>
                          <a:cs typeface="Courier New" pitchFamily="49" charset="0"/>
                        </a:rPr>
                        <a:t>::1/128</a:t>
                      </a:r>
                    </a:p>
                  </a:txBody>
                  <a:tcPr anchor="ctr"/>
                </a:tc>
                <a:tc>
                  <a:txBody>
                    <a:bodyPr/>
                    <a:lstStyle/>
                    <a:p>
                      <a:pPr marL="177800" indent="-177800" algn="l" defTabSz="814388" rtl="0" eaLnBrk="1" latinLnBrk="0" hangingPunct="1">
                        <a:lnSpc>
                          <a:spcPct val="100000"/>
                        </a:lnSpc>
                        <a:spcBef>
                          <a:spcPts val="600"/>
                        </a:spcBef>
                        <a:buFontTx/>
                        <a:buChar char="•"/>
                        <a:defRPr/>
                      </a:pPr>
                      <a:r>
                        <a:rPr lang="en-US" sz="1800" b="0" i="0" kern="1200" dirty="0" smtClean="0">
                          <a:solidFill>
                            <a:schemeClr val="dk1"/>
                          </a:solidFill>
                          <a:effectLst/>
                          <a:latin typeface="+mn-lt"/>
                          <a:ea typeface="+mn-ea"/>
                          <a:cs typeface="+mn-cs"/>
                        </a:rPr>
                        <a:t>Loopback address of local host</a:t>
                      </a:r>
                    </a:p>
                    <a:p>
                      <a:pPr marL="177800" indent="-177800" algn="l" defTabSz="814388" rtl="0" eaLnBrk="1" latinLnBrk="0" hangingPunct="1">
                        <a:lnSpc>
                          <a:spcPct val="100000"/>
                        </a:lnSpc>
                        <a:spcBef>
                          <a:spcPts val="600"/>
                        </a:spcBef>
                        <a:buFontTx/>
                        <a:buChar char="•"/>
                        <a:defRPr/>
                      </a:pPr>
                      <a:r>
                        <a:rPr lang="en-US" sz="1800" b="0" i="0" kern="1200" dirty="0" smtClean="0">
                          <a:solidFill>
                            <a:schemeClr val="dk1"/>
                          </a:solidFill>
                          <a:effectLst/>
                          <a:latin typeface="+mn-lt"/>
                          <a:ea typeface="+mn-ea"/>
                          <a:cs typeface="+mn-cs"/>
                        </a:rPr>
                        <a:t>Equivalent to 127.0.0.1 in IPv4</a:t>
                      </a:r>
                    </a:p>
                  </a:txBody>
                  <a:tcPr anchor="ctr"/>
                </a:tc>
              </a:tr>
              <a:tr h="640080">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1800" b="1" i="0" kern="1200" dirty="0" smtClean="0">
                          <a:solidFill>
                            <a:schemeClr val="dk1"/>
                          </a:solidFill>
                          <a:effectLst/>
                          <a:latin typeface="Courier New" pitchFamily="49" charset="0"/>
                          <a:ea typeface="+mn-ea"/>
                          <a:cs typeface="Courier New" pitchFamily="49" charset="0"/>
                        </a:rPr>
                        <a:t>FE80::/10</a:t>
                      </a:r>
                    </a:p>
                  </a:txBody>
                  <a:tcPr anchor="ctr"/>
                </a:tc>
                <a:tc>
                  <a:txBody>
                    <a:bodyPr/>
                    <a:lstStyle/>
                    <a:p>
                      <a:pPr marL="177800" indent="-177800" algn="l" defTabSz="814388" rtl="0" eaLnBrk="1" latinLnBrk="0" hangingPunct="1">
                        <a:lnSpc>
                          <a:spcPct val="100000"/>
                        </a:lnSpc>
                        <a:spcBef>
                          <a:spcPts val="600"/>
                        </a:spcBef>
                        <a:buFontTx/>
                        <a:buChar char="•"/>
                        <a:defRPr/>
                      </a:pPr>
                      <a:r>
                        <a:rPr lang="en-US" sz="1800" b="0" i="0" kern="1200" dirty="0" smtClean="0">
                          <a:solidFill>
                            <a:schemeClr val="dk1"/>
                          </a:solidFill>
                          <a:effectLst/>
                          <a:latin typeface="+mn-lt"/>
                          <a:ea typeface="+mn-ea"/>
                          <a:cs typeface="+mn-cs"/>
                        </a:rPr>
                        <a:t>Link-local</a:t>
                      </a:r>
                      <a:r>
                        <a:rPr lang="en-US" sz="1800" b="0" i="0" kern="1200" baseline="0" dirty="0" smtClean="0">
                          <a:solidFill>
                            <a:schemeClr val="dk1"/>
                          </a:solidFill>
                          <a:effectLst/>
                          <a:latin typeface="+mn-lt"/>
                          <a:ea typeface="+mn-ea"/>
                          <a:cs typeface="+mn-cs"/>
                        </a:rPr>
                        <a:t> unicast address</a:t>
                      </a:r>
                    </a:p>
                    <a:p>
                      <a:pPr marL="177800" indent="-177800" algn="l" defTabSz="814388" rtl="0" eaLnBrk="1" latinLnBrk="0" hangingPunct="1">
                        <a:lnSpc>
                          <a:spcPct val="100000"/>
                        </a:lnSpc>
                        <a:spcBef>
                          <a:spcPts val="600"/>
                        </a:spcBef>
                        <a:buFontTx/>
                        <a:buChar char="•"/>
                        <a:defRPr/>
                      </a:pPr>
                      <a:r>
                        <a:rPr lang="en-US" sz="1800" b="0" i="0" kern="1200" baseline="0" dirty="0" smtClean="0">
                          <a:solidFill>
                            <a:schemeClr val="dk1"/>
                          </a:solidFill>
                          <a:effectLst/>
                          <a:latin typeface="+mn-lt"/>
                          <a:ea typeface="+mn-ea"/>
                          <a:cs typeface="+mn-cs"/>
                        </a:rPr>
                        <a:t>Similar to the Windows autoconfiguration IP address of 169.254.x.x</a:t>
                      </a:r>
                      <a:endParaRPr lang="en-US" sz="1800" b="0" i="0" kern="1200" dirty="0" smtClean="0">
                        <a:solidFill>
                          <a:schemeClr val="dk1"/>
                        </a:solidFill>
                        <a:effectLst/>
                        <a:latin typeface="+mn-lt"/>
                        <a:ea typeface="+mn-ea"/>
                        <a:cs typeface="+mn-cs"/>
                      </a:endParaRPr>
                    </a:p>
                  </a:txBody>
                  <a:tcPr anchor="ctr"/>
                </a:tc>
              </a:tr>
              <a:tr h="640080">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1800" b="1" i="0" kern="1200" dirty="0" smtClean="0">
                          <a:solidFill>
                            <a:schemeClr val="dk1"/>
                          </a:solidFill>
                          <a:effectLst/>
                          <a:latin typeface="Courier New" pitchFamily="49" charset="0"/>
                          <a:ea typeface="+mn-ea"/>
                          <a:cs typeface="Courier New" pitchFamily="49" charset="0"/>
                        </a:rPr>
                        <a:t>FF00::/8</a:t>
                      </a:r>
                    </a:p>
                  </a:txBody>
                  <a:tcPr anchor="ctr"/>
                </a:tc>
                <a:tc>
                  <a:txBody>
                    <a:bodyPr/>
                    <a:lstStyle/>
                    <a:p>
                      <a:pPr marL="177800" marR="0" indent="-177800" algn="l" defTabSz="814388" rtl="0" eaLnBrk="1" fontAlgn="auto" latinLnBrk="0" hangingPunct="1">
                        <a:lnSpc>
                          <a:spcPct val="100000"/>
                        </a:lnSpc>
                        <a:spcBef>
                          <a:spcPts val="600"/>
                        </a:spcBef>
                        <a:spcAft>
                          <a:spcPts val="0"/>
                        </a:spcAft>
                        <a:buClrTx/>
                        <a:buSzTx/>
                        <a:buFontTx/>
                        <a:buChar char="•"/>
                        <a:tabLst/>
                        <a:defRPr/>
                      </a:pPr>
                      <a:r>
                        <a:rPr lang="en-US" sz="1800" b="0" i="0" kern="1200" dirty="0" smtClean="0">
                          <a:solidFill>
                            <a:schemeClr val="dk1"/>
                          </a:solidFill>
                          <a:effectLst/>
                          <a:latin typeface="+mn-lt"/>
                          <a:ea typeface="+mn-ea"/>
                          <a:cs typeface="+mn-cs"/>
                        </a:rPr>
                        <a:t>Multicast addresses</a:t>
                      </a:r>
                    </a:p>
                  </a:txBody>
                  <a:tcPr anchor="ctr"/>
                </a:tc>
              </a:tr>
              <a:tr h="640080">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1800" b="0" i="0" kern="1200" dirty="0" smtClean="0">
                          <a:solidFill>
                            <a:schemeClr val="dk1"/>
                          </a:solidFill>
                          <a:effectLst/>
                          <a:latin typeface="+mn-lt"/>
                          <a:ea typeface="+mn-ea"/>
                          <a:cs typeface="Courier New" pitchFamily="49" charset="0"/>
                        </a:rPr>
                        <a:t>All other addresses</a:t>
                      </a:r>
                    </a:p>
                  </a:txBody>
                  <a:tcPr anchor="ctr"/>
                </a:tc>
                <a:tc>
                  <a:txBody>
                    <a:bodyPr/>
                    <a:lstStyle/>
                    <a:p>
                      <a:pPr marL="177800" indent="-177800" algn="l" defTabSz="814388" rtl="0" eaLnBrk="1" latinLnBrk="0" hangingPunct="1">
                        <a:lnSpc>
                          <a:spcPct val="100000"/>
                        </a:lnSpc>
                        <a:spcBef>
                          <a:spcPts val="600"/>
                        </a:spcBef>
                        <a:buFontTx/>
                        <a:buChar char="•"/>
                        <a:defRPr/>
                      </a:pPr>
                      <a:r>
                        <a:rPr lang="en-US" sz="1800" b="0" i="0" kern="1200" dirty="0" smtClean="0">
                          <a:solidFill>
                            <a:schemeClr val="dk1"/>
                          </a:solidFill>
                          <a:effectLst/>
                          <a:latin typeface="+mn-lt"/>
                          <a:ea typeface="+mn-ea"/>
                          <a:cs typeface="+mn-cs"/>
                        </a:rPr>
                        <a:t>Global unicast address</a:t>
                      </a:r>
                    </a:p>
                  </a:txBody>
                  <a:tcPr anchor="ctr"/>
                </a:tc>
              </a:tr>
            </a:tbl>
          </a:graphicData>
        </a:graphic>
      </p:graphicFrame>
    </p:spTree>
    <p:extLst>
      <p:ext uri="{BB962C8B-B14F-4D97-AF65-F5344CB8AC3E}">
        <p14:creationId xmlns:p14="http://schemas.microsoft.com/office/powerpoint/2010/main" val="332639713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Line 2"/>
          <p:cNvSpPr>
            <a:spLocks noChangeShapeType="1"/>
          </p:cNvSpPr>
          <p:nvPr/>
        </p:nvSpPr>
        <p:spPr bwMode="auto">
          <a:xfrm>
            <a:off x="941388" y="2514600"/>
            <a:ext cx="0" cy="3124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027" name="Line 3"/>
          <p:cNvSpPr>
            <a:spLocks noChangeShapeType="1"/>
          </p:cNvSpPr>
          <p:nvPr/>
        </p:nvSpPr>
        <p:spPr bwMode="auto">
          <a:xfrm>
            <a:off x="6477000" y="2514600"/>
            <a:ext cx="0" cy="3124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028" name="Line 4"/>
          <p:cNvSpPr>
            <a:spLocks noChangeShapeType="1"/>
          </p:cNvSpPr>
          <p:nvPr/>
        </p:nvSpPr>
        <p:spPr bwMode="auto">
          <a:xfrm>
            <a:off x="8181975" y="2514600"/>
            <a:ext cx="0" cy="3124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029" name="Line 5"/>
          <p:cNvSpPr>
            <a:spLocks noChangeShapeType="1"/>
          </p:cNvSpPr>
          <p:nvPr/>
        </p:nvSpPr>
        <p:spPr bwMode="auto">
          <a:xfrm>
            <a:off x="2743200" y="2514600"/>
            <a:ext cx="0" cy="3124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030" name="Line 6"/>
          <p:cNvSpPr>
            <a:spLocks noChangeShapeType="1"/>
          </p:cNvSpPr>
          <p:nvPr/>
        </p:nvSpPr>
        <p:spPr bwMode="auto">
          <a:xfrm>
            <a:off x="4572000" y="2286000"/>
            <a:ext cx="0" cy="3352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031" name="Rectangle 7"/>
          <p:cNvSpPr>
            <a:spLocks noChangeArrowheads="1"/>
          </p:cNvSpPr>
          <p:nvPr/>
        </p:nvSpPr>
        <p:spPr bwMode="auto">
          <a:xfrm>
            <a:off x="4468813" y="5181600"/>
            <a:ext cx="712787" cy="838200"/>
          </a:xfrm>
          <a:prstGeom prst="rect">
            <a:avLst/>
          </a:prstGeom>
          <a:solidFill>
            <a:srgbClr val="D2E8ED"/>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pPr>
            <a:r>
              <a:rPr lang="en-US" sz="1800" b="1"/>
              <a:t>Site</a:t>
            </a:r>
          </a:p>
          <a:p>
            <a:pPr eaLnBrk="1" hangingPunct="1">
              <a:lnSpc>
                <a:spcPct val="100000"/>
              </a:lnSpc>
            </a:pPr>
            <a:r>
              <a:rPr lang="en-US" sz="1800" b="1"/>
              <a:t>/48</a:t>
            </a:r>
          </a:p>
        </p:txBody>
      </p:sp>
      <p:sp>
        <p:nvSpPr>
          <p:cNvPr id="1025032" name="Rectangle 8"/>
          <p:cNvSpPr>
            <a:spLocks noChangeArrowheads="1"/>
          </p:cNvSpPr>
          <p:nvPr/>
        </p:nvSpPr>
        <p:spPr bwMode="auto">
          <a:xfrm>
            <a:off x="4316413" y="5334000"/>
            <a:ext cx="712787" cy="838200"/>
          </a:xfrm>
          <a:prstGeom prst="rect">
            <a:avLst/>
          </a:prstGeom>
          <a:solidFill>
            <a:srgbClr val="D2E8ED"/>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pPr>
            <a:r>
              <a:rPr lang="en-US" sz="1800" b="1"/>
              <a:t>Site</a:t>
            </a:r>
          </a:p>
          <a:p>
            <a:pPr eaLnBrk="1" hangingPunct="1">
              <a:lnSpc>
                <a:spcPct val="100000"/>
              </a:lnSpc>
            </a:pPr>
            <a:r>
              <a:rPr lang="en-US" sz="1800" b="1"/>
              <a:t>/48</a:t>
            </a:r>
          </a:p>
        </p:txBody>
      </p:sp>
      <p:sp>
        <p:nvSpPr>
          <p:cNvPr id="1025033" name="Rectangle 9"/>
          <p:cNvSpPr>
            <a:spLocks noChangeArrowheads="1"/>
          </p:cNvSpPr>
          <p:nvPr/>
        </p:nvSpPr>
        <p:spPr bwMode="auto">
          <a:xfrm>
            <a:off x="4468813" y="3733800"/>
            <a:ext cx="712787" cy="838200"/>
          </a:xfrm>
          <a:prstGeom prst="rect">
            <a:avLst/>
          </a:prstGeom>
          <a:solidFill>
            <a:srgbClr val="A0C02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pPr>
            <a:r>
              <a:rPr lang="en-US" sz="1800" b="1"/>
              <a:t>ISP</a:t>
            </a:r>
          </a:p>
          <a:p>
            <a:pPr eaLnBrk="1" hangingPunct="1">
              <a:lnSpc>
                <a:spcPct val="100000"/>
              </a:lnSpc>
            </a:pPr>
            <a:r>
              <a:rPr lang="en-US" sz="1800" b="1"/>
              <a:t>/32</a:t>
            </a:r>
          </a:p>
        </p:txBody>
      </p:sp>
      <p:sp>
        <p:nvSpPr>
          <p:cNvPr id="1025034" name="Rectangle 10"/>
          <p:cNvSpPr>
            <a:spLocks noChangeArrowheads="1"/>
          </p:cNvSpPr>
          <p:nvPr/>
        </p:nvSpPr>
        <p:spPr bwMode="auto">
          <a:xfrm>
            <a:off x="4316413" y="3886200"/>
            <a:ext cx="712787" cy="838200"/>
          </a:xfrm>
          <a:prstGeom prst="rect">
            <a:avLst/>
          </a:prstGeom>
          <a:solidFill>
            <a:srgbClr val="A0C02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pPr>
            <a:r>
              <a:rPr lang="en-US" sz="1800" b="1"/>
              <a:t>ISP</a:t>
            </a:r>
          </a:p>
          <a:p>
            <a:pPr eaLnBrk="1" hangingPunct="1">
              <a:lnSpc>
                <a:spcPct val="100000"/>
              </a:lnSpc>
            </a:pPr>
            <a:r>
              <a:rPr lang="en-US" sz="1800" b="1"/>
              <a:t>/32</a:t>
            </a:r>
          </a:p>
        </p:txBody>
      </p:sp>
      <p:sp>
        <p:nvSpPr>
          <p:cNvPr id="1025104" name="Rectangle 80"/>
          <p:cNvSpPr>
            <a:spLocks noGrp="1" noChangeArrowheads="1"/>
          </p:cNvSpPr>
          <p:nvPr>
            <p:ph type="title"/>
          </p:nvPr>
        </p:nvSpPr>
        <p:spPr/>
        <p:txBody>
          <a:bodyPr>
            <a:normAutofit fontScale="90000"/>
          </a:bodyPr>
          <a:lstStyle/>
          <a:p>
            <a:r>
              <a:rPr lang="en-US" dirty="0"/>
              <a:t>IPv6 Prefix Allocation Hierarchy and Policy Example</a:t>
            </a:r>
          </a:p>
        </p:txBody>
      </p:sp>
      <p:sp>
        <p:nvSpPr>
          <p:cNvPr id="1025036" name="Rectangle 12"/>
          <p:cNvSpPr>
            <a:spLocks noChangeArrowheads="1"/>
          </p:cNvSpPr>
          <p:nvPr/>
        </p:nvSpPr>
        <p:spPr bwMode="auto">
          <a:xfrm>
            <a:off x="3581400" y="1447800"/>
            <a:ext cx="1905000" cy="838200"/>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pPr>
            <a:r>
              <a:rPr lang="en-US" sz="1800" b="1">
                <a:solidFill>
                  <a:schemeClr val="accent2"/>
                </a:solidFill>
              </a:rPr>
              <a:t>IANA</a:t>
            </a:r>
          </a:p>
          <a:p>
            <a:pPr eaLnBrk="1" hangingPunct="1">
              <a:lnSpc>
                <a:spcPct val="100000"/>
              </a:lnSpc>
            </a:pPr>
            <a:r>
              <a:rPr lang="en-US" sz="1800" b="1"/>
              <a:t>2001::/3</a:t>
            </a:r>
          </a:p>
        </p:txBody>
      </p:sp>
      <p:sp>
        <p:nvSpPr>
          <p:cNvPr id="1025037" name="Rectangle 13"/>
          <p:cNvSpPr>
            <a:spLocks noChangeArrowheads="1"/>
          </p:cNvSpPr>
          <p:nvPr/>
        </p:nvSpPr>
        <p:spPr bwMode="auto">
          <a:xfrm>
            <a:off x="2133600" y="2743200"/>
            <a:ext cx="1374775" cy="685800"/>
          </a:xfrm>
          <a:prstGeom prst="rect">
            <a:avLst/>
          </a:prstGeom>
          <a:solidFill>
            <a:srgbClr val="F0C566"/>
          </a:soli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1" rIns="73025" bIns="36511" anchor="ctr"/>
          <a:lstStyle/>
          <a:p>
            <a:pPr eaLnBrk="1" hangingPunct="1">
              <a:lnSpc>
                <a:spcPct val="100000"/>
              </a:lnSpc>
            </a:pPr>
            <a:r>
              <a:rPr lang="en-US" sz="1800" b="1">
                <a:solidFill>
                  <a:schemeClr val="accent2"/>
                </a:solidFill>
              </a:rPr>
              <a:t>APNIC</a:t>
            </a:r>
          </a:p>
          <a:p>
            <a:pPr eaLnBrk="1" hangingPunct="1">
              <a:lnSpc>
                <a:spcPct val="100000"/>
              </a:lnSpc>
            </a:pPr>
            <a:r>
              <a:rPr lang="en-US" sz="1800" b="1"/>
              <a:t>::/12 to::/23</a:t>
            </a:r>
          </a:p>
        </p:txBody>
      </p:sp>
      <p:sp>
        <p:nvSpPr>
          <p:cNvPr id="1025038" name="Rectangle 14"/>
          <p:cNvSpPr>
            <a:spLocks noChangeArrowheads="1"/>
          </p:cNvSpPr>
          <p:nvPr/>
        </p:nvSpPr>
        <p:spPr bwMode="auto">
          <a:xfrm>
            <a:off x="304800" y="2743200"/>
            <a:ext cx="1371600" cy="685800"/>
          </a:xfrm>
          <a:prstGeom prst="rect">
            <a:avLst/>
          </a:prstGeom>
          <a:solidFill>
            <a:srgbClr val="F0C566"/>
          </a:soli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1" rIns="73025" bIns="36511" anchor="ctr"/>
          <a:lstStyle/>
          <a:p>
            <a:pPr eaLnBrk="1" hangingPunct="1">
              <a:lnSpc>
                <a:spcPct val="100000"/>
              </a:lnSpc>
            </a:pPr>
            <a:r>
              <a:rPr lang="en-US" sz="1800" b="1">
                <a:solidFill>
                  <a:schemeClr val="accent2"/>
                </a:solidFill>
              </a:rPr>
              <a:t>AfriNIC</a:t>
            </a:r>
          </a:p>
          <a:p>
            <a:pPr eaLnBrk="1" hangingPunct="1">
              <a:lnSpc>
                <a:spcPct val="100000"/>
              </a:lnSpc>
            </a:pPr>
            <a:r>
              <a:rPr lang="en-US" sz="1800" b="1"/>
              <a:t>::/12 to::/23</a:t>
            </a:r>
          </a:p>
        </p:txBody>
      </p:sp>
      <p:sp>
        <p:nvSpPr>
          <p:cNvPr id="1025039" name="Rectangle 15"/>
          <p:cNvSpPr>
            <a:spLocks noChangeArrowheads="1"/>
          </p:cNvSpPr>
          <p:nvPr/>
        </p:nvSpPr>
        <p:spPr bwMode="auto">
          <a:xfrm>
            <a:off x="3962400" y="2743200"/>
            <a:ext cx="1374775" cy="685800"/>
          </a:xfrm>
          <a:prstGeom prst="rect">
            <a:avLst/>
          </a:prstGeom>
          <a:solidFill>
            <a:srgbClr val="F0C566"/>
          </a:soli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1" rIns="73025" bIns="36511" anchor="ctr"/>
          <a:lstStyle/>
          <a:p>
            <a:pPr eaLnBrk="1" hangingPunct="1">
              <a:lnSpc>
                <a:spcPct val="100000"/>
              </a:lnSpc>
            </a:pPr>
            <a:r>
              <a:rPr lang="en-US" sz="1800" b="1">
                <a:solidFill>
                  <a:schemeClr val="accent2"/>
                </a:solidFill>
              </a:rPr>
              <a:t>ARIN</a:t>
            </a:r>
          </a:p>
          <a:p>
            <a:pPr eaLnBrk="1" hangingPunct="1">
              <a:lnSpc>
                <a:spcPct val="100000"/>
              </a:lnSpc>
            </a:pPr>
            <a:r>
              <a:rPr lang="en-US" sz="1800" b="1"/>
              <a:t>::/12 to::/23</a:t>
            </a:r>
          </a:p>
        </p:txBody>
      </p:sp>
      <p:sp>
        <p:nvSpPr>
          <p:cNvPr id="1025040" name="Rectangle 16"/>
          <p:cNvSpPr>
            <a:spLocks noChangeArrowheads="1"/>
          </p:cNvSpPr>
          <p:nvPr/>
        </p:nvSpPr>
        <p:spPr bwMode="auto">
          <a:xfrm>
            <a:off x="5791200" y="2743200"/>
            <a:ext cx="1374775" cy="685800"/>
          </a:xfrm>
          <a:prstGeom prst="rect">
            <a:avLst/>
          </a:prstGeom>
          <a:solidFill>
            <a:srgbClr val="F0C566"/>
          </a:soli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1" rIns="73025" bIns="36511" anchor="ctr"/>
          <a:lstStyle/>
          <a:p>
            <a:pPr eaLnBrk="1" hangingPunct="1">
              <a:lnSpc>
                <a:spcPct val="100000"/>
              </a:lnSpc>
            </a:pPr>
            <a:r>
              <a:rPr lang="en-US" sz="1800" b="1">
                <a:solidFill>
                  <a:schemeClr val="accent2"/>
                </a:solidFill>
              </a:rPr>
              <a:t>LACNIC</a:t>
            </a:r>
          </a:p>
          <a:p>
            <a:pPr eaLnBrk="1" hangingPunct="1">
              <a:lnSpc>
                <a:spcPct val="100000"/>
              </a:lnSpc>
            </a:pPr>
            <a:r>
              <a:rPr lang="en-US" sz="1800" b="1"/>
              <a:t>::/12 to::/23</a:t>
            </a:r>
          </a:p>
        </p:txBody>
      </p:sp>
      <p:sp>
        <p:nvSpPr>
          <p:cNvPr id="1025041" name="Rectangle 17"/>
          <p:cNvSpPr>
            <a:spLocks noChangeArrowheads="1"/>
          </p:cNvSpPr>
          <p:nvPr/>
        </p:nvSpPr>
        <p:spPr bwMode="auto">
          <a:xfrm>
            <a:off x="7540625" y="2743200"/>
            <a:ext cx="1374775" cy="685800"/>
          </a:xfrm>
          <a:prstGeom prst="rect">
            <a:avLst/>
          </a:prstGeom>
          <a:solidFill>
            <a:srgbClr val="F0C566"/>
          </a:soli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1" rIns="73025" bIns="36511" anchor="ctr"/>
          <a:lstStyle/>
          <a:p>
            <a:pPr eaLnBrk="1" hangingPunct="1">
              <a:lnSpc>
                <a:spcPct val="100000"/>
              </a:lnSpc>
            </a:pPr>
            <a:r>
              <a:rPr lang="en-US" sz="1800" b="1">
                <a:solidFill>
                  <a:schemeClr val="accent2"/>
                </a:solidFill>
              </a:rPr>
              <a:t>RIPE NCC</a:t>
            </a:r>
          </a:p>
          <a:p>
            <a:pPr eaLnBrk="1" hangingPunct="1">
              <a:lnSpc>
                <a:spcPct val="100000"/>
              </a:lnSpc>
            </a:pPr>
            <a:r>
              <a:rPr lang="en-US" sz="1800" b="1"/>
              <a:t>::/12 to::/23</a:t>
            </a:r>
          </a:p>
        </p:txBody>
      </p:sp>
      <p:sp>
        <p:nvSpPr>
          <p:cNvPr id="1025042" name="Line 18"/>
          <p:cNvSpPr>
            <a:spLocks noChangeShapeType="1"/>
          </p:cNvSpPr>
          <p:nvPr/>
        </p:nvSpPr>
        <p:spPr bwMode="auto">
          <a:xfrm>
            <a:off x="942975" y="2514600"/>
            <a:ext cx="7239000"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043" name="Rectangle 19"/>
          <p:cNvSpPr>
            <a:spLocks noChangeArrowheads="1"/>
          </p:cNvSpPr>
          <p:nvPr/>
        </p:nvSpPr>
        <p:spPr bwMode="auto">
          <a:xfrm>
            <a:off x="4164013" y="4038600"/>
            <a:ext cx="712787" cy="838200"/>
          </a:xfrm>
          <a:prstGeom prst="rect">
            <a:avLst/>
          </a:prstGeom>
          <a:solidFill>
            <a:srgbClr val="A0C02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pPr>
            <a:r>
              <a:rPr lang="en-US" sz="1800" b="1">
                <a:solidFill>
                  <a:schemeClr val="accent2"/>
                </a:solidFill>
              </a:rPr>
              <a:t>ISP</a:t>
            </a:r>
          </a:p>
          <a:p>
            <a:pPr eaLnBrk="1" hangingPunct="1">
              <a:lnSpc>
                <a:spcPct val="100000"/>
              </a:lnSpc>
            </a:pPr>
            <a:r>
              <a:rPr lang="en-US" sz="1800" b="1"/>
              <a:t>/32</a:t>
            </a:r>
          </a:p>
        </p:txBody>
      </p:sp>
      <p:sp>
        <p:nvSpPr>
          <p:cNvPr id="1025044" name="Rectangle 20"/>
          <p:cNvSpPr>
            <a:spLocks noChangeArrowheads="1"/>
          </p:cNvSpPr>
          <p:nvPr/>
        </p:nvSpPr>
        <p:spPr bwMode="auto">
          <a:xfrm>
            <a:off x="4164013" y="5486400"/>
            <a:ext cx="712787" cy="838200"/>
          </a:xfrm>
          <a:prstGeom prst="rect">
            <a:avLst/>
          </a:prstGeom>
          <a:solidFill>
            <a:srgbClr val="D2E8ED"/>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pPr>
            <a:r>
              <a:rPr lang="en-US" sz="1800" b="1">
                <a:solidFill>
                  <a:schemeClr val="accent2"/>
                </a:solidFill>
              </a:rPr>
              <a:t>Site</a:t>
            </a:r>
          </a:p>
          <a:p>
            <a:pPr eaLnBrk="1" hangingPunct="1">
              <a:lnSpc>
                <a:spcPct val="100000"/>
              </a:lnSpc>
            </a:pPr>
            <a:r>
              <a:rPr lang="en-US" sz="1800" b="1"/>
              <a:t>/48</a:t>
            </a:r>
          </a:p>
        </p:txBody>
      </p:sp>
      <p:sp>
        <p:nvSpPr>
          <p:cNvPr id="1025045" name="Rectangle 21"/>
          <p:cNvSpPr>
            <a:spLocks noChangeArrowheads="1"/>
          </p:cNvSpPr>
          <p:nvPr/>
        </p:nvSpPr>
        <p:spPr bwMode="auto">
          <a:xfrm>
            <a:off x="2640013" y="5181600"/>
            <a:ext cx="712787" cy="838200"/>
          </a:xfrm>
          <a:prstGeom prst="rect">
            <a:avLst/>
          </a:prstGeom>
          <a:solidFill>
            <a:srgbClr val="D2E8ED"/>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pPr>
            <a:r>
              <a:rPr lang="en-US" sz="1800" b="1"/>
              <a:t>Site</a:t>
            </a:r>
          </a:p>
          <a:p>
            <a:pPr eaLnBrk="1" hangingPunct="1">
              <a:lnSpc>
                <a:spcPct val="100000"/>
              </a:lnSpc>
            </a:pPr>
            <a:r>
              <a:rPr lang="en-US" sz="1800" b="1"/>
              <a:t>/48</a:t>
            </a:r>
          </a:p>
        </p:txBody>
      </p:sp>
      <p:sp>
        <p:nvSpPr>
          <p:cNvPr id="1025046" name="Rectangle 22"/>
          <p:cNvSpPr>
            <a:spLocks noChangeArrowheads="1"/>
          </p:cNvSpPr>
          <p:nvPr/>
        </p:nvSpPr>
        <p:spPr bwMode="auto">
          <a:xfrm>
            <a:off x="2487613" y="5334000"/>
            <a:ext cx="712787" cy="838200"/>
          </a:xfrm>
          <a:prstGeom prst="rect">
            <a:avLst/>
          </a:prstGeom>
          <a:solidFill>
            <a:srgbClr val="D2E8ED"/>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pPr>
            <a:r>
              <a:rPr lang="en-US" sz="1800" b="1"/>
              <a:t>Site</a:t>
            </a:r>
          </a:p>
          <a:p>
            <a:pPr eaLnBrk="1" hangingPunct="1">
              <a:lnSpc>
                <a:spcPct val="100000"/>
              </a:lnSpc>
            </a:pPr>
            <a:r>
              <a:rPr lang="en-US" sz="1800" b="1"/>
              <a:t>/48</a:t>
            </a:r>
          </a:p>
        </p:txBody>
      </p:sp>
      <p:sp>
        <p:nvSpPr>
          <p:cNvPr id="1025047" name="Rectangle 23"/>
          <p:cNvSpPr>
            <a:spLocks noChangeArrowheads="1"/>
          </p:cNvSpPr>
          <p:nvPr/>
        </p:nvSpPr>
        <p:spPr bwMode="auto">
          <a:xfrm>
            <a:off x="2640013" y="3733800"/>
            <a:ext cx="712787" cy="838200"/>
          </a:xfrm>
          <a:prstGeom prst="rect">
            <a:avLst/>
          </a:prstGeom>
          <a:solidFill>
            <a:srgbClr val="A0C02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pPr>
            <a:r>
              <a:rPr lang="en-US" sz="1800" b="1"/>
              <a:t>ISP</a:t>
            </a:r>
          </a:p>
          <a:p>
            <a:pPr eaLnBrk="1" hangingPunct="1">
              <a:lnSpc>
                <a:spcPct val="100000"/>
              </a:lnSpc>
            </a:pPr>
            <a:r>
              <a:rPr lang="en-US" sz="1800" b="1"/>
              <a:t>/32</a:t>
            </a:r>
          </a:p>
        </p:txBody>
      </p:sp>
      <p:sp>
        <p:nvSpPr>
          <p:cNvPr id="1025048" name="Rectangle 24"/>
          <p:cNvSpPr>
            <a:spLocks noChangeArrowheads="1"/>
          </p:cNvSpPr>
          <p:nvPr/>
        </p:nvSpPr>
        <p:spPr bwMode="auto">
          <a:xfrm>
            <a:off x="2487613" y="3886200"/>
            <a:ext cx="712787" cy="838200"/>
          </a:xfrm>
          <a:prstGeom prst="rect">
            <a:avLst/>
          </a:prstGeom>
          <a:solidFill>
            <a:srgbClr val="A0C02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pPr>
            <a:r>
              <a:rPr lang="en-US" sz="1800" b="1"/>
              <a:t>ISP</a:t>
            </a:r>
          </a:p>
          <a:p>
            <a:pPr eaLnBrk="1" hangingPunct="1">
              <a:lnSpc>
                <a:spcPct val="100000"/>
              </a:lnSpc>
            </a:pPr>
            <a:r>
              <a:rPr lang="en-US" sz="1800" b="1"/>
              <a:t>/32</a:t>
            </a:r>
          </a:p>
        </p:txBody>
      </p:sp>
      <p:sp>
        <p:nvSpPr>
          <p:cNvPr id="1025049" name="Rectangle 25"/>
          <p:cNvSpPr>
            <a:spLocks noChangeArrowheads="1"/>
          </p:cNvSpPr>
          <p:nvPr/>
        </p:nvSpPr>
        <p:spPr bwMode="auto">
          <a:xfrm>
            <a:off x="2335213" y="4038600"/>
            <a:ext cx="712787" cy="838200"/>
          </a:xfrm>
          <a:prstGeom prst="rect">
            <a:avLst/>
          </a:prstGeom>
          <a:solidFill>
            <a:srgbClr val="A0C02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pPr>
            <a:r>
              <a:rPr lang="en-US" sz="1800" b="1">
                <a:solidFill>
                  <a:schemeClr val="accent2"/>
                </a:solidFill>
              </a:rPr>
              <a:t>ISP</a:t>
            </a:r>
          </a:p>
          <a:p>
            <a:pPr eaLnBrk="1" hangingPunct="1">
              <a:lnSpc>
                <a:spcPct val="100000"/>
              </a:lnSpc>
            </a:pPr>
            <a:r>
              <a:rPr lang="en-US" sz="1800" b="1"/>
              <a:t>/32</a:t>
            </a:r>
          </a:p>
        </p:txBody>
      </p:sp>
      <p:sp>
        <p:nvSpPr>
          <p:cNvPr id="1025050" name="Rectangle 26"/>
          <p:cNvSpPr>
            <a:spLocks noChangeArrowheads="1"/>
          </p:cNvSpPr>
          <p:nvPr/>
        </p:nvSpPr>
        <p:spPr bwMode="auto">
          <a:xfrm>
            <a:off x="2335213" y="5486400"/>
            <a:ext cx="712787" cy="838200"/>
          </a:xfrm>
          <a:prstGeom prst="rect">
            <a:avLst/>
          </a:prstGeom>
          <a:solidFill>
            <a:srgbClr val="D2E8ED"/>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pPr>
            <a:r>
              <a:rPr lang="en-US" sz="1800" b="1">
                <a:solidFill>
                  <a:schemeClr val="accent2"/>
                </a:solidFill>
              </a:rPr>
              <a:t>Site</a:t>
            </a:r>
          </a:p>
          <a:p>
            <a:pPr eaLnBrk="1" hangingPunct="1">
              <a:lnSpc>
                <a:spcPct val="100000"/>
              </a:lnSpc>
            </a:pPr>
            <a:r>
              <a:rPr lang="en-US" sz="1800" b="1"/>
              <a:t>/48</a:t>
            </a:r>
          </a:p>
        </p:txBody>
      </p:sp>
      <p:sp>
        <p:nvSpPr>
          <p:cNvPr id="1025051" name="Rectangle 27"/>
          <p:cNvSpPr>
            <a:spLocks noChangeArrowheads="1"/>
          </p:cNvSpPr>
          <p:nvPr/>
        </p:nvSpPr>
        <p:spPr bwMode="auto">
          <a:xfrm>
            <a:off x="838200" y="5181600"/>
            <a:ext cx="712788" cy="838200"/>
          </a:xfrm>
          <a:prstGeom prst="rect">
            <a:avLst/>
          </a:prstGeom>
          <a:solidFill>
            <a:srgbClr val="D2E8ED"/>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pPr>
            <a:r>
              <a:rPr lang="en-US" sz="1800" b="1"/>
              <a:t>Site</a:t>
            </a:r>
          </a:p>
          <a:p>
            <a:pPr eaLnBrk="1" hangingPunct="1">
              <a:lnSpc>
                <a:spcPct val="100000"/>
              </a:lnSpc>
            </a:pPr>
            <a:r>
              <a:rPr lang="en-US" sz="1800" b="1"/>
              <a:t>/48</a:t>
            </a:r>
          </a:p>
        </p:txBody>
      </p:sp>
      <p:sp>
        <p:nvSpPr>
          <p:cNvPr id="1025052" name="Rectangle 28"/>
          <p:cNvSpPr>
            <a:spLocks noChangeArrowheads="1"/>
          </p:cNvSpPr>
          <p:nvPr/>
        </p:nvSpPr>
        <p:spPr bwMode="auto">
          <a:xfrm>
            <a:off x="685800" y="5334000"/>
            <a:ext cx="712788" cy="838200"/>
          </a:xfrm>
          <a:prstGeom prst="rect">
            <a:avLst/>
          </a:prstGeom>
          <a:solidFill>
            <a:srgbClr val="D2E8ED"/>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pPr>
            <a:r>
              <a:rPr lang="en-US" sz="1800" b="1"/>
              <a:t>Site</a:t>
            </a:r>
          </a:p>
          <a:p>
            <a:pPr eaLnBrk="1" hangingPunct="1">
              <a:lnSpc>
                <a:spcPct val="100000"/>
              </a:lnSpc>
            </a:pPr>
            <a:r>
              <a:rPr lang="en-US" sz="1800" b="1"/>
              <a:t>/48</a:t>
            </a:r>
          </a:p>
        </p:txBody>
      </p:sp>
      <p:sp>
        <p:nvSpPr>
          <p:cNvPr id="1025053" name="Rectangle 29"/>
          <p:cNvSpPr>
            <a:spLocks noChangeArrowheads="1"/>
          </p:cNvSpPr>
          <p:nvPr/>
        </p:nvSpPr>
        <p:spPr bwMode="auto">
          <a:xfrm>
            <a:off x="838200" y="3733800"/>
            <a:ext cx="712788" cy="838200"/>
          </a:xfrm>
          <a:prstGeom prst="rect">
            <a:avLst/>
          </a:prstGeom>
          <a:solidFill>
            <a:srgbClr val="A0C02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pPr>
            <a:r>
              <a:rPr lang="en-US" sz="1800" b="1"/>
              <a:t>ISP</a:t>
            </a:r>
          </a:p>
          <a:p>
            <a:pPr eaLnBrk="1" hangingPunct="1">
              <a:lnSpc>
                <a:spcPct val="100000"/>
              </a:lnSpc>
            </a:pPr>
            <a:r>
              <a:rPr lang="en-US" sz="1800" b="1"/>
              <a:t>/32</a:t>
            </a:r>
          </a:p>
        </p:txBody>
      </p:sp>
      <p:sp>
        <p:nvSpPr>
          <p:cNvPr id="1025054" name="Rectangle 30"/>
          <p:cNvSpPr>
            <a:spLocks noChangeArrowheads="1"/>
          </p:cNvSpPr>
          <p:nvPr/>
        </p:nvSpPr>
        <p:spPr bwMode="auto">
          <a:xfrm>
            <a:off x="685800" y="3886200"/>
            <a:ext cx="712788" cy="838200"/>
          </a:xfrm>
          <a:prstGeom prst="rect">
            <a:avLst/>
          </a:prstGeom>
          <a:solidFill>
            <a:srgbClr val="A0C02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pPr>
            <a:r>
              <a:rPr lang="en-US" sz="1800" b="1"/>
              <a:t>ISP</a:t>
            </a:r>
          </a:p>
          <a:p>
            <a:pPr eaLnBrk="1" hangingPunct="1">
              <a:lnSpc>
                <a:spcPct val="100000"/>
              </a:lnSpc>
            </a:pPr>
            <a:r>
              <a:rPr lang="en-US" sz="1800" b="1"/>
              <a:t>/32</a:t>
            </a:r>
          </a:p>
        </p:txBody>
      </p:sp>
      <p:sp>
        <p:nvSpPr>
          <p:cNvPr id="1025055" name="Rectangle 31"/>
          <p:cNvSpPr>
            <a:spLocks noChangeArrowheads="1"/>
          </p:cNvSpPr>
          <p:nvPr/>
        </p:nvSpPr>
        <p:spPr bwMode="auto">
          <a:xfrm>
            <a:off x="533400" y="4038600"/>
            <a:ext cx="712788" cy="838200"/>
          </a:xfrm>
          <a:prstGeom prst="rect">
            <a:avLst/>
          </a:prstGeom>
          <a:solidFill>
            <a:srgbClr val="A0C02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pPr>
            <a:r>
              <a:rPr lang="en-US" sz="1800" b="1">
                <a:solidFill>
                  <a:schemeClr val="accent2"/>
                </a:solidFill>
              </a:rPr>
              <a:t>ISP</a:t>
            </a:r>
          </a:p>
          <a:p>
            <a:pPr eaLnBrk="1" hangingPunct="1">
              <a:lnSpc>
                <a:spcPct val="100000"/>
              </a:lnSpc>
            </a:pPr>
            <a:r>
              <a:rPr lang="en-US" sz="1800" b="1"/>
              <a:t>/32</a:t>
            </a:r>
          </a:p>
        </p:txBody>
      </p:sp>
      <p:sp>
        <p:nvSpPr>
          <p:cNvPr id="1025056" name="Rectangle 32"/>
          <p:cNvSpPr>
            <a:spLocks noChangeArrowheads="1"/>
          </p:cNvSpPr>
          <p:nvPr/>
        </p:nvSpPr>
        <p:spPr bwMode="auto">
          <a:xfrm>
            <a:off x="533400" y="5486400"/>
            <a:ext cx="712788" cy="838200"/>
          </a:xfrm>
          <a:prstGeom prst="rect">
            <a:avLst/>
          </a:prstGeom>
          <a:solidFill>
            <a:srgbClr val="D2E8ED"/>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pPr>
            <a:r>
              <a:rPr lang="en-US" sz="1800" b="1">
                <a:solidFill>
                  <a:schemeClr val="accent2"/>
                </a:solidFill>
              </a:rPr>
              <a:t>Site</a:t>
            </a:r>
          </a:p>
          <a:p>
            <a:pPr eaLnBrk="1" hangingPunct="1">
              <a:lnSpc>
                <a:spcPct val="100000"/>
              </a:lnSpc>
            </a:pPr>
            <a:r>
              <a:rPr lang="en-US" sz="1800" b="1"/>
              <a:t>/48</a:t>
            </a:r>
          </a:p>
        </p:txBody>
      </p:sp>
      <p:sp>
        <p:nvSpPr>
          <p:cNvPr id="1025057" name="Rectangle 33"/>
          <p:cNvSpPr>
            <a:spLocks noChangeArrowheads="1"/>
          </p:cNvSpPr>
          <p:nvPr/>
        </p:nvSpPr>
        <p:spPr bwMode="auto">
          <a:xfrm>
            <a:off x="6373813" y="5181600"/>
            <a:ext cx="712787" cy="838200"/>
          </a:xfrm>
          <a:prstGeom prst="rect">
            <a:avLst/>
          </a:prstGeom>
          <a:solidFill>
            <a:srgbClr val="D2E8ED"/>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pPr>
            <a:r>
              <a:rPr lang="en-US" sz="1800" b="1"/>
              <a:t>Site</a:t>
            </a:r>
          </a:p>
          <a:p>
            <a:pPr eaLnBrk="1" hangingPunct="1">
              <a:lnSpc>
                <a:spcPct val="100000"/>
              </a:lnSpc>
            </a:pPr>
            <a:r>
              <a:rPr lang="en-US" sz="1800" b="1"/>
              <a:t>/48</a:t>
            </a:r>
          </a:p>
        </p:txBody>
      </p:sp>
      <p:sp>
        <p:nvSpPr>
          <p:cNvPr id="1025058" name="Rectangle 34"/>
          <p:cNvSpPr>
            <a:spLocks noChangeArrowheads="1"/>
          </p:cNvSpPr>
          <p:nvPr/>
        </p:nvSpPr>
        <p:spPr bwMode="auto">
          <a:xfrm>
            <a:off x="6221413" y="5334000"/>
            <a:ext cx="712787" cy="838200"/>
          </a:xfrm>
          <a:prstGeom prst="rect">
            <a:avLst/>
          </a:prstGeom>
          <a:solidFill>
            <a:srgbClr val="D2E8ED"/>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pPr>
            <a:r>
              <a:rPr lang="en-US" sz="1800" b="1"/>
              <a:t>Site</a:t>
            </a:r>
          </a:p>
          <a:p>
            <a:pPr eaLnBrk="1" hangingPunct="1">
              <a:lnSpc>
                <a:spcPct val="100000"/>
              </a:lnSpc>
            </a:pPr>
            <a:r>
              <a:rPr lang="en-US" sz="1800" b="1"/>
              <a:t>/48</a:t>
            </a:r>
          </a:p>
        </p:txBody>
      </p:sp>
      <p:sp>
        <p:nvSpPr>
          <p:cNvPr id="1025059" name="Rectangle 35"/>
          <p:cNvSpPr>
            <a:spLocks noChangeArrowheads="1"/>
          </p:cNvSpPr>
          <p:nvPr/>
        </p:nvSpPr>
        <p:spPr bwMode="auto">
          <a:xfrm>
            <a:off x="6373813" y="3733800"/>
            <a:ext cx="712787" cy="838200"/>
          </a:xfrm>
          <a:prstGeom prst="rect">
            <a:avLst/>
          </a:prstGeom>
          <a:solidFill>
            <a:srgbClr val="A0C02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pPr>
            <a:r>
              <a:rPr lang="en-US" sz="1800" b="1"/>
              <a:t>ISP</a:t>
            </a:r>
          </a:p>
          <a:p>
            <a:pPr eaLnBrk="1" hangingPunct="1">
              <a:lnSpc>
                <a:spcPct val="100000"/>
              </a:lnSpc>
            </a:pPr>
            <a:r>
              <a:rPr lang="en-US" sz="1800" b="1"/>
              <a:t>/32</a:t>
            </a:r>
          </a:p>
        </p:txBody>
      </p:sp>
      <p:sp>
        <p:nvSpPr>
          <p:cNvPr id="1025060" name="Rectangle 36"/>
          <p:cNvSpPr>
            <a:spLocks noChangeArrowheads="1"/>
          </p:cNvSpPr>
          <p:nvPr/>
        </p:nvSpPr>
        <p:spPr bwMode="auto">
          <a:xfrm>
            <a:off x="6221413" y="3886200"/>
            <a:ext cx="712787" cy="838200"/>
          </a:xfrm>
          <a:prstGeom prst="rect">
            <a:avLst/>
          </a:prstGeom>
          <a:solidFill>
            <a:srgbClr val="A0C02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pPr>
            <a:r>
              <a:rPr lang="en-US" sz="1800" b="1"/>
              <a:t>ISP</a:t>
            </a:r>
          </a:p>
          <a:p>
            <a:pPr eaLnBrk="1" hangingPunct="1">
              <a:lnSpc>
                <a:spcPct val="100000"/>
              </a:lnSpc>
            </a:pPr>
            <a:r>
              <a:rPr lang="en-US" sz="1800" b="1"/>
              <a:t>/32</a:t>
            </a:r>
          </a:p>
        </p:txBody>
      </p:sp>
      <p:sp>
        <p:nvSpPr>
          <p:cNvPr id="1025061" name="Rectangle 37"/>
          <p:cNvSpPr>
            <a:spLocks noChangeArrowheads="1"/>
          </p:cNvSpPr>
          <p:nvPr/>
        </p:nvSpPr>
        <p:spPr bwMode="auto">
          <a:xfrm>
            <a:off x="6069013" y="4038600"/>
            <a:ext cx="712787" cy="838200"/>
          </a:xfrm>
          <a:prstGeom prst="rect">
            <a:avLst/>
          </a:prstGeom>
          <a:solidFill>
            <a:srgbClr val="A0C02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pPr>
            <a:r>
              <a:rPr lang="en-US" sz="1800" b="1">
                <a:solidFill>
                  <a:schemeClr val="accent2"/>
                </a:solidFill>
              </a:rPr>
              <a:t>ISP</a:t>
            </a:r>
          </a:p>
          <a:p>
            <a:pPr eaLnBrk="1" hangingPunct="1">
              <a:lnSpc>
                <a:spcPct val="100000"/>
              </a:lnSpc>
            </a:pPr>
            <a:r>
              <a:rPr lang="en-US" sz="1800" b="1"/>
              <a:t>/32</a:t>
            </a:r>
          </a:p>
        </p:txBody>
      </p:sp>
      <p:sp>
        <p:nvSpPr>
          <p:cNvPr id="1025062" name="Rectangle 38"/>
          <p:cNvSpPr>
            <a:spLocks noChangeArrowheads="1"/>
          </p:cNvSpPr>
          <p:nvPr/>
        </p:nvSpPr>
        <p:spPr bwMode="auto">
          <a:xfrm>
            <a:off x="6069013" y="5486400"/>
            <a:ext cx="712787" cy="838200"/>
          </a:xfrm>
          <a:prstGeom prst="rect">
            <a:avLst/>
          </a:prstGeom>
          <a:solidFill>
            <a:srgbClr val="D2E8ED"/>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pPr>
            <a:r>
              <a:rPr lang="en-US" sz="1800" b="1">
                <a:solidFill>
                  <a:schemeClr val="accent2"/>
                </a:solidFill>
              </a:rPr>
              <a:t>Site</a:t>
            </a:r>
          </a:p>
          <a:p>
            <a:pPr eaLnBrk="1" hangingPunct="1">
              <a:lnSpc>
                <a:spcPct val="100000"/>
              </a:lnSpc>
            </a:pPr>
            <a:r>
              <a:rPr lang="en-US" sz="1800" b="1"/>
              <a:t>/48</a:t>
            </a:r>
          </a:p>
        </p:txBody>
      </p:sp>
      <p:sp>
        <p:nvSpPr>
          <p:cNvPr id="1025063" name="Rectangle 39"/>
          <p:cNvSpPr>
            <a:spLocks noChangeArrowheads="1"/>
          </p:cNvSpPr>
          <p:nvPr/>
        </p:nvSpPr>
        <p:spPr bwMode="auto">
          <a:xfrm>
            <a:off x="8050213" y="5181600"/>
            <a:ext cx="712787" cy="838200"/>
          </a:xfrm>
          <a:prstGeom prst="rect">
            <a:avLst/>
          </a:prstGeom>
          <a:solidFill>
            <a:srgbClr val="D2E8ED"/>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pPr>
            <a:r>
              <a:rPr lang="en-US" sz="1800" b="1"/>
              <a:t>Site</a:t>
            </a:r>
          </a:p>
          <a:p>
            <a:pPr eaLnBrk="1" hangingPunct="1">
              <a:lnSpc>
                <a:spcPct val="100000"/>
              </a:lnSpc>
            </a:pPr>
            <a:r>
              <a:rPr lang="en-US" sz="1800" b="1"/>
              <a:t>/48</a:t>
            </a:r>
          </a:p>
        </p:txBody>
      </p:sp>
      <p:sp>
        <p:nvSpPr>
          <p:cNvPr id="1025064" name="Rectangle 40"/>
          <p:cNvSpPr>
            <a:spLocks noChangeArrowheads="1"/>
          </p:cNvSpPr>
          <p:nvPr/>
        </p:nvSpPr>
        <p:spPr bwMode="auto">
          <a:xfrm>
            <a:off x="7897813" y="5334000"/>
            <a:ext cx="712787" cy="838200"/>
          </a:xfrm>
          <a:prstGeom prst="rect">
            <a:avLst/>
          </a:prstGeom>
          <a:solidFill>
            <a:srgbClr val="D2E8ED"/>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pPr>
            <a:r>
              <a:rPr lang="en-US" sz="1800" b="1"/>
              <a:t>Site</a:t>
            </a:r>
          </a:p>
          <a:p>
            <a:pPr eaLnBrk="1" hangingPunct="1">
              <a:lnSpc>
                <a:spcPct val="100000"/>
              </a:lnSpc>
            </a:pPr>
            <a:r>
              <a:rPr lang="en-US" sz="1800" b="1"/>
              <a:t>/48</a:t>
            </a:r>
          </a:p>
        </p:txBody>
      </p:sp>
      <p:sp>
        <p:nvSpPr>
          <p:cNvPr id="1025065" name="Rectangle 41"/>
          <p:cNvSpPr>
            <a:spLocks noChangeArrowheads="1"/>
          </p:cNvSpPr>
          <p:nvPr/>
        </p:nvSpPr>
        <p:spPr bwMode="auto">
          <a:xfrm>
            <a:off x="8050213" y="3733800"/>
            <a:ext cx="712787" cy="838200"/>
          </a:xfrm>
          <a:prstGeom prst="rect">
            <a:avLst/>
          </a:prstGeom>
          <a:solidFill>
            <a:srgbClr val="A0C02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pPr>
            <a:r>
              <a:rPr lang="en-US" sz="1800" b="1"/>
              <a:t>ISP</a:t>
            </a:r>
          </a:p>
          <a:p>
            <a:pPr eaLnBrk="1" hangingPunct="1">
              <a:lnSpc>
                <a:spcPct val="100000"/>
              </a:lnSpc>
            </a:pPr>
            <a:r>
              <a:rPr lang="en-US" sz="1800" b="1"/>
              <a:t>/32</a:t>
            </a:r>
          </a:p>
        </p:txBody>
      </p:sp>
      <p:sp>
        <p:nvSpPr>
          <p:cNvPr id="1025066" name="Rectangle 42"/>
          <p:cNvSpPr>
            <a:spLocks noChangeArrowheads="1"/>
          </p:cNvSpPr>
          <p:nvPr/>
        </p:nvSpPr>
        <p:spPr bwMode="auto">
          <a:xfrm>
            <a:off x="7897813" y="3886200"/>
            <a:ext cx="712787" cy="838200"/>
          </a:xfrm>
          <a:prstGeom prst="rect">
            <a:avLst/>
          </a:prstGeom>
          <a:solidFill>
            <a:srgbClr val="A0C02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pPr>
            <a:r>
              <a:rPr lang="en-US" sz="1800" b="1"/>
              <a:t>ISP</a:t>
            </a:r>
          </a:p>
          <a:p>
            <a:pPr eaLnBrk="1" hangingPunct="1">
              <a:lnSpc>
                <a:spcPct val="100000"/>
              </a:lnSpc>
            </a:pPr>
            <a:r>
              <a:rPr lang="en-US" sz="1800" b="1"/>
              <a:t>/32</a:t>
            </a:r>
          </a:p>
        </p:txBody>
      </p:sp>
      <p:sp>
        <p:nvSpPr>
          <p:cNvPr id="1025067" name="Rectangle 43"/>
          <p:cNvSpPr>
            <a:spLocks noChangeArrowheads="1"/>
          </p:cNvSpPr>
          <p:nvPr/>
        </p:nvSpPr>
        <p:spPr bwMode="auto">
          <a:xfrm>
            <a:off x="7745413" y="4038600"/>
            <a:ext cx="712787" cy="838200"/>
          </a:xfrm>
          <a:prstGeom prst="rect">
            <a:avLst/>
          </a:prstGeom>
          <a:solidFill>
            <a:srgbClr val="A0C02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pPr>
            <a:r>
              <a:rPr lang="en-US" sz="1800" b="1">
                <a:solidFill>
                  <a:schemeClr val="accent2"/>
                </a:solidFill>
              </a:rPr>
              <a:t>ISP</a:t>
            </a:r>
          </a:p>
          <a:p>
            <a:pPr eaLnBrk="1" hangingPunct="1">
              <a:lnSpc>
                <a:spcPct val="100000"/>
              </a:lnSpc>
            </a:pPr>
            <a:r>
              <a:rPr lang="en-US" sz="1800" b="1"/>
              <a:t>/32</a:t>
            </a:r>
          </a:p>
        </p:txBody>
      </p:sp>
      <p:sp>
        <p:nvSpPr>
          <p:cNvPr id="1025068" name="Rectangle 44"/>
          <p:cNvSpPr>
            <a:spLocks noChangeArrowheads="1"/>
          </p:cNvSpPr>
          <p:nvPr/>
        </p:nvSpPr>
        <p:spPr bwMode="auto">
          <a:xfrm>
            <a:off x="7745413" y="5486400"/>
            <a:ext cx="712787" cy="838200"/>
          </a:xfrm>
          <a:prstGeom prst="rect">
            <a:avLst/>
          </a:prstGeom>
          <a:solidFill>
            <a:srgbClr val="D2E8ED"/>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00000"/>
              </a:lnSpc>
            </a:pPr>
            <a:r>
              <a:rPr lang="en-US" sz="1800" b="1">
                <a:solidFill>
                  <a:schemeClr val="accent2"/>
                </a:solidFill>
              </a:rPr>
              <a:t>Site</a:t>
            </a:r>
          </a:p>
          <a:p>
            <a:pPr eaLnBrk="1" hangingPunct="1">
              <a:lnSpc>
                <a:spcPct val="100000"/>
              </a:lnSpc>
            </a:pPr>
            <a:r>
              <a:rPr lang="en-US" sz="1800" b="1"/>
              <a:t>/48</a:t>
            </a:r>
          </a:p>
        </p:txBody>
      </p:sp>
      <p:sp>
        <p:nvSpPr>
          <p:cNvPr id="1025069" name="Line 45"/>
          <p:cNvSpPr>
            <a:spLocks noChangeShapeType="1"/>
          </p:cNvSpPr>
          <p:nvPr/>
        </p:nvSpPr>
        <p:spPr bwMode="auto">
          <a:xfrm flipV="1">
            <a:off x="3200400" y="6019800"/>
            <a:ext cx="152400" cy="152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1025070" name="Line 46"/>
          <p:cNvSpPr>
            <a:spLocks noChangeShapeType="1"/>
          </p:cNvSpPr>
          <p:nvPr/>
        </p:nvSpPr>
        <p:spPr bwMode="auto">
          <a:xfrm flipV="1">
            <a:off x="5029200" y="6019800"/>
            <a:ext cx="152400" cy="152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1025071" name="Line 47"/>
          <p:cNvSpPr>
            <a:spLocks noChangeShapeType="1"/>
          </p:cNvSpPr>
          <p:nvPr/>
        </p:nvSpPr>
        <p:spPr bwMode="auto">
          <a:xfrm flipV="1">
            <a:off x="6934200" y="6019800"/>
            <a:ext cx="152400" cy="152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1025072" name="Line 48"/>
          <p:cNvSpPr>
            <a:spLocks noChangeShapeType="1"/>
          </p:cNvSpPr>
          <p:nvPr/>
        </p:nvSpPr>
        <p:spPr bwMode="auto">
          <a:xfrm flipV="1">
            <a:off x="8610600" y="6019800"/>
            <a:ext cx="152400" cy="152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1025073" name="Line 49"/>
          <p:cNvSpPr>
            <a:spLocks noChangeShapeType="1"/>
          </p:cNvSpPr>
          <p:nvPr/>
        </p:nvSpPr>
        <p:spPr bwMode="auto">
          <a:xfrm flipV="1">
            <a:off x="3200400" y="4572000"/>
            <a:ext cx="152400" cy="152400"/>
          </a:xfrm>
          <a:prstGeom prst="line">
            <a:avLst/>
          </a:prstGeom>
          <a:noFill/>
          <a:ln w="28575">
            <a:solidFill>
              <a:schemeClr val="tx1"/>
            </a:solidFill>
            <a:prstDash val="sysDot"/>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1025074" name="Line 50"/>
          <p:cNvSpPr>
            <a:spLocks noChangeShapeType="1"/>
          </p:cNvSpPr>
          <p:nvPr/>
        </p:nvSpPr>
        <p:spPr bwMode="auto">
          <a:xfrm flipV="1">
            <a:off x="5029200" y="4572000"/>
            <a:ext cx="152400" cy="152400"/>
          </a:xfrm>
          <a:prstGeom prst="line">
            <a:avLst/>
          </a:prstGeom>
          <a:noFill/>
          <a:ln w="28575">
            <a:solidFill>
              <a:schemeClr val="tx1"/>
            </a:solidFill>
            <a:prstDash val="sysDot"/>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1025075" name="Line 51"/>
          <p:cNvSpPr>
            <a:spLocks noChangeShapeType="1"/>
          </p:cNvSpPr>
          <p:nvPr/>
        </p:nvSpPr>
        <p:spPr bwMode="auto">
          <a:xfrm flipV="1">
            <a:off x="6934200" y="4572000"/>
            <a:ext cx="152400" cy="152400"/>
          </a:xfrm>
          <a:prstGeom prst="line">
            <a:avLst/>
          </a:prstGeom>
          <a:noFill/>
          <a:ln w="28575">
            <a:solidFill>
              <a:schemeClr val="tx1"/>
            </a:solidFill>
            <a:prstDash val="sysDot"/>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1025076" name="Line 52"/>
          <p:cNvSpPr>
            <a:spLocks noChangeShapeType="1"/>
          </p:cNvSpPr>
          <p:nvPr/>
        </p:nvSpPr>
        <p:spPr bwMode="auto">
          <a:xfrm flipV="1">
            <a:off x="8610600" y="4572000"/>
            <a:ext cx="152400" cy="152400"/>
          </a:xfrm>
          <a:prstGeom prst="line">
            <a:avLst/>
          </a:prstGeom>
          <a:noFill/>
          <a:ln w="28575">
            <a:solidFill>
              <a:schemeClr val="tx1"/>
            </a:solidFill>
            <a:prstDash val="sysDot"/>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1025077" name="Line 53"/>
          <p:cNvSpPr>
            <a:spLocks noChangeShapeType="1"/>
          </p:cNvSpPr>
          <p:nvPr/>
        </p:nvSpPr>
        <p:spPr bwMode="auto">
          <a:xfrm flipV="1">
            <a:off x="1420813" y="6019800"/>
            <a:ext cx="152400" cy="152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1025078" name="Line 54"/>
          <p:cNvSpPr>
            <a:spLocks noChangeShapeType="1"/>
          </p:cNvSpPr>
          <p:nvPr/>
        </p:nvSpPr>
        <p:spPr bwMode="auto">
          <a:xfrm flipV="1">
            <a:off x="1420813" y="4572000"/>
            <a:ext cx="152400" cy="152400"/>
          </a:xfrm>
          <a:prstGeom prst="line">
            <a:avLst/>
          </a:prstGeom>
          <a:noFill/>
          <a:ln w="28575">
            <a:solidFill>
              <a:schemeClr val="tx1"/>
            </a:solidFill>
            <a:prstDash val="sysDot"/>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Tree>
    <p:extLst>
      <p:ext uri="{BB962C8B-B14F-4D97-AF65-F5344CB8AC3E}">
        <p14:creationId xmlns:p14="http://schemas.microsoft.com/office/powerpoint/2010/main" val="1767791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 Global Unicast Address</a:t>
            </a:r>
            <a:endParaRPr lang="en-US" dirty="0"/>
          </a:p>
        </p:txBody>
      </p:sp>
      <p:sp>
        <p:nvSpPr>
          <p:cNvPr id="3" name="Content Placeholder 2"/>
          <p:cNvSpPr>
            <a:spLocks noGrp="1"/>
          </p:cNvSpPr>
          <p:nvPr>
            <p:ph idx="10"/>
          </p:nvPr>
        </p:nvSpPr>
        <p:spPr/>
        <p:txBody>
          <a:bodyPr>
            <a:normAutofit/>
          </a:bodyPr>
          <a:lstStyle/>
          <a:p>
            <a:r>
              <a:rPr lang="en-US" dirty="0" smtClean="0"/>
              <a:t>The current IANA global routing prefix uses the range that starts with binary </a:t>
            </a:r>
            <a:r>
              <a:rPr lang="en-US" b="1" dirty="0" smtClean="0">
                <a:latin typeface="Courier New" pitchFamily="49" charset="0"/>
                <a:cs typeface="Courier New" pitchFamily="49" charset="0"/>
              </a:rPr>
              <a:t>0010 (2000::/3)</a:t>
            </a:r>
            <a:r>
              <a:rPr lang="en-US" b="1" dirty="0" smtClean="0"/>
              <a:t>.</a:t>
            </a:r>
          </a:p>
          <a:p>
            <a:pPr marL="0" indent="0">
              <a:buNone/>
            </a:pPr>
            <a:endParaRPr lang="en-US" dirty="0" smtClean="0"/>
          </a:p>
        </p:txBody>
      </p:sp>
      <p:sp>
        <p:nvSpPr>
          <p:cNvPr id="62" name="Line 22"/>
          <p:cNvSpPr>
            <a:spLocks noChangeShapeType="1"/>
          </p:cNvSpPr>
          <p:nvPr/>
        </p:nvSpPr>
        <p:spPr bwMode="auto">
          <a:xfrm>
            <a:off x="568325" y="3657600"/>
            <a:ext cx="2743200" cy="0"/>
          </a:xfrm>
          <a:prstGeom prst="line">
            <a:avLst/>
          </a:prstGeom>
          <a:noFill/>
          <a:ln w="38100">
            <a:solidFill>
              <a:schemeClr val="tx1"/>
            </a:solidFill>
            <a:round/>
            <a:headEnd type="triangle" w="med" len="med"/>
            <a:tailEnd type="triangle" w="med" len="med"/>
          </a:ln>
        </p:spPr>
        <p:txBody>
          <a:bodyPr wrap="none" anchor="ctr"/>
          <a:lstStyle/>
          <a:p>
            <a:endParaRPr lang="en-US" sz="1800" dirty="0"/>
          </a:p>
        </p:txBody>
      </p:sp>
      <p:sp>
        <p:nvSpPr>
          <p:cNvPr id="63" name="Text Box 23"/>
          <p:cNvSpPr txBox="1">
            <a:spLocks noChangeArrowheads="1"/>
          </p:cNvSpPr>
          <p:nvPr/>
        </p:nvSpPr>
        <p:spPr bwMode="auto">
          <a:xfrm>
            <a:off x="763588" y="3278188"/>
            <a:ext cx="2364751" cy="369332"/>
          </a:xfrm>
          <a:prstGeom prst="rect">
            <a:avLst/>
          </a:prstGeom>
          <a:noFill/>
          <a:ln w="38100">
            <a:noFill/>
            <a:miter lim="800000"/>
            <a:headEnd type="none" w="sm" len="sm"/>
            <a:tailEnd/>
          </a:ln>
        </p:spPr>
        <p:txBody>
          <a:bodyPr wrap="none">
            <a:spAutoFit/>
          </a:bodyPr>
          <a:lstStyle/>
          <a:p>
            <a:pPr algn="ctr">
              <a:lnSpc>
                <a:spcPct val="100000"/>
              </a:lnSpc>
              <a:spcBef>
                <a:spcPct val="0"/>
              </a:spcBef>
            </a:pPr>
            <a:r>
              <a:rPr lang="en-US" sz="1800" dirty="0" smtClean="0"/>
              <a:t>Global Routing Prefix</a:t>
            </a:r>
            <a:endParaRPr lang="en-US" sz="1800" dirty="0"/>
          </a:p>
        </p:txBody>
      </p:sp>
      <p:sp>
        <p:nvSpPr>
          <p:cNvPr id="64" name="Text Box 24"/>
          <p:cNvSpPr txBox="1">
            <a:spLocks noChangeArrowheads="1"/>
          </p:cNvSpPr>
          <p:nvPr/>
        </p:nvSpPr>
        <p:spPr bwMode="auto">
          <a:xfrm>
            <a:off x="3397250" y="3016250"/>
            <a:ext cx="915635" cy="646331"/>
          </a:xfrm>
          <a:prstGeom prst="rect">
            <a:avLst/>
          </a:prstGeom>
          <a:noFill/>
          <a:ln w="38100">
            <a:noFill/>
            <a:miter lim="800000"/>
            <a:headEnd type="none" w="sm" len="sm"/>
            <a:tailEnd/>
          </a:ln>
        </p:spPr>
        <p:txBody>
          <a:bodyPr wrap="none">
            <a:spAutoFit/>
          </a:bodyPr>
          <a:lstStyle/>
          <a:p>
            <a:pPr algn="ctr">
              <a:lnSpc>
                <a:spcPct val="100000"/>
              </a:lnSpc>
              <a:spcBef>
                <a:spcPct val="0"/>
              </a:spcBef>
            </a:pPr>
            <a:r>
              <a:rPr lang="en-US" sz="1800" dirty="0" smtClean="0"/>
              <a:t>Subnet</a:t>
            </a:r>
          </a:p>
          <a:p>
            <a:pPr algn="ctr">
              <a:lnSpc>
                <a:spcPct val="100000"/>
              </a:lnSpc>
              <a:spcBef>
                <a:spcPct val="0"/>
              </a:spcBef>
            </a:pPr>
            <a:r>
              <a:rPr lang="en-US" sz="1800" dirty="0" smtClean="0"/>
              <a:t>ID</a:t>
            </a:r>
            <a:endParaRPr lang="en-US" sz="1800" dirty="0"/>
          </a:p>
        </p:txBody>
      </p:sp>
      <p:sp>
        <p:nvSpPr>
          <p:cNvPr id="65" name="Text Box 25"/>
          <p:cNvSpPr txBox="1">
            <a:spLocks noChangeArrowheads="1"/>
          </p:cNvSpPr>
          <p:nvPr/>
        </p:nvSpPr>
        <p:spPr bwMode="auto">
          <a:xfrm>
            <a:off x="5889625" y="3316288"/>
            <a:ext cx="1377300" cy="369332"/>
          </a:xfrm>
          <a:prstGeom prst="rect">
            <a:avLst/>
          </a:prstGeom>
          <a:noFill/>
          <a:ln w="38100">
            <a:noFill/>
            <a:miter lim="800000"/>
            <a:headEnd type="none" w="sm" len="sm"/>
            <a:tailEnd/>
          </a:ln>
        </p:spPr>
        <p:txBody>
          <a:bodyPr wrap="none">
            <a:spAutoFit/>
          </a:bodyPr>
          <a:lstStyle/>
          <a:p>
            <a:pPr algn="ctr">
              <a:lnSpc>
                <a:spcPct val="100000"/>
              </a:lnSpc>
              <a:spcBef>
                <a:spcPct val="0"/>
              </a:spcBef>
            </a:pPr>
            <a:r>
              <a:rPr lang="en-US" sz="1800" dirty="0" smtClean="0"/>
              <a:t>Interface ID</a:t>
            </a:r>
            <a:endParaRPr lang="en-US" sz="1800" dirty="0"/>
          </a:p>
        </p:txBody>
      </p:sp>
      <p:sp>
        <p:nvSpPr>
          <p:cNvPr id="66" name="Line 26"/>
          <p:cNvSpPr>
            <a:spLocks noChangeShapeType="1"/>
          </p:cNvSpPr>
          <p:nvPr/>
        </p:nvSpPr>
        <p:spPr bwMode="auto">
          <a:xfrm>
            <a:off x="3365500" y="3657600"/>
            <a:ext cx="1188720" cy="0"/>
          </a:xfrm>
          <a:prstGeom prst="line">
            <a:avLst/>
          </a:prstGeom>
          <a:noFill/>
          <a:ln w="38100">
            <a:solidFill>
              <a:schemeClr val="tx1"/>
            </a:solidFill>
            <a:round/>
            <a:headEnd type="triangle" w="med" len="med"/>
            <a:tailEnd type="triangle" w="med" len="med"/>
          </a:ln>
        </p:spPr>
        <p:txBody>
          <a:bodyPr wrap="none" anchor="ctr"/>
          <a:lstStyle/>
          <a:p>
            <a:endParaRPr lang="en-US" sz="1800" dirty="0"/>
          </a:p>
        </p:txBody>
      </p:sp>
      <p:sp>
        <p:nvSpPr>
          <p:cNvPr id="67" name="Line 27"/>
          <p:cNvSpPr>
            <a:spLocks noChangeShapeType="1"/>
          </p:cNvSpPr>
          <p:nvPr/>
        </p:nvSpPr>
        <p:spPr bwMode="auto">
          <a:xfrm>
            <a:off x="4597400" y="3644900"/>
            <a:ext cx="3931920" cy="0"/>
          </a:xfrm>
          <a:prstGeom prst="line">
            <a:avLst/>
          </a:prstGeom>
          <a:noFill/>
          <a:ln w="38100">
            <a:solidFill>
              <a:schemeClr val="tx1"/>
            </a:solidFill>
            <a:round/>
            <a:headEnd type="triangle" w="med" len="med"/>
            <a:tailEnd type="triangle" w="med" len="med"/>
          </a:ln>
        </p:spPr>
        <p:txBody>
          <a:bodyPr wrap="none" anchor="ctr"/>
          <a:lstStyle/>
          <a:p>
            <a:endParaRPr lang="en-US" dirty="0"/>
          </a:p>
        </p:txBody>
      </p:sp>
      <p:graphicFrame>
        <p:nvGraphicFramePr>
          <p:cNvPr id="68" name="Table 67"/>
          <p:cNvGraphicFramePr>
            <a:graphicFrameLocks noGrp="1"/>
          </p:cNvGraphicFramePr>
          <p:nvPr/>
        </p:nvGraphicFramePr>
        <p:xfrm>
          <a:off x="558800" y="4229100"/>
          <a:ext cx="7975600" cy="579120"/>
        </p:xfrm>
        <a:graphic>
          <a:graphicData uri="http://schemas.openxmlformats.org/drawingml/2006/table">
            <a:tbl>
              <a:tblPr firstRow="1" bandRow="1">
                <a:tableStyleId>{2D5ABB26-0587-4C30-8999-92F81FD0307C}</a:tableStyleId>
              </a:tblPr>
              <a:tblGrid>
                <a:gridCol w="838200"/>
                <a:gridCol w="812800"/>
                <a:gridCol w="1104900"/>
                <a:gridCol w="1231900"/>
                <a:gridCol w="3987800"/>
              </a:tblGrid>
              <a:tr h="370840">
                <a:tc>
                  <a:txBody>
                    <a:bodyPr/>
                    <a:lstStyle/>
                    <a:p>
                      <a:pPr algn="ctr"/>
                      <a:r>
                        <a:rPr lang="en-US" sz="2000" b="1" dirty="0" smtClean="0">
                          <a:latin typeface="Courier New" pitchFamily="49" charset="0"/>
                          <a:cs typeface="Courier New" pitchFamily="49" charset="0"/>
                        </a:rPr>
                        <a:t>2001</a:t>
                      </a:r>
                    </a:p>
                    <a:p>
                      <a:pPr algn="l"/>
                      <a:r>
                        <a:rPr lang="en-US" sz="1200" b="1" dirty="0" smtClean="0">
                          <a:solidFill>
                            <a:schemeClr val="accent6"/>
                          </a:solidFill>
                          <a:latin typeface="Courier New" pitchFamily="49" charset="0"/>
                          <a:cs typeface="Courier New" pitchFamily="49" charset="0"/>
                        </a:rPr>
                        <a:t>001</a:t>
                      </a:r>
                      <a:r>
                        <a:rPr lang="en-US" sz="1200" b="0" dirty="0" smtClean="0">
                          <a:solidFill>
                            <a:schemeClr val="tx1"/>
                          </a:solidFill>
                          <a:latin typeface="Courier New" pitchFamily="49" charset="0"/>
                          <a:cs typeface="Courier New" pitchFamily="49" charset="0"/>
                        </a:rPr>
                        <a:t>0</a:t>
                      </a:r>
                      <a:endParaRPr lang="en-US" sz="2000" b="0" dirty="0">
                        <a:solidFill>
                          <a:schemeClr val="tx1"/>
                        </a:solidFill>
                        <a:latin typeface="Courier New" pitchFamily="49" charset="0"/>
                        <a:cs typeface="Courier New" pitchFamily="49"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sz="2000" b="1" dirty="0" smtClean="0">
                          <a:latin typeface="Courier New" pitchFamily="49" charset="0"/>
                          <a:cs typeface="Courier New" pitchFamily="49" charset="0"/>
                        </a:rPr>
                        <a:t>0008</a:t>
                      </a:r>
                      <a:endParaRPr lang="en-US" sz="2000" b="1" dirty="0">
                        <a:solidFill>
                          <a:schemeClr val="tx1"/>
                        </a:solidFill>
                        <a:latin typeface="Courier New" pitchFamily="49" charset="0"/>
                        <a:cs typeface="Courier New" pitchFamily="49"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endParaRPr lang="en-US" sz="2000" b="1" dirty="0">
                        <a:solidFill>
                          <a:schemeClr val="tx1"/>
                        </a:solidFill>
                        <a:latin typeface="Courier New" pitchFamily="49" charset="0"/>
                        <a:cs typeface="Courier New" pitchFamily="49"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endParaRPr lang="en-US" sz="2000" b="1" dirty="0">
                        <a:latin typeface="Courier New" pitchFamily="49" charset="0"/>
                        <a:cs typeface="Courier New" pitchFamily="49"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bg2"/>
                          </a:solidFill>
                          <a:latin typeface="Courier New" pitchFamily="49" charset="0"/>
                          <a:cs typeface="Courier New" pitchFamily="49" charset="0"/>
                        </a:rPr>
                        <a:t>21B:D5FF:FE5B:A408</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bl>
          </a:graphicData>
        </a:graphic>
      </p:graphicFrame>
      <p:sp>
        <p:nvSpPr>
          <p:cNvPr id="69" name="TextBox 68"/>
          <p:cNvSpPr txBox="1"/>
          <p:nvPr/>
        </p:nvSpPr>
        <p:spPr>
          <a:xfrm>
            <a:off x="1600200" y="3873500"/>
            <a:ext cx="397866" cy="258532"/>
          </a:xfrm>
          <a:prstGeom prst="rect">
            <a:avLst/>
          </a:prstGeom>
          <a:noFill/>
        </p:spPr>
        <p:txBody>
          <a:bodyPr wrap="none" rtlCol="0">
            <a:spAutoFit/>
          </a:bodyPr>
          <a:lstStyle/>
          <a:p>
            <a:r>
              <a:rPr lang="en-US" sz="1200" b="1" dirty="0" smtClean="0">
                <a:solidFill>
                  <a:schemeClr val="accent6"/>
                </a:solidFill>
              </a:rPr>
              <a:t>/23</a:t>
            </a:r>
            <a:endParaRPr lang="en-US" b="1" dirty="0">
              <a:solidFill>
                <a:schemeClr val="accent6"/>
              </a:solidFill>
            </a:endParaRPr>
          </a:p>
        </p:txBody>
      </p:sp>
      <p:sp>
        <p:nvSpPr>
          <p:cNvPr id="70" name="TextBox 69"/>
          <p:cNvSpPr txBox="1"/>
          <p:nvPr/>
        </p:nvSpPr>
        <p:spPr>
          <a:xfrm>
            <a:off x="533400" y="4965700"/>
            <a:ext cx="936475" cy="313932"/>
          </a:xfrm>
          <a:prstGeom prst="rect">
            <a:avLst/>
          </a:prstGeom>
          <a:noFill/>
        </p:spPr>
        <p:txBody>
          <a:bodyPr wrap="none" rtlCol="0">
            <a:spAutoFit/>
          </a:bodyPr>
          <a:lstStyle/>
          <a:p>
            <a:r>
              <a:rPr lang="en-US" sz="1600" dirty="0" smtClean="0">
                <a:solidFill>
                  <a:schemeClr val="accent6"/>
                </a:solidFill>
              </a:rPr>
              <a:t>Registry</a:t>
            </a:r>
            <a:endParaRPr lang="en-US" sz="2800" dirty="0">
              <a:solidFill>
                <a:schemeClr val="accent6"/>
              </a:solidFill>
            </a:endParaRPr>
          </a:p>
        </p:txBody>
      </p:sp>
      <p:cxnSp>
        <p:nvCxnSpPr>
          <p:cNvPr id="71" name="Elbow Connector 42"/>
          <p:cNvCxnSpPr>
            <a:stCxn id="69" idx="2"/>
            <a:endCxn id="70" idx="3"/>
          </p:cNvCxnSpPr>
          <p:nvPr/>
        </p:nvCxnSpPr>
        <p:spPr bwMode="auto">
          <a:xfrm rot="5400000">
            <a:off x="1139187" y="4462720"/>
            <a:ext cx="990634" cy="329258"/>
          </a:xfrm>
          <a:prstGeom prst="bentConnector2">
            <a:avLst/>
          </a:prstGeom>
          <a:solidFill>
            <a:schemeClr val="accent1"/>
          </a:solidFill>
          <a:ln w="28575" cap="flat" cmpd="sng" algn="ctr">
            <a:solidFill>
              <a:schemeClr val="accent6"/>
            </a:solidFill>
            <a:prstDash val="lgDash"/>
            <a:round/>
            <a:headEnd type="none" w="med" len="med"/>
            <a:tailEnd type="none" w="med" len="med"/>
          </a:ln>
          <a:effectLst/>
        </p:spPr>
      </p:cxnSp>
      <p:sp>
        <p:nvSpPr>
          <p:cNvPr id="72" name="TextBox 71"/>
          <p:cNvSpPr txBox="1"/>
          <p:nvPr/>
        </p:nvSpPr>
        <p:spPr>
          <a:xfrm>
            <a:off x="2184400" y="3873500"/>
            <a:ext cx="397866" cy="258532"/>
          </a:xfrm>
          <a:prstGeom prst="rect">
            <a:avLst/>
          </a:prstGeom>
          <a:noFill/>
        </p:spPr>
        <p:txBody>
          <a:bodyPr wrap="none" rtlCol="0">
            <a:spAutoFit/>
          </a:bodyPr>
          <a:lstStyle/>
          <a:p>
            <a:r>
              <a:rPr lang="en-US" sz="1200" b="1" dirty="0" smtClean="0">
                <a:solidFill>
                  <a:schemeClr val="accent6"/>
                </a:solidFill>
              </a:rPr>
              <a:t>/32</a:t>
            </a:r>
            <a:endParaRPr lang="en-US" b="1" dirty="0">
              <a:solidFill>
                <a:schemeClr val="accent6"/>
              </a:solidFill>
            </a:endParaRPr>
          </a:p>
        </p:txBody>
      </p:sp>
      <p:sp>
        <p:nvSpPr>
          <p:cNvPr id="73" name="TextBox 72"/>
          <p:cNvSpPr txBox="1"/>
          <p:nvPr/>
        </p:nvSpPr>
        <p:spPr>
          <a:xfrm>
            <a:off x="546100" y="5295900"/>
            <a:ext cx="1093056" cy="313932"/>
          </a:xfrm>
          <a:prstGeom prst="rect">
            <a:avLst/>
          </a:prstGeom>
          <a:noFill/>
        </p:spPr>
        <p:txBody>
          <a:bodyPr wrap="none" rtlCol="0">
            <a:spAutoFit/>
          </a:bodyPr>
          <a:lstStyle/>
          <a:p>
            <a:pPr algn="l"/>
            <a:r>
              <a:rPr lang="en-US" sz="1600" dirty="0" smtClean="0">
                <a:solidFill>
                  <a:schemeClr val="accent6"/>
                </a:solidFill>
              </a:rPr>
              <a:t>ISP Prefix</a:t>
            </a:r>
            <a:endParaRPr lang="en-US" sz="2800" dirty="0">
              <a:solidFill>
                <a:schemeClr val="accent6"/>
              </a:solidFill>
            </a:endParaRPr>
          </a:p>
        </p:txBody>
      </p:sp>
      <p:cxnSp>
        <p:nvCxnSpPr>
          <p:cNvPr id="74" name="Elbow Connector 42"/>
          <p:cNvCxnSpPr>
            <a:stCxn id="72" idx="2"/>
            <a:endCxn id="73" idx="3"/>
          </p:cNvCxnSpPr>
          <p:nvPr/>
        </p:nvCxnSpPr>
        <p:spPr bwMode="auto">
          <a:xfrm rot="5400000">
            <a:off x="1350828" y="4420361"/>
            <a:ext cx="1320834" cy="744177"/>
          </a:xfrm>
          <a:prstGeom prst="bentConnector2">
            <a:avLst/>
          </a:prstGeom>
          <a:solidFill>
            <a:schemeClr val="accent1"/>
          </a:solidFill>
          <a:ln w="28575" cap="flat" cmpd="sng" algn="ctr">
            <a:solidFill>
              <a:schemeClr val="accent6"/>
            </a:solidFill>
            <a:prstDash val="lgDash"/>
            <a:round/>
            <a:headEnd type="none" w="med" len="med"/>
            <a:tailEnd type="none" w="med" len="med"/>
          </a:ln>
          <a:effectLst/>
        </p:spPr>
      </p:cxnSp>
      <p:sp>
        <p:nvSpPr>
          <p:cNvPr id="75" name="TextBox 74"/>
          <p:cNvSpPr txBox="1"/>
          <p:nvPr/>
        </p:nvSpPr>
        <p:spPr>
          <a:xfrm>
            <a:off x="3111500" y="3873500"/>
            <a:ext cx="397866" cy="258532"/>
          </a:xfrm>
          <a:prstGeom prst="rect">
            <a:avLst/>
          </a:prstGeom>
          <a:noFill/>
        </p:spPr>
        <p:txBody>
          <a:bodyPr wrap="none" rtlCol="0">
            <a:spAutoFit/>
          </a:bodyPr>
          <a:lstStyle/>
          <a:p>
            <a:r>
              <a:rPr lang="en-US" sz="1200" b="1" dirty="0" smtClean="0">
                <a:solidFill>
                  <a:schemeClr val="accent6"/>
                </a:solidFill>
              </a:rPr>
              <a:t>/48</a:t>
            </a:r>
            <a:endParaRPr lang="en-US" b="1" dirty="0">
              <a:solidFill>
                <a:schemeClr val="accent6"/>
              </a:solidFill>
            </a:endParaRPr>
          </a:p>
        </p:txBody>
      </p:sp>
      <p:sp>
        <p:nvSpPr>
          <p:cNvPr id="76" name="TextBox 75"/>
          <p:cNvSpPr txBox="1"/>
          <p:nvPr/>
        </p:nvSpPr>
        <p:spPr>
          <a:xfrm>
            <a:off x="533400" y="5626100"/>
            <a:ext cx="1119217" cy="313932"/>
          </a:xfrm>
          <a:prstGeom prst="rect">
            <a:avLst/>
          </a:prstGeom>
          <a:noFill/>
        </p:spPr>
        <p:txBody>
          <a:bodyPr wrap="none" rtlCol="0">
            <a:spAutoFit/>
          </a:bodyPr>
          <a:lstStyle/>
          <a:p>
            <a:pPr algn="l"/>
            <a:r>
              <a:rPr lang="en-US" sz="1600" dirty="0" smtClean="0">
                <a:solidFill>
                  <a:schemeClr val="accent6"/>
                </a:solidFill>
              </a:rPr>
              <a:t>Site Prefix</a:t>
            </a:r>
            <a:endParaRPr lang="en-US" sz="2800" dirty="0">
              <a:solidFill>
                <a:schemeClr val="accent6"/>
              </a:solidFill>
            </a:endParaRPr>
          </a:p>
        </p:txBody>
      </p:sp>
      <p:cxnSp>
        <p:nvCxnSpPr>
          <p:cNvPr id="77" name="Elbow Connector 42"/>
          <p:cNvCxnSpPr>
            <a:stCxn id="75" idx="2"/>
            <a:endCxn id="76" idx="3"/>
          </p:cNvCxnSpPr>
          <p:nvPr/>
        </p:nvCxnSpPr>
        <p:spPr bwMode="auto">
          <a:xfrm rot="5400000">
            <a:off x="1656008" y="4128641"/>
            <a:ext cx="1651034" cy="1657816"/>
          </a:xfrm>
          <a:prstGeom prst="bentConnector2">
            <a:avLst/>
          </a:prstGeom>
          <a:solidFill>
            <a:schemeClr val="accent1"/>
          </a:solidFill>
          <a:ln w="28575" cap="flat" cmpd="sng" algn="ctr">
            <a:solidFill>
              <a:schemeClr val="accent6"/>
            </a:solidFill>
            <a:prstDash val="lgDash"/>
            <a:round/>
            <a:headEnd type="none" w="med" len="med"/>
            <a:tailEnd type="none" w="med" len="med"/>
          </a:ln>
          <a:effectLst/>
        </p:spPr>
      </p:cxnSp>
      <p:sp>
        <p:nvSpPr>
          <p:cNvPr id="78" name="TextBox 77"/>
          <p:cNvSpPr txBox="1"/>
          <p:nvPr/>
        </p:nvSpPr>
        <p:spPr>
          <a:xfrm>
            <a:off x="4343400" y="3873500"/>
            <a:ext cx="397866" cy="258532"/>
          </a:xfrm>
          <a:prstGeom prst="rect">
            <a:avLst/>
          </a:prstGeom>
          <a:noFill/>
        </p:spPr>
        <p:txBody>
          <a:bodyPr wrap="none" rtlCol="0">
            <a:spAutoFit/>
          </a:bodyPr>
          <a:lstStyle/>
          <a:p>
            <a:r>
              <a:rPr lang="en-US" sz="1200" b="1" dirty="0" smtClean="0">
                <a:solidFill>
                  <a:schemeClr val="accent6"/>
                </a:solidFill>
              </a:rPr>
              <a:t>/64</a:t>
            </a:r>
            <a:endParaRPr lang="en-US" b="1" dirty="0">
              <a:solidFill>
                <a:schemeClr val="accent6"/>
              </a:solidFill>
            </a:endParaRPr>
          </a:p>
        </p:txBody>
      </p:sp>
      <p:sp>
        <p:nvSpPr>
          <p:cNvPr id="79" name="TextBox 78"/>
          <p:cNvSpPr txBox="1"/>
          <p:nvPr/>
        </p:nvSpPr>
        <p:spPr>
          <a:xfrm>
            <a:off x="546100" y="5956300"/>
            <a:ext cx="1415772" cy="313932"/>
          </a:xfrm>
          <a:prstGeom prst="rect">
            <a:avLst/>
          </a:prstGeom>
          <a:noFill/>
        </p:spPr>
        <p:txBody>
          <a:bodyPr wrap="none" rtlCol="0">
            <a:spAutoFit/>
          </a:bodyPr>
          <a:lstStyle/>
          <a:p>
            <a:pPr algn="l"/>
            <a:r>
              <a:rPr lang="en-US" sz="1600" dirty="0" smtClean="0">
                <a:solidFill>
                  <a:schemeClr val="accent6"/>
                </a:solidFill>
              </a:rPr>
              <a:t>Subnet Prefix</a:t>
            </a:r>
            <a:endParaRPr lang="en-US" sz="2800" dirty="0">
              <a:solidFill>
                <a:schemeClr val="accent6"/>
              </a:solidFill>
            </a:endParaRPr>
          </a:p>
        </p:txBody>
      </p:sp>
      <p:cxnSp>
        <p:nvCxnSpPr>
          <p:cNvPr id="80" name="Elbow Connector 42"/>
          <p:cNvCxnSpPr>
            <a:stCxn id="78" idx="2"/>
            <a:endCxn id="79" idx="3"/>
          </p:cNvCxnSpPr>
          <p:nvPr/>
        </p:nvCxnSpPr>
        <p:spPr bwMode="auto">
          <a:xfrm rot="5400000">
            <a:off x="2261486" y="3832419"/>
            <a:ext cx="1981234" cy="2580461"/>
          </a:xfrm>
          <a:prstGeom prst="bentConnector2">
            <a:avLst/>
          </a:prstGeom>
          <a:solidFill>
            <a:schemeClr val="accent1"/>
          </a:solidFill>
          <a:ln w="28575" cap="flat" cmpd="sng" algn="ctr">
            <a:solidFill>
              <a:schemeClr val="accent6"/>
            </a:solidFill>
            <a:prstDash val="lgDash"/>
            <a:round/>
            <a:headEnd type="none" w="med" len="med"/>
            <a:tailEnd type="none" w="med" len="med"/>
          </a:ln>
          <a:effectLst/>
        </p:spPr>
      </p:cxnSp>
    </p:spTree>
    <p:extLst>
      <p:ext uri="{BB962C8B-B14F-4D97-AF65-F5344CB8AC3E}">
        <p14:creationId xmlns:p14="http://schemas.microsoft.com/office/powerpoint/2010/main" val="248411714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 Global Unicast Address</a:t>
            </a:r>
            <a:endParaRPr lang="en-US" dirty="0"/>
          </a:p>
        </p:txBody>
      </p:sp>
      <p:sp>
        <p:nvSpPr>
          <p:cNvPr id="3" name="Content Placeholder 2"/>
          <p:cNvSpPr>
            <a:spLocks noGrp="1"/>
          </p:cNvSpPr>
          <p:nvPr>
            <p:ph idx="10"/>
          </p:nvPr>
        </p:nvSpPr>
        <p:spPr/>
        <p:txBody>
          <a:bodyPr>
            <a:normAutofit/>
          </a:bodyPr>
          <a:lstStyle/>
          <a:p>
            <a:r>
              <a:rPr lang="en-US" dirty="0" smtClean="0"/>
              <a:t>The current IANA global routing prefix uses the range that starts with binary </a:t>
            </a:r>
            <a:r>
              <a:rPr lang="en-US" b="1" dirty="0" smtClean="0">
                <a:latin typeface="Courier New" pitchFamily="49" charset="0"/>
                <a:cs typeface="Courier New" pitchFamily="49" charset="0"/>
              </a:rPr>
              <a:t>0010 (2000::/3)</a:t>
            </a:r>
            <a:r>
              <a:rPr lang="en-US" b="1" dirty="0" smtClean="0"/>
              <a:t>.</a:t>
            </a:r>
          </a:p>
          <a:p>
            <a:pPr marL="0" indent="0">
              <a:buNone/>
            </a:pPr>
            <a:endParaRPr lang="en-US" dirty="0" smtClean="0"/>
          </a:p>
        </p:txBody>
      </p:sp>
      <p:sp>
        <p:nvSpPr>
          <p:cNvPr id="62" name="Line 22"/>
          <p:cNvSpPr>
            <a:spLocks noChangeShapeType="1"/>
          </p:cNvSpPr>
          <p:nvPr/>
        </p:nvSpPr>
        <p:spPr bwMode="auto">
          <a:xfrm>
            <a:off x="568325" y="3657600"/>
            <a:ext cx="2743200" cy="0"/>
          </a:xfrm>
          <a:prstGeom prst="line">
            <a:avLst/>
          </a:prstGeom>
          <a:noFill/>
          <a:ln w="38100">
            <a:solidFill>
              <a:schemeClr val="tx1"/>
            </a:solidFill>
            <a:round/>
            <a:headEnd type="triangle" w="med" len="med"/>
            <a:tailEnd type="triangle" w="med" len="med"/>
          </a:ln>
        </p:spPr>
        <p:txBody>
          <a:bodyPr wrap="none" anchor="ctr"/>
          <a:lstStyle/>
          <a:p>
            <a:endParaRPr lang="en-US" sz="1800" dirty="0"/>
          </a:p>
        </p:txBody>
      </p:sp>
      <p:sp>
        <p:nvSpPr>
          <p:cNvPr id="63" name="Text Box 23"/>
          <p:cNvSpPr txBox="1">
            <a:spLocks noChangeArrowheads="1"/>
          </p:cNvSpPr>
          <p:nvPr/>
        </p:nvSpPr>
        <p:spPr bwMode="auto">
          <a:xfrm>
            <a:off x="763588" y="3278188"/>
            <a:ext cx="2364751" cy="369332"/>
          </a:xfrm>
          <a:prstGeom prst="rect">
            <a:avLst/>
          </a:prstGeom>
          <a:noFill/>
          <a:ln w="38100">
            <a:noFill/>
            <a:miter lim="800000"/>
            <a:headEnd type="none" w="sm" len="sm"/>
            <a:tailEnd/>
          </a:ln>
        </p:spPr>
        <p:txBody>
          <a:bodyPr wrap="none">
            <a:spAutoFit/>
          </a:bodyPr>
          <a:lstStyle/>
          <a:p>
            <a:pPr algn="ctr">
              <a:lnSpc>
                <a:spcPct val="100000"/>
              </a:lnSpc>
              <a:spcBef>
                <a:spcPct val="0"/>
              </a:spcBef>
            </a:pPr>
            <a:r>
              <a:rPr lang="en-US" sz="1800" dirty="0" smtClean="0"/>
              <a:t>Global Routing Prefix</a:t>
            </a:r>
            <a:endParaRPr lang="en-US" sz="1800" dirty="0"/>
          </a:p>
        </p:txBody>
      </p:sp>
      <p:sp>
        <p:nvSpPr>
          <p:cNvPr id="64" name="Text Box 24"/>
          <p:cNvSpPr txBox="1">
            <a:spLocks noChangeArrowheads="1"/>
          </p:cNvSpPr>
          <p:nvPr/>
        </p:nvSpPr>
        <p:spPr bwMode="auto">
          <a:xfrm>
            <a:off x="3397250" y="3016250"/>
            <a:ext cx="915635" cy="646331"/>
          </a:xfrm>
          <a:prstGeom prst="rect">
            <a:avLst/>
          </a:prstGeom>
          <a:noFill/>
          <a:ln w="38100">
            <a:noFill/>
            <a:miter lim="800000"/>
            <a:headEnd type="none" w="sm" len="sm"/>
            <a:tailEnd/>
          </a:ln>
        </p:spPr>
        <p:txBody>
          <a:bodyPr wrap="none">
            <a:spAutoFit/>
          </a:bodyPr>
          <a:lstStyle/>
          <a:p>
            <a:pPr algn="ctr">
              <a:lnSpc>
                <a:spcPct val="100000"/>
              </a:lnSpc>
              <a:spcBef>
                <a:spcPct val="0"/>
              </a:spcBef>
            </a:pPr>
            <a:r>
              <a:rPr lang="en-US" sz="1800" dirty="0" smtClean="0"/>
              <a:t>Subnet</a:t>
            </a:r>
          </a:p>
          <a:p>
            <a:pPr algn="ctr">
              <a:lnSpc>
                <a:spcPct val="100000"/>
              </a:lnSpc>
              <a:spcBef>
                <a:spcPct val="0"/>
              </a:spcBef>
            </a:pPr>
            <a:r>
              <a:rPr lang="en-US" sz="1800" dirty="0" smtClean="0"/>
              <a:t>ID</a:t>
            </a:r>
            <a:endParaRPr lang="en-US" sz="1800" dirty="0"/>
          </a:p>
        </p:txBody>
      </p:sp>
      <p:sp>
        <p:nvSpPr>
          <p:cNvPr id="65" name="Text Box 25"/>
          <p:cNvSpPr txBox="1">
            <a:spLocks noChangeArrowheads="1"/>
          </p:cNvSpPr>
          <p:nvPr/>
        </p:nvSpPr>
        <p:spPr bwMode="auto">
          <a:xfrm>
            <a:off x="5889625" y="3316288"/>
            <a:ext cx="1377300" cy="369332"/>
          </a:xfrm>
          <a:prstGeom prst="rect">
            <a:avLst/>
          </a:prstGeom>
          <a:noFill/>
          <a:ln w="38100">
            <a:noFill/>
            <a:miter lim="800000"/>
            <a:headEnd type="none" w="sm" len="sm"/>
            <a:tailEnd/>
          </a:ln>
        </p:spPr>
        <p:txBody>
          <a:bodyPr wrap="none">
            <a:spAutoFit/>
          </a:bodyPr>
          <a:lstStyle/>
          <a:p>
            <a:pPr algn="ctr">
              <a:lnSpc>
                <a:spcPct val="100000"/>
              </a:lnSpc>
              <a:spcBef>
                <a:spcPct val="0"/>
              </a:spcBef>
            </a:pPr>
            <a:r>
              <a:rPr lang="en-US" sz="1800" dirty="0" smtClean="0"/>
              <a:t>Interface ID</a:t>
            </a:r>
            <a:endParaRPr lang="en-US" sz="1800" dirty="0"/>
          </a:p>
        </p:txBody>
      </p:sp>
      <p:sp>
        <p:nvSpPr>
          <p:cNvPr id="66" name="Line 26"/>
          <p:cNvSpPr>
            <a:spLocks noChangeShapeType="1"/>
          </p:cNvSpPr>
          <p:nvPr/>
        </p:nvSpPr>
        <p:spPr bwMode="auto">
          <a:xfrm>
            <a:off x="3365500" y="3657600"/>
            <a:ext cx="1188720" cy="0"/>
          </a:xfrm>
          <a:prstGeom prst="line">
            <a:avLst/>
          </a:prstGeom>
          <a:noFill/>
          <a:ln w="38100">
            <a:solidFill>
              <a:schemeClr val="tx1"/>
            </a:solidFill>
            <a:round/>
            <a:headEnd type="triangle" w="med" len="med"/>
            <a:tailEnd type="triangle" w="med" len="med"/>
          </a:ln>
        </p:spPr>
        <p:txBody>
          <a:bodyPr wrap="none" anchor="ctr"/>
          <a:lstStyle/>
          <a:p>
            <a:endParaRPr lang="en-US" sz="1800" dirty="0"/>
          </a:p>
        </p:txBody>
      </p:sp>
      <p:sp>
        <p:nvSpPr>
          <p:cNvPr id="67" name="Line 27"/>
          <p:cNvSpPr>
            <a:spLocks noChangeShapeType="1"/>
          </p:cNvSpPr>
          <p:nvPr/>
        </p:nvSpPr>
        <p:spPr bwMode="auto">
          <a:xfrm>
            <a:off x="4597400" y="3644900"/>
            <a:ext cx="3931920" cy="0"/>
          </a:xfrm>
          <a:prstGeom prst="line">
            <a:avLst/>
          </a:prstGeom>
          <a:noFill/>
          <a:ln w="38100">
            <a:solidFill>
              <a:schemeClr val="tx1"/>
            </a:solidFill>
            <a:round/>
            <a:headEnd type="triangle" w="med" len="med"/>
            <a:tailEnd type="triangle" w="med" len="med"/>
          </a:ln>
        </p:spPr>
        <p:txBody>
          <a:bodyPr wrap="none" anchor="ctr"/>
          <a:lstStyle/>
          <a:p>
            <a:endParaRPr lang="en-US" dirty="0"/>
          </a:p>
        </p:txBody>
      </p:sp>
      <p:graphicFrame>
        <p:nvGraphicFramePr>
          <p:cNvPr id="68" name="Table 67"/>
          <p:cNvGraphicFramePr>
            <a:graphicFrameLocks noGrp="1"/>
          </p:cNvGraphicFramePr>
          <p:nvPr/>
        </p:nvGraphicFramePr>
        <p:xfrm>
          <a:off x="558800" y="4229100"/>
          <a:ext cx="7975600" cy="579120"/>
        </p:xfrm>
        <a:graphic>
          <a:graphicData uri="http://schemas.openxmlformats.org/drawingml/2006/table">
            <a:tbl>
              <a:tblPr firstRow="1" bandRow="1">
                <a:tableStyleId>{2D5ABB26-0587-4C30-8999-92F81FD0307C}</a:tableStyleId>
              </a:tblPr>
              <a:tblGrid>
                <a:gridCol w="838200"/>
                <a:gridCol w="812800"/>
                <a:gridCol w="1104900"/>
                <a:gridCol w="1231900"/>
                <a:gridCol w="3987800"/>
              </a:tblGrid>
              <a:tr h="370840">
                <a:tc>
                  <a:txBody>
                    <a:bodyPr/>
                    <a:lstStyle/>
                    <a:p>
                      <a:pPr algn="ctr"/>
                      <a:r>
                        <a:rPr lang="en-US" sz="2000" b="1" dirty="0" smtClean="0">
                          <a:latin typeface="Courier New" pitchFamily="49" charset="0"/>
                          <a:cs typeface="Courier New" pitchFamily="49" charset="0"/>
                        </a:rPr>
                        <a:t>2001</a:t>
                      </a:r>
                    </a:p>
                    <a:p>
                      <a:pPr algn="l"/>
                      <a:r>
                        <a:rPr lang="en-US" sz="1200" b="1" dirty="0" smtClean="0">
                          <a:solidFill>
                            <a:schemeClr val="accent6"/>
                          </a:solidFill>
                          <a:latin typeface="Courier New" pitchFamily="49" charset="0"/>
                          <a:cs typeface="Courier New" pitchFamily="49" charset="0"/>
                        </a:rPr>
                        <a:t>001</a:t>
                      </a:r>
                      <a:r>
                        <a:rPr lang="en-US" sz="1200" b="0" dirty="0" smtClean="0">
                          <a:solidFill>
                            <a:schemeClr val="tx1"/>
                          </a:solidFill>
                          <a:latin typeface="Courier New" pitchFamily="49" charset="0"/>
                          <a:cs typeface="Courier New" pitchFamily="49" charset="0"/>
                        </a:rPr>
                        <a:t>0</a:t>
                      </a:r>
                      <a:endParaRPr lang="en-US" sz="2000" b="0" dirty="0">
                        <a:solidFill>
                          <a:schemeClr val="tx1"/>
                        </a:solidFill>
                        <a:latin typeface="Courier New" pitchFamily="49" charset="0"/>
                        <a:cs typeface="Courier New" pitchFamily="49"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sz="2000" b="1" dirty="0" smtClean="0">
                          <a:latin typeface="Courier New" pitchFamily="49" charset="0"/>
                          <a:cs typeface="Courier New" pitchFamily="49" charset="0"/>
                        </a:rPr>
                        <a:t>0008</a:t>
                      </a:r>
                      <a:endParaRPr lang="en-US" sz="2000" b="1" dirty="0">
                        <a:solidFill>
                          <a:schemeClr val="tx1"/>
                        </a:solidFill>
                        <a:latin typeface="Courier New" pitchFamily="49" charset="0"/>
                        <a:cs typeface="Courier New" pitchFamily="49"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endParaRPr lang="en-US" sz="2000" b="1" dirty="0">
                        <a:solidFill>
                          <a:schemeClr val="tx1"/>
                        </a:solidFill>
                        <a:latin typeface="Courier New" pitchFamily="49" charset="0"/>
                        <a:cs typeface="Courier New" pitchFamily="49"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endParaRPr lang="en-US" sz="2000" b="1" dirty="0">
                        <a:latin typeface="Courier New" pitchFamily="49" charset="0"/>
                        <a:cs typeface="Courier New" pitchFamily="49"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bg2"/>
                          </a:solidFill>
                          <a:latin typeface="Courier New" pitchFamily="49" charset="0"/>
                          <a:cs typeface="Courier New" pitchFamily="49" charset="0"/>
                        </a:rPr>
                        <a:t>21B:D5FF:FE5B:A408</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bl>
          </a:graphicData>
        </a:graphic>
      </p:graphicFrame>
      <p:sp>
        <p:nvSpPr>
          <p:cNvPr id="69" name="TextBox 68"/>
          <p:cNvSpPr txBox="1"/>
          <p:nvPr/>
        </p:nvSpPr>
        <p:spPr>
          <a:xfrm>
            <a:off x="1600200" y="3873500"/>
            <a:ext cx="397866" cy="258532"/>
          </a:xfrm>
          <a:prstGeom prst="rect">
            <a:avLst/>
          </a:prstGeom>
          <a:noFill/>
        </p:spPr>
        <p:txBody>
          <a:bodyPr wrap="none" rtlCol="0">
            <a:spAutoFit/>
          </a:bodyPr>
          <a:lstStyle/>
          <a:p>
            <a:r>
              <a:rPr lang="en-US" sz="1200" b="1" dirty="0" smtClean="0">
                <a:solidFill>
                  <a:schemeClr val="accent6"/>
                </a:solidFill>
              </a:rPr>
              <a:t>/23</a:t>
            </a:r>
            <a:endParaRPr lang="en-US" b="1" dirty="0">
              <a:solidFill>
                <a:schemeClr val="accent6"/>
              </a:solidFill>
            </a:endParaRPr>
          </a:p>
        </p:txBody>
      </p:sp>
      <p:sp>
        <p:nvSpPr>
          <p:cNvPr id="70" name="TextBox 69"/>
          <p:cNvSpPr txBox="1"/>
          <p:nvPr/>
        </p:nvSpPr>
        <p:spPr>
          <a:xfrm>
            <a:off x="533400" y="4965700"/>
            <a:ext cx="936475" cy="313932"/>
          </a:xfrm>
          <a:prstGeom prst="rect">
            <a:avLst/>
          </a:prstGeom>
          <a:noFill/>
        </p:spPr>
        <p:txBody>
          <a:bodyPr wrap="none" rtlCol="0">
            <a:spAutoFit/>
          </a:bodyPr>
          <a:lstStyle/>
          <a:p>
            <a:r>
              <a:rPr lang="en-US" sz="1600" dirty="0" smtClean="0">
                <a:solidFill>
                  <a:schemeClr val="accent6"/>
                </a:solidFill>
              </a:rPr>
              <a:t>Registry</a:t>
            </a:r>
            <a:endParaRPr lang="en-US" sz="2800" dirty="0">
              <a:solidFill>
                <a:schemeClr val="accent6"/>
              </a:solidFill>
            </a:endParaRPr>
          </a:p>
        </p:txBody>
      </p:sp>
      <p:cxnSp>
        <p:nvCxnSpPr>
          <p:cNvPr id="71" name="Elbow Connector 42"/>
          <p:cNvCxnSpPr>
            <a:stCxn id="69" idx="2"/>
            <a:endCxn id="70" idx="3"/>
          </p:cNvCxnSpPr>
          <p:nvPr/>
        </p:nvCxnSpPr>
        <p:spPr bwMode="auto">
          <a:xfrm rot="5400000">
            <a:off x="1139187" y="4462720"/>
            <a:ext cx="990634" cy="329258"/>
          </a:xfrm>
          <a:prstGeom prst="bentConnector2">
            <a:avLst/>
          </a:prstGeom>
          <a:solidFill>
            <a:schemeClr val="accent1"/>
          </a:solidFill>
          <a:ln w="28575" cap="flat" cmpd="sng" algn="ctr">
            <a:solidFill>
              <a:schemeClr val="accent6"/>
            </a:solidFill>
            <a:prstDash val="lgDash"/>
            <a:round/>
            <a:headEnd type="none" w="med" len="med"/>
            <a:tailEnd type="none" w="med" len="med"/>
          </a:ln>
          <a:effectLst/>
        </p:spPr>
      </p:cxnSp>
      <p:sp>
        <p:nvSpPr>
          <p:cNvPr id="72" name="TextBox 71"/>
          <p:cNvSpPr txBox="1"/>
          <p:nvPr/>
        </p:nvSpPr>
        <p:spPr>
          <a:xfrm>
            <a:off x="2184400" y="3873500"/>
            <a:ext cx="397866" cy="258532"/>
          </a:xfrm>
          <a:prstGeom prst="rect">
            <a:avLst/>
          </a:prstGeom>
          <a:noFill/>
        </p:spPr>
        <p:txBody>
          <a:bodyPr wrap="none" rtlCol="0">
            <a:spAutoFit/>
          </a:bodyPr>
          <a:lstStyle/>
          <a:p>
            <a:r>
              <a:rPr lang="en-US" sz="1200" b="1" dirty="0" smtClean="0">
                <a:solidFill>
                  <a:schemeClr val="accent6"/>
                </a:solidFill>
              </a:rPr>
              <a:t>/32</a:t>
            </a:r>
            <a:endParaRPr lang="en-US" b="1" dirty="0">
              <a:solidFill>
                <a:schemeClr val="accent6"/>
              </a:solidFill>
            </a:endParaRPr>
          </a:p>
        </p:txBody>
      </p:sp>
      <p:sp>
        <p:nvSpPr>
          <p:cNvPr id="73" name="TextBox 72"/>
          <p:cNvSpPr txBox="1"/>
          <p:nvPr/>
        </p:nvSpPr>
        <p:spPr>
          <a:xfrm>
            <a:off x="546100" y="5295900"/>
            <a:ext cx="1093056" cy="313932"/>
          </a:xfrm>
          <a:prstGeom prst="rect">
            <a:avLst/>
          </a:prstGeom>
          <a:noFill/>
        </p:spPr>
        <p:txBody>
          <a:bodyPr wrap="none" rtlCol="0">
            <a:spAutoFit/>
          </a:bodyPr>
          <a:lstStyle/>
          <a:p>
            <a:pPr algn="l"/>
            <a:r>
              <a:rPr lang="en-US" sz="1600" dirty="0" smtClean="0">
                <a:solidFill>
                  <a:schemeClr val="accent6"/>
                </a:solidFill>
              </a:rPr>
              <a:t>ISP Prefix</a:t>
            </a:r>
            <a:endParaRPr lang="en-US" sz="2800" dirty="0">
              <a:solidFill>
                <a:schemeClr val="accent6"/>
              </a:solidFill>
            </a:endParaRPr>
          </a:p>
        </p:txBody>
      </p:sp>
      <p:cxnSp>
        <p:nvCxnSpPr>
          <p:cNvPr id="74" name="Elbow Connector 42"/>
          <p:cNvCxnSpPr>
            <a:stCxn id="72" idx="2"/>
            <a:endCxn id="73" idx="3"/>
          </p:cNvCxnSpPr>
          <p:nvPr/>
        </p:nvCxnSpPr>
        <p:spPr bwMode="auto">
          <a:xfrm rot="5400000">
            <a:off x="1350828" y="4420361"/>
            <a:ext cx="1320834" cy="744177"/>
          </a:xfrm>
          <a:prstGeom prst="bentConnector2">
            <a:avLst/>
          </a:prstGeom>
          <a:solidFill>
            <a:schemeClr val="accent1"/>
          </a:solidFill>
          <a:ln w="28575" cap="flat" cmpd="sng" algn="ctr">
            <a:solidFill>
              <a:schemeClr val="accent6"/>
            </a:solidFill>
            <a:prstDash val="lgDash"/>
            <a:round/>
            <a:headEnd type="none" w="med" len="med"/>
            <a:tailEnd type="none" w="med" len="med"/>
          </a:ln>
          <a:effectLst/>
        </p:spPr>
      </p:cxnSp>
      <p:sp>
        <p:nvSpPr>
          <p:cNvPr id="75" name="TextBox 74"/>
          <p:cNvSpPr txBox="1"/>
          <p:nvPr/>
        </p:nvSpPr>
        <p:spPr>
          <a:xfrm>
            <a:off x="3111500" y="3873500"/>
            <a:ext cx="397866" cy="258532"/>
          </a:xfrm>
          <a:prstGeom prst="rect">
            <a:avLst/>
          </a:prstGeom>
          <a:noFill/>
        </p:spPr>
        <p:txBody>
          <a:bodyPr wrap="none" rtlCol="0">
            <a:spAutoFit/>
          </a:bodyPr>
          <a:lstStyle/>
          <a:p>
            <a:r>
              <a:rPr lang="en-US" sz="1200" b="1" dirty="0" smtClean="0">
                <a:solidFill>
                  <a:schemeClr val="accent6"/>
                </a:solidFill>
              </a:rPr>
              <a:t>/48</a:t>
            </a:r>
            <a:endParaRPr lang="en-US" b="1" dirty="0">
              <a:solidFill>
                <a:schemeClr val="accent6"/>
              </a:solidFill>
            </a:endParaRPr>
          </a:p>
        </p:txBody>
      </p:sp>
      <p:sp>
        <p:nvSpPr>
          <p:cNvPr id="76" name="TextBox 75"/>
          <p:cNvSpPr txBox="1"/>
          <p:nvPr/>
        </p:nvSpPr>
        <p:spPr>
          <a:xfrm>
            <a:off x="533400" y="5626100"/>
            <a:ext cx="1119217" cy="313932"/>
          </a:xfrm>
          <a:prstGeom prst="rect">
            <a:avLst/>
          </a:prstGeom>
          <a:noFill/>
        </p:spPr>
        <p:txBody>
          <a:bodyPr wrap="none" rtlCol="0">
            <a:spAutoFit/>
          </a:bodyPr>
          <a:lstStyle/>
          <a:p>
            <a:pPr algn="l"/>
            <a:r>
              <a:rPr lang="en-US" sz="1600" dirty="0" smtClean="0">
                <a:solidFill>
                  <a:schemeClr val="accent6"/>
                </a:solidFill>
              </a:rPr>
              <a:t>Site Prefix</a:t>
            </a:r>
            <a:endParaRPr lang="en-US" sz="2800" dirty="0">
              <a:solidFill>
                <a:schemeClr val="accent6"/>
              </a:solidFill>
            </a:endParaRPr>
          </a:p>
        </p:txBody>
      </p:sp>
      <p:cxnSp>
        <p:nvCxnSpPr>
          <p:cNvPr id="77" name="Elbow Connector 42"/>
          <p:cNvCxnSpPr>
            <a:stCxn id="75" idx="2"/>
            <a:endCxn id="76" idx="3"/>
          </p:cNvCxnSpPr>
          <p:nvPr/>
        </p:nvCxnSpPr>
        <p:spPr bwMode="auto">
          <a:xfrm rot="5400000">
            <a:off x="1656008" y="4128641"/>
            <a:ext cx="1651034" cy="1657816"/>
          </a:xfrm>
          <a:prstGeom prst="bentConnector2">
            <a:avLst/>
          </a:prstGeom>
          <a:solidFill>
            <a:schemeClr val="accent1"/>
          </a:solidFill>
          <a:ln w="28575" cap="flat" cmpd="sng" algn="ctr">
            <a:solidFill>
              <a:schemeClr val="accent6"/>
            </a:solidFill>
            <a:prstDash val="lgDash"/>
            <a:round/>
            <a:headEnd type="none" w="med" len="med"/>
            <a:tailEnd type="none" w="med" len="med"/>
          </a:ln>
          <a:effectLst/>
        </p:spPr>
      </p:cxnSp>
      <p:sp>
        <p:nvSpPr>
          <p:cNvPr id="78" name="TextBox 77"/>
          <p:cNvSpPr txBox="1"/>
          <p:nvPr/>
        </p:nvSpPr>
        <p:spPr>
          <a:xfrm>
            <a:off x="4343400" y="3873500"/>
            <a:ext cx="397866" cy="258532"/>
          </a:xfrm>
          <a:prstGeom prst="rect">
            <a:avLst/>
          </a:prstGeom>
          <a:noFill/>
        </p:spPr>
        <p:txBody>
          <a:bodyPr wrap="none" rtlCol="0">
            <a:spAutoFit/>
          </a:bodyPr>
          <a:lstStyle/>
          <a:p>
            <a:r>
              <a:rPr lang="en-US" sz="1200" b="1" dirty="0" smtClean="0">
                <a:solidFill>
                  <a:schemeClr val="accent6"/>
                </a:solidFill>
              </a:rPr>
              <a:t>/64</a:t>
            </a:r>
            <a:endParaRPr lang="en-US" b="1" dirty="0">
              <a:solidFill>
                <a:schemeClr val="accent6"/>
              </a:solidFill>
            </a:endParaRPr>
          </a:p>
        </p:txBody>
      </p:sp>
      <p:sp>
        <p:nvSpPr>
          <p:cNvPr id="79" name="TextBox 78"/>
          <p:cNvSpPr txBox="1"/>
          <p:nvPr/>
        </p:nvSpPr>
        <p:spPr>
          <a:xfrm>
            <a:off x="546100" y="5956300"/>
            <a:ext cx="1415772" cy="313932"/>
          </a:xfrm>
          <a:prstGeom prst="rect">
            <a:avLst/>
          </a:prstGeom>
          <a:noFill/>
        </p:spPr>
        <p:txBody>
          <a:bodyPr wrap="none" rtlCol="0">
            <a:spAutoFit/>
          </a:bodyPr>
          <a:lstStyle/>
          <a:p>
            <a:pPr algn="l"/>
            <a:r>
              <a:rPr lang="en-US" sz="1600" dirty="0" smtClean="0">
                <a:solidFill>
                  <a:schemeClr val="accent6"/>
                </a:solidFill>
              </a:rPr>
              <a:t>Subnet Prefix</a:t>
            </a:r>
            <a:endParaRPr lang="en-US" sz="2800" dirty="0">
              <a:solidFill>
                <a:schemeClr val="accent6"/>
              </a:solidFill>
            </a:endParaRPr>
          </a:p>
        </p:txBody>
      </p:sp>
      <p:cxnSp>
        <p:nvCxnSpPr>
          <p:cNvPr id="80" name="Elbow Connector 42"/>
          <p:cNvCxnSpPr>
            <a:stCxn id="78" idx="2"/>
            <a:endCxn id="79" idx="3"/>
          </p:cNvCxnSpPr>
          <p:nvPr/>
        </p:nvCxnSpPr>
        <p:spPr bwMode="auto">
          <a:xfrm rot="5400000">
            <a:off x="2261486" y="3832419"/>
            <a:ext cx="1981234" cy="2580461"/>
          </a:xfrm>
          <a:prstGeom prst="bentConnector2">
            <a:avLst/>
          </a:prstGeom>
          <a:solidFill>
            <a:schemeClr val="accent1"/>
          </a:solidFill>
          <a:ln w="28575" cap="flat" cmpd="sng" algn="ctr">
            <a:solidFill>
              <a:schemeClr val="accent6"/>
            </a:solidFill>
            <a:prstDash val="lgDash"/>
            <a:round/>
            <a:headEnd type="none" w="med" len="med"/>
            <a:tailEnd type="none" w="med" len="med"/>
          </a:ln>
          <a:effectLst/>
        </p:spPr>
      </p:cxnSp>
    </p:spTree>
    <p:extLst>
      <p:ext uri="{BB962C8B-B14F-4D97-AF65-F5344CB8AC3E}">
        <p14:creationId xmlns:p14="http://schemas.microsoft.com/office/powerpoint/2010/main" val="20599358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 Global Unicast Address</a:t>
            </a:r>
            <a:endParaRPr lang="en-US" dirty="0"/>
          </a:p>
        </p:txBody>
      </p:sp>
      <p:sp>
        <p:nvSpPr>
          <p:cNvPr id="3" name="Content Placeholder 2"/>
          <p:cNvSpPr>
            <a:spLocks noGrp="1"/>
          </p:cNvSpPr>
          <p:nvPr>
            <p:ph idx="10"/>
          </p:nvPr>
        </p:nvSpPr>
        <p:spPr/>
        <p:txBody>
          <a:bodyPr>
            <a:normAutofit/>
          </a:bodyPr>
          <a:lstStyle/>
          <a:p>
            <a:r>
              <a:rPr lang="en-US" dirty="0" smtClean="0"/>
              <a:t>The subnet ID can be used by an organization to create their own local addressing hierarchy. </a:t>
            </a:r>
          </a:p>
        </p:txBody>
      </p:sp>
      <p:sp>
        <p:nvSpPr>
          <p:cNvPr id="61" name="Line 22"/>
          <p:cNvSpPr>
            <a:spLocks noChangeShapeType="1"/>
          </p:cNvSpPr>
          <p:nvPr/>
        </p:nvSpPr>
        <p:spPr bwMode="auto">
          <a:xfrm>
            <a:off x="568325" y="3657600"/>
            <a:ext cx="2743200" cy="0"/>
          </a:xfrm>
          <a:prstGeom prst="line">
            <a:avLst/>
          </a:prstGeom>
          <a:noFill/>
          <a:ln w="38100">
            <a:solidFill>
              <a:schemeClr val="tx1"/>
            </a:solidFill>
            <a:round/>
            <a:headEnd type="triangle" w="med" len="med"/>
            <a:tailEnd type="triangle" w="med" len="med"/>
          </a:ln>
        </p:spPr>
        <p:txBody>
          <a:bodyPr wrap="none" anchor="ctr"/>
          <a:lstStyle/>
          <a:p>
            <a:endParaRPr lang="en-US" sz="1800" dirty="0"/>
          </a:p>
        </p:txBody>
      </p:sp>
      <p:sp>
        <p:nvSpPr>
          <p:cNvPr id="62" name="Text Box 23"/>
          <p:cNvSpPr txBox="1">
            <a:spLocks noChangeArrowheads="1"/>
          </p:cNvSpPr>
          <p:nvPr/>
        </p:nvSpPr>
        <p:spPr bwMode="auto">
          <a:xfrm>
            <a:off x="763588" y="3278188"/>
            <a:ext cx="2364751" cy="369332"/>
          </a:xfrm>
          <a:prstGeom prst="rect">
            <a:avLst/>
          </a:prstGeom>
          <a:noFill/>
          <a:ln w="38100">
            <a:noFill/>
            <a:miter lim="800000"/>
            <a:headEnd type="none" w="sm" len="sm"/>
            <a:tailEnd/>
          </a:ln>
        </p:spPr>
        <p:txBody>
          <a:bodyPr wrap="none">
            <a:spAutoFit/>
          </a:bodyPr>
          <a:lstStyle/>
          <a:p>
            <a:pPr algn="ctr">
              <a:lnSpc>
                <a:spcPct val="100000"/>
              </a:lnSpc>
              <a:spcBef>
                <a:spcPct val="0"/>
              </a:spcBef>
            </a:pPr>
            <a:r>
              <a:rPr lang="en-US" sz="1800" dirty="0" smtClean="0"/>
              <a:t>Global Routing Prefix</a:t>
            </a:r>
            <a:endParaRPr lang="en-US" sz="1800" dirty="0"/>
          </a:p>
        </p:txBody>
      </p:sp>
      <p:sp>
        <p:nvSpPr>
          <p:cNvPr id="63" name="Text Box 24"/>
          <p:cNvSpPr txBox="1">
            <a:spLocks noChangeArrowheads="1"/>
          </p:cNvSpPr>
          <p:nvPr/>
        </p:nvSpPr>
        <p:spPr bwMode="auto">
          <a:xfrm>
            <a:off x="3397250" y="3016250"/>
            <a:ext cx="915635" cy="646331"/>
          </a:xfrm>
          <a:prstGeom prst="rect">
            <a:avLst/>
          </a:prstGeom>
          <a:noFill/>
          <a:ln w="38100">
            <a:noFill/>
            <a:miter lim="800000"/>
            <a:headEnd type="none" w="sm" len="sm"/>
            <a:tailEnd/>
          </a:ln>
        </p:spPr>
        <p:txBody>
          <a:bodyPr wrap="none">
            <a:spAutoFit/>
          </a:bodyPr>
          <a:lstStyle/>
          <a:p>
            <a:pPr algn="ctr">
              <a:lnSpc>
                <a:spcPct val="100000"/>
              </a:lnSpc>
              <a:spcBef>
                <a:spcPct val="0"/>
              </a:spcBef>
            </a:pPr>
            <a:r>
              <a:rPr lang="en-US" sz="1800" dirty="0" smtClean="0"/>
              <a:t>Subnet</a:t>
            </a:r>
          </a:p>
          <a:p>
            <a:pPr algn="ctr">
              <a:lnSpc>
                <a:spcPct val="100000"/>
              </a:lnSpc>
              <a:spcBef>
                <a:spcPct val="0"/>
              </a:spcBef>
            </a:pPr>
            <a:r>
              <a:rPr lang="en-US" sz="1800" dirty="0" smtClean="0"/>
              <a:t>ID</a:t>
            </a:r>
            <a:endParaRPr lang="en-US" sz="1800" dirty="0"/>
          </a:p>
        </p:txBody>
      </p:sp>
      <p:sp>
        <p:nvSpPr>
          <p:cNvPr id="64" name="Text Box 25"/>
          <p:cNvSpPr txBox="1">
            <a:spLocks noChangeArrowheads="1"/>
          </p:cNvSpPr>
          <p:nvPr/>
        </p:nvSpPr>
        <p:spPr bwMode="auto">
          <a:xfrm>
            <a:off x="5889625" y="3316288"/>
            <a:ext cx="1377300" cy="369332"/>
          </a:xfrm>
          <a:prstGeom prst="rect">
            <a:avLst/>
          </a:prstGeom>
          <a:noFill/>
          <a:ln w="38100">
            <a:noFill/>
            <a:miter lim="800000"/>
            <a:headEnd type="none" w="sm" len="sm"/>
            <a:tailEnd/>
          </a:ln>
        </p:spPr>
        <p:txBody>
          <a:bodyPr wrap="none">
            <a:spAutoFit/>
          </a:bodyPr>
          <a:lstStyle/>
          <a:p>
            <a:pPr algn="ctr">
              <a:lnSpc>
                <a:spcPct val="100000"/>
              </a:lnSpc>
              <a:spcBef>
                <a:spcPct val="0"/>
              </a:spcBef>
            </a:pPr>
            <a:r>
              <a:rPr lang="en-US" sz="1800" dirty="0" smtClean="0"/>
              <a:t>Interface ID</a:t>
            </a:r>
            <a:endParaRPr lang="en-US" sz="1800" dirty="0"/>
          </a:p>
        </p:txBody>
      </p:sp>
      <p:sp>
        <p:nvSpPr>
          <p:cNvPr id="65" name="Line 26"/>
          <p:cNvSpPr>
            <a:spLocks noChangeShapeType="1"/>
          </p:cNvSpPr>
          <p:nvPr/>
        </p:nvSpPr>
        <p:spPr bwMode="auto">
          <a:xfrm>
            <a:off x="3365500" y="3657600"/>
            <a:ext cx="1188720" cy="0"/>
          </a:xfrm>
          <a:prstGeom prst="line">
            <a:avLst/>
          </a:prstGeom>
          <a:noFill/>
          <a:ln w="38100">
            <a:solidFill>
              <a:schemeClr val="tx1"/>
            </a:solidFill>
            <a:round/>
            <a:headEnd type="triangle" w="med" len="med"/>
            <a:tailEnd type="triangle" w="med" len="med"/>
          </a:ln>
        </p:spPr>
        <p:txBody>
          <a:bodyPr wrap="none" anchor="ctr"/>
          <a:lstStyle/>
          <a:p>
            <a:endParaRPr lang="en-US" sz="1800" dirty="0"/>
          </a:p>
        </p:txBody>
      </p:sp>
      <p:sp>
        <p:nvSpPr>
          <p:cNvPr id="66" name="Line 27"/>
          <p:cNvSpPr>
            <a:spLocks noChangeShapeType="1"/>
          </p:cNvSpPr>
          <p:nvPr/>
        </p:nvSpPr>
        <p:spPr bwMode="auto">
          <a:xfrm>
            <a:off x="4597400" y="3644900"/>
            <a:ext cx="3931920" cy="0"/>
          </a:xfrm>
          <a:prstGeom prst="line">
            <a:avLst/>
          </a:prstGeom>
          <a:noFill/>
          <a:ln w="38100">
            <a:solidFill>
              <a:schemeClr val="tx1"/>
            </a:solidFill>
            <a:round/>
            <a:headEnd type="triangle" w="med" len="med"/>
            <a:tailEnd type="triangle" w="med" len="med"/>
          </a:ln>
        </p:spPr>
        <p:txBody>
          <a:bodyPr wrap="none" anchor="ctr"/>
          <a:lstStyle/>
          <a:p>
            <a:endParaRPr lang="en-US" dirty="0"/>
          </a:p>
        </p:txBody>
      </p:sp>
      <p:graphicFrame>
        <p:nvGraphicFramePr>
          <p:cNvPr id="67" name="Table 66"/>
          <p:cNvGraphicFramePr>
            <a:graphicFrameLocks noGrp="1"/>
          </p:cNvGraphicFramePr>
          <p:nvPr/>
        </p:nvGraphicFramePr>
        <p:xfrm>
          <a:off x="558800" y="4229100"/>
          <a:ext cx="7975600" cy="579120"/>
        </p:xfrm>
        <a:graphic>
          <a:graphicData uri="http://schemas.openxmlformats.org/drawingml/2006/table">
            <a:tbl>
              <a:tblPr firstRow="1" bandRow="1">
                <a:tableStyleId>{2D5ABB26-0587-4C30-8999-92F81FD0307C}</a:tableStyleId>
              </a:tblPr>
              <a:tblGrid>
                <a:gridCol w="838200"/>
                <a:gridCol w="812800"/>
                <a:gridCol w="1104900"/>
                <a:gridCol w="1231900"/>
                <a:gridCol w="3987800"/>
              </a:tblGrid>
              <a:tr h="370840">
                <a:tc>
                  <a:txBody>
                    <a:bodyPr/>
                    <a:lstStyle/>
                    <a:p>
                      <a:pPr algn="ctr"/>
                      <a:r>
                        <a:rPr lang="en-US" sz="2000" b="1" dirty="0" smtClean="0">
                          <a:latin typeface="Courier New" pitchFamily="49" charset="0"/>
                          <a:cs typeface="Courier New" pitchFamily="49" charset="0"/>
                        </a:rPr>
                        <a:t>2001</a:t>
                      </a:r>
                    </a:p>
                    <a:p>
                      <a:pPr algn="l"/>
                      <a:r>
                        <a:rPr lang="en-US" sz="1200" b="1" dirty="0" smtClean="0">
                          <a:solidFill>
                            <a:schemeClr val="accent6"/>
                          </a:solidFill>
                          <a:latin typeface="Courier New" pitchFamily="49" charset="0"/>
                          <a:cs typeface="Courier New" pitchFamily="49" charset="0"/>
                        </a:rPr>
                        <a:t>001</a:t>
                      </a:r>
                      <a:r>
                        <a:rPr lang="en-US" sz="1200" b="0" dirty="0" smtClean="0">
                          <a:solidFill>
                            <a:schemeClr val="tx1"/>
                          </a:solidFill>
                          <a:latin typeface="Courier New" pitchFamily="49" charset="0"/>
                          <a:cs typeface="Courier New" pitchFamily="49" charset="0"/>
                        </a:rPr>
                        <a:t>0</a:t>
                      </a:r>
                      <a:endParaRPr lang="en-US" sz="2000" b="0" dirty="0">
                        <a:solidFill>
                          <a:schemeClr val="tx1"/>
                        </a:solidFill>
                        <a:latin typeface="Courier New" pitchFamily="49" charset="0"/>
                        <a:cs typeface="Courier New" pitchFamily="49"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sz="2000" b="1" dirty="0" smtClean="0">
                          <a:latin typeface="Courier New" pitchFamily="49" charset="0"/>
                          <a:cs typeface="Courier New" pitchFamily="49" charset="0"/>
                        </a:rPr>
                        <a:t>0008</a:t>
                      </a:r>
                      <a:endParaRPr lang="en-US" sz="2000" b="1" dirty="0">
                        <a:solidFill>
                          <a:schemeClr val="tx1"/>
                        </a:solidFill>
                        <a:latin typeface="Courier New" pitchFamily="49" charset="0"/>
                        <a:cs typeface="Courier New" pitchFamily="49"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endParaRPr lang="en-US" sz="2000" b="1" dirty="0">
                        <a:solidFill>
                          <a:schemeClr val="tx1"/>
                        </a:solidFill>
                        <a:latin typeface="Courier New" pitchFamily="49" charset="0"/>
                        <a:cs typeface="Courier New" pitchFamily="49"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endParaRPr lang="en-US" sz="2000" b="1" dirty="0">
                        <a:latin typeface="Courier New" pitchFamily="49" charset="0"/>
                        <a:cs typeface="Courier New" pitchFamily="49"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bg2"/>
                          </a:solidFill>
                          <a:latin typeface="Courier New" pitchFamily="49" charset="0"/>
                          <a:cs typeface="Courier New" pitchFamily="49" charset="0"/>
                        </a:rPr>
                        <a:t>21B:D5FF:FE5B:A408</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bl>
          </a:graphicData>
        </a:graphic>
      </p:graphicFrame>
      <p:sp>
        <p:nvSpPr>
          <p:cNvPr id="68" name="TextBox 67"/>
          <p:cNvSpPr txBox="1"/>
          <p:nvPr/>
        </p:nvSpPr>
        <p:spPr>
          <a:xfrm>
            <a:off x="1600200" y="3873500"/>
            <a:ext cx="397866" cy="258532"/>
          </a:xfrm>
          <a:prstGeom prst="rect">
            <a:avLst/>
          </a:prstGeom>
          <a:noFill/>
        </p:spPr>
        <p:txBody>
          <a:bodyPr wrap="none" rtlCol="0">
            <a:spAutoFit/>
          </a:bodyPr>
          <a:lstStyle/>
          <a:p>
            <a:r>
              <a:rPr lang="en-US" sz="1200" b="1" dirty="0" smtClean="0">
                <a:solidFill>
                  <a:schemeClr val="accent6"/>
                </a:solidFill>
              </a:rPr>
              <a:t>/23</a:t>
            </a:r>
            <a:endParaRPr lang="en-US" b="1" dirty="0">
              <a:solidFill>
                <a:schemeClr val="accent6"/>
              </a:solidFill>
            </a:endParaRPr>
          </a:p>
        </p:txBody>
      </p:sp>
      <p:sp>
        <p:nvSpPr>
          <p:cNvPr id="69" name="TextBox 68"/>
          <p:cNvSpPr txBox="1"/>
          <p:nvPr/>
        </p:nvSpPr>
        <p:spPr>
          <a:xfrm>
            <a:off x="533400" y="4965700"/>
            <a:ext cx="936475" cy="313932"/>
          </a:xfrm>
          <a:prstGeom prst="rect">
            <a:avLst/>
          </a:prstGeom>
          <a:noFill/>
        </p:spPr>
        <p:txBody>
          <a:bodyPr wrap="none" rtlCol="0">
            <a:spAutoFit/>
          </a:bodyPr>
          <a:lstStyle/>
          <a:p>
            <a:r>
              <a:rPr lang="en-US" sz="1600" dirty="0" smtClean="0">
                <a:solidFill>
                  <a:schemeClr val="accent6"/>
                </a:solidFill>
              </a:rPr>
              <a:t>Registry</a:t>
            </a:r>
            <a:endParaRPr lang="en-US" sz="2800" dirty="0">
              <a:solidFill>
                <a:schemeClr val="accent6"/>
              </a:solidFill>
            </a:endParaRPr>
          </a:p>
        </p:txBody>
      </p:sp>
      <p:cxnSp>
        <p:nvCxnSpPr>
          <p:cNvPr id="70" name="Elbow Connector 42"/>
          <p:cNvCxnSpPr>
            <a:stCxn id="68" idx="2"/>
            <a:endCxn id="69" idx="3"/>
          </p:cNvCxnSpPr>
          <p:nvPr/>
        </p:nvCxnSpPr>
        <p:spPr bwMode="auto">
          <a:xfrm rot="5400000">
            <a:off x="1139187" y="4462720"/>
            <a:ext cx="990634" cy="329258"/>
          </a:xfrm>
          <a:prstGeom prst="bentConnector2">
            <a:avLst/>
          </a:prstGeom>
          <a:solidFill>
            <a:schemeClr val="accent1"/>
          </a:solidFill>
          <a:ln w="28575" cap="flat" cmpd="sng" algn="ctr">
            <a:solidFill>
              <a:schemeClr val="accent6"/>
            </a:solidFill>
            <a:prstDash val="lgDash"/>
            <a:round/>
            <a:headEnd type="none" w="med" len="med"/>
            <a:tailEnd type="none" w="med" len="med"/>
          </a:ln>
          <a:effectLst/>
        </p:spPr>
      </p:cxnSp>
      <p:sp>
        <p:nvSpPr>
          <p:cNvPr id="71" name="TextBox 70"/>
          <p:cNvSpPr txBox="1"/>
          <p:nvPr/>
        </p:nvSpPr>
        <p:spPr>
          <a:xfrm>
            <a:off x="2184400" y="3873500"/>
            <a:ext cx="397866" cy="258532"/>
          </a:xfrm>
          <a:prstGeom prst="rect">
            <a:avLst/>
          </a:prstGeom>
          <a:noFill/>
        </p:spPr>
        <p:txBody>
          <a:bodyPr wrap="none" rtlCol="0">
            <a:spAutoFit/>
          </a:bodyPr>
          <a:lstStyle/>
          <a:p>
            <a:r>
              <a:rPr lang="en-US" sz="1200" b="1" dirty="0" smtClean="0">
                <a:solidFill>
                  <a:schemeClr val="accent6"/>
                </a:solidFill>
              </a:rPr>
              <a:t>/32</a:t>
            </a:r>
            <a:endParaRPr lang="en-US" b="1" dirty="0">
              <a:solidFill>
                <a:schemeClr val="accent6"/>
              </a:solidFill>
            </a:endParaRPr>
          </a:p>
        </p:txBody>
      </p:sp>
      <p:sp>
        <p:nvSpPr>
          <p:cNvPr id="72" name="TextBox 71"/>
          <p:cNvSpPr txBox="1"/>
          <p:nvPr/>
        </p:nvSpPr>
        <p:spPr>
          <a:xfrm>
            <a:off x="546100" y="5295900"/>
            <a:ext cx="1093056" cy="313932"/>
          </a:xfrm>
          <a:prstGeom prst="rect">
            <a:avLst/>
          </a:prstGeom>
          <a:noFill/>
        </p:spPr>
        <p:txBody>
          <a:bodyPr wrap="none" rtlCol="0">
            <a:spAutoFit/>
          </a:bodyPr>
          <a:lstStyle/>
          <a:p>
            <a:pPr algn="l"/>
            <a:r>
              <a:rPr lang="en-US" sz="1600" dirty="0" smtClean="0">
                <a:solidFill>
                  <a:schemeClr val="accent6"/>
                </a:solidFill>
              </a:rPr>
              <a:t>ISP Prefix</a:t>
            </a:r>
            <a:endParaRPr lang="en-US" sz="2800" dirty="0">
              <a:solidFill>
                <a:schemeClr val="accent6"/>
              </a:solidFill>
            </a:endParaRPr>
          </a:p>
        </p:txBody>
      </p:sp>
      <p:cxnSp>
        <p:nvCxnSpPr>
          <p:cNvPr id="73" name="Elbow Connector 42"/>
          <p:cNvCxnSpPr>
            <a:stCxn id="71" idx="2"/>
            <a:endCxn id="72" idx="3"/>
          </p:cNvCxnSpPr>
          <p:nvPr/>
        </p:nvCxnSpPr>
        <p:spPr bwMode="auto">
          <a:xfrm rot="5400000">
            <a:off x="1350828" y="4420361"/>
            <a:ext cx="1320834" cy="744177"/>
          </a:xfrm>
          <a:prstGeom prst="bentConnector2">
            <a:avLst/>
          </a:prstGeom>
          <a:solidFill>
            <a:schemeClr val="accent1"/>
          </a:solidFill>
          <a:ln w="28575" cap="flat" cmpd="sng" algn="ctr">
            <a:solidFill>
              <a:schemeClr val="accent6"/>
            </a:solidFill>
            <a:prstDash val="lgDash"/>
            <a:round/>
            <a:headEnd type="none" w="med" len="med"/>
            <a:tailEnd type="none" w="med" len="med"/>
          </a:ln>
          <a:effectLst/>
        </p:spPr>
      </p:cxnSp>
      <p:sp>
        <p:nvSpPr>
          <p:cNvPr id="74" name="TextBox 73"/>
          <p:cNvSpPr txBox="1"/>
          <p:nvPr/>
        </p:nvSpPr>
        <p:spPr>
          <a:xfrm>
            <a:off x="3111500" y="3873500"/>
            <a:ext cx="397866" cy="258532"/>
          </a:xfrm>
          <a:prstGeom prst="rect">
            <a:avLst/>
          </a:prstGeom>
          <a:noFill/>
        </p:spPr>
        <p:txBody>
          <a:bodyPr wrap="none" rtlCol="0">
            <a:spAutoFit/>
          </a:bodyPr>
          <a:lstStyle/>
          <a:p>
            <a:r>
              <a:rPr lang="en-US" sz="1200" b="1" dirty="0" smtClean="0">
                <a:solidFill>
                  <a:schemeClr val="accent6"/>
                </a:solidFill>
              </a:rPr>
              <a:t>/48</a:t>
            </a:r>
            <a:endParaRPr lang="en-US" b="1" dirty="0">
              <a:solidFill>
                <a:schemeClr val="accent6"/>
              </a:solidFill>
            </a:endParaRPr>
          </a:p>
        </p:txBody>
      </p:sp>
      <p:sp>
        <p:nvSpPr>
          <p:cNvPr id="75" name="TextBox 74"/>
          <p:cNvSpPr txBox="1"/>
          <p:nvPr/>
        </p:nvSpPr>
        <p:spPr>
          <a:xfrm>
            <a:off x="533400" y="5626100"/>
            <a:ext cx="1119217" cy="313932"/>
          </a:xfrm>
          <a:prstGeom prst="rect">
            <a:avLst/>
          </a:prstGeom>
          <a:noFill/>
        </p:spPr>
        <p:txBody>
          <a:bodyPr wrap="none" rtlCol="0">
            <a:spAutoFit/>
          </a:bodyPr>
          <a:lstStyle/>
          <a:p>
            <a:pPr algn="l"/>
            <a:r>
              <a:rPr lang="en-US" sz="1600" dirty="0" smtClean="0">
                <a:solidFill>
                  <a:schemeClr val="accent6"/>
                </a:solidFill>
              </a:rPr>
              <a:t>Site Prefix</a:t>
            </a:r>
            <a:endParaRPr lang="en-US" sz="2800" dirty="0">
              <a:solidFill>
                <a:schemeClr val="accent6"/>
              </a:solidFill>
            </a:endParaRPr>
          </a:p>
        </p:txBody>
      </p:sp>
      <p:cxnSp>
        <p:nvCxnSpPr>
          <p:cNvPr id="76" name="Elbow Connector 42"/>
          <p:cNvCxnSpPr>
            <a:stCxn id="74" idx="2"/>
            <a:endCxn id="75" idx="3"/>
          </p:cNvCxnSpPr>
          <p:nvPr/>
        </p:nvCxnSpPr>
        <p:spPr bwMode="auto">
          <a:xfrm rot="5400000">
            <a:off x="1656008" y="4128641"/>
            <a:ext cx="1651034" cy="1657816"/>
          </a:xfrm>
          <a:prstGeom prst="bentConnector2">
            <a:avLst/>
          </a:prstGeom>
          <a:solidFill>
            <a:schemeClr val="accent1"/>
          </a:solidFill>
          <a:ln w="28575" cap="flat" cmpd="sng" algn="ctr">
            <a:solidFill>
              <a:schemeClr val="accent6"/>
            </a:solidFill>
            <a:prstDash val="lgDash"/>
            <a:round/>
            <a:headEnd type="none" w="med" len="med"/>
            <a:tailEnd type="none" w="med" len="med"/>
          </a:ln>
          <a:effectLst/>
        </p:spPr>
      </p:cxnSp>
      <p:sp>
        <p:nvSpPr>
          <p:cNvPr id="77" name="TextBox 76"/>
          <p:cNvSpPr txBox="1"/>
          <p:nvPr/>
        </p:nvSpPr>
        <p:spPr>
          <a:xfrm>
            <a:off x="4343400" y="3873500"/>
            <a:ext cx="397866" cy="258532"/>
          </a:xfrm>
          <a:prstGeom prst="rect">
            <a:avLst/>
          </a:prstGeom>
          <a:noFill/>
        </p:spPr>
        <p:txBody>
          <a:bodyPr wrap="none" rtlCol="0">
            <a:spAutoFit/>
          </a:bodyPr>
          <a:lstStyle/>
          <a:p>
            <a:r>
              <a:rPr lang="en-US" sz="1200" b="1" dirty="0" smtClean="0">
                <a:solidFill>
                  <a:schemeClr val="accent6"/>
                </a:solidFill>
              </a:rPr>
              <a:t>/64</a:t>
            </a:r>
            <a:endParaRPr lang="en-US" b="1" dirty="0">
              <a:solidFill>
                <a:schemeClr val="accent6"/>
              </a:solidFill>
            </a:endParaRPr>
          </a:p>
        </p:txBody>
      </p:sp>
      <p:sp>
        <p:nvSpPr>
          <p:cNvPr id="78" name="TextBox 77"/>
          <p:cNvSpPr txBox="1"/>
          <p:nvPr/>
        </p:nvSpPr>
        <p:spPr>
          <a:xfrm>
            <a:off x="546100" y="5956300"/>
            <a:ext cx="1415772" cy="313932"/>
          </a:xfrm>
          <a:prstGeom prst="rect">
            <a:avLst/>
          </a:prstGeom>
          <a:noFill/>
        </p:spPr>
        <p:txBody>
          <a:bodyPr wrap="none" rtlCol="0">
            <a:spAutoFit/>
          </a:bodyPr>
          <a:lstStyle/>
          <a:p>
            <a:pPr algn="l"/>
            <a:r>
              <a:rPr lang="en-US" sz="1600" dirty="0" smtClean="0">
                <a:solidFill>
                  <a:schemeClr val="accent6"/>
                </a:solidFill>
              </a:rPr>
              <a:t>Subnet Prefix</a:t>
            </a:r>
            <a:endParaRPr lang="en-US" sz="2800" dirty="0">
              <a:solidFill>
                <a:schemeClr val="accent6"/>
              </a:solidFill>
            </a:endParaRPr>
          </a:p>
        </p:txBody>
      </p:sp>
      <p:cxnSp>
        <p:nvCxnSpPr>
          <p:cNvPr id="79" name="Elbow Connector 42"/>
          <p:cNvCxnSpPr>
            <a:stCxn id="77" idx="2"/>
            <a:endCxn id="78" idx="3"/>
          </p:cNvCxnSpPr>
          <p:nvPr/>
        </p:nvCxnSpPr>
        <p:spPr bwMode="auto">
          <a:xfrm rot="5400000">
            <a:off x="2261486" y="3832419"/>
            <a:ext cx="1981234" cy="2580461"/>
          </a:xfrm>
          <a:prstGeom prst="bentConnector2">
            <a:avLst/>
          </a:prstGeom>
          <a:solidFill>
            <a:schemeClr val="accent1"/>
          </a:solidFill>
          <a:ln w="28575" cap="flat" cmpd="sng" algn="ctr">
            <a:solidFill>
              <a:schemeClr val="accent6"/>
            </a:solidFill>
            <a:prstDash val="lgDash"/>
            <a:round/>
            <a:headEnd type="none" w="med" len="med"/>
            <a:tailEnd type="none" w="med" len="med"/>
          </a:ln>
          <a:effectLst/>
        </p:spPr>
      </p:cxnSp>
    </p:spTree>
    <p:extLst>
      <p:ext uri="{BB962C8B-B14F-4D97-AF65-F5344CB8AC3E}">
        <p14:creationId xmlns:p14="http://schemas.microsoft.com/office/powerpoint/2010/main" val="376986801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5250" name="Rectangle 2"/>
          <p:cNvSpPr>
            <a:spLocks noGrp="1" noChangeArrowheads="1"/>
          </p:cNvSpPr>
          <p:nvPr>
            <p:ph type="title"/>
          </p:nvPr>
        </p:nvSpPr>
        <p:spPr/>
        <p:txBody>
          <a:bodyPr/>
          <a:lstStyle/>
          <a:p>
            <a:pPr>
              <a:defRPr/>
            </a:pPr>
            <a:r>
              <a:rPr lang="en-US" smtClean="0"/>
              <a:t>IPv6 Address Allocation Process</a:t>
            </a:r>
            <a:endParaRPr lang="en-US" dirty="0" smtClean="0"/>
          </a:p>
        </p:txBody>
      </p:sp>
      <p:pic>
        <p:nvPicPr>
          <p:cNvPr id="1026" name="Picture 2"/>
          <p:cNvPicPr>
            <a:picLocks noChangeAspect="1" noChangeArrowheads="1"/>
          </p:cNvPicPr>
          <p:nvPr/>
        </p:nvPicPr>
        <p:blipFill>
          <a:blip r:embed="rId3"/>
          <a:srcRect/>
          <a:stretch>
            <a:fillRect/>
          </a:stretch>
        </p:blipFill>
        <p:spPr bwMode="auto">
          <a:xfrm>
            <a:off x="294265" y="1006474"/>
            <a:ext cx="8491838" cy="4540083"/>
          </a:xfrm>
          <a:prstGeom prst="rect">
            <a:avLst/>
          </a:prstGeom>
          <a:noFill/>
          <a:ln w="9525">
            <a:noFill/>
            <a:miter lim="800000"/>
            <a:headEnd/>
            <a:tailEnd/>
          </a:ln>
        </p:spPr>
      </p:pic>
    </p:spTree>
    <p:extLst>
      <p:ext uri="{BB962C8B-B14F-4D97-AF65-F5344CB8AC3E}">
        <p14:creationId xmlns:p14="http://schemas.microsoft.com/office/powerpoint/2010/main" val="269598915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CCNP IPD</Template>
  <TotalTime>0</TotalTime>
  <Pages>28</Pages>
  <Words>2861</Words>
  <Application>Microsoft Office PowerPoint</Application>
  <PresentationFormat>Bildschirmpräsentation (4:3)</PresentationFormat>
  <Paragraphs>379</Paragraphs>
  <Slides>23</Slides>
  <Notes>22</Notes>
  <HiddenSlides>0</HiddenSlides>
  <MMClips>0</MMClips>
  <ScaleCrop>false</ScaleCrop>
  <HeadingPairs>
    <vt:vector size="4" baseType="variant">
      <vt:variant>
        <vt:lpstr>Design</vt:lpstr>
      </vt:variant>
      <vt:variant>
        <vt:i4>1</vt:i4>
      </vt:variant>
      <vt:variant>
        <vt:lpstr>Folientitel</vt:lpstr>
      </vt:variant>
      <vt:variant>
        <vt:i4>23</vt:i4>
      </vt:variant>
    </vt:vector>
  </HeadingPairs>
  <TitlesOfParts>
    <vt:vector size="24" baseType="lpstr">
      <vt:lpstr>CCNP Instructor PPT2</vt:lpstr>
      <vt:lpstr>IPv6 Einführung</vt:lpstr>
      <vt:lpstr>IPv6 Addressing Overview</vt:lpstr>
      <vt:lpstr>IPv6 Address Space Overview</vt:lpstr>
      <vt:lpstr>Special IPv6 Addresses</vt:lpstr>
      <vt:lpstr>IPv6 Prefix Allocation Hierarchy and Policy Example</vt:lpstr>
      <vt:lpstr>IPv6 Global Unicast Address</vt:lpstr>
      <vt:lpstr>IPv6 Global Unicast Address</vt:lpstr>
      <vt:lpstr>IPv6 Global Unicast Address</vt:lpstr>
      <vt:lpstr>IPv6 Address Allocation Process</vt:lpstr>
      <vt:lpstr>IPv6 Address Specifics</vt:lpstr>
      <vt:lpstr>Abbreviating IPv6 Addresses</vt:lpstr>
      <vt:lpstr>IPv6 Address Abbreviation Example</vt:lpstr>
      <vt:lpstr>More IPv6 Address Abbreviation Examples</vt:lpstr>
      <vt:lpstr>IPv6 Address Components</vt:lpstr>
      <vt:lpstr>Subnet Prefix</vt:lpstr>
      <vt:lpstr>Ethernet EUI-64 IPv6 Addresses</vt:lpstr>
      <vt:lpstr>EUI-64 IPv6 Interface Identifier</vt:lpstr>
      <vt:lpstr>IPv6 Address Types</vt:lpstr>
      <vt:lpstr>IPv6 Unicast Address Scopes</vt:lpstr>
      <vt:lpstr>Site-Local Addresses - Deprecated</vt:lpstr>
      <vt:lpstr>IPv6 Unicast Address Scopes</vt:lpstr>
      <vt:lpstr>Multiple IPv6 Addresses per Interface</vt:lpstr>
      <vt:lpstr>PowerPoint-Präsentation</vt:lpstr>
    </vt:vector>
  </TitlesOfParts>
  <Company>Cisco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 Chapter 8</dc:title>
  <dc:creator>Cisco Systems</dc:creator>
  <cp:lastModifiedBy>Rogall, Thomas</cp:lastModifiedBy>
  <cp:revision>1448</cp:revision>
  <cp:lastPrinted>1999-01-27T00:54:54Z</cp:lastPrinted>
  <dcterms:created xsi:type="dcterms:W3CDTF">2010-07-05T20:10:47Z</dcterms:created>
  <dcterms:modified xsi:type="dcterms:W3CDTF">2014-10-22T09:03:44Z</dcterms:modified>
</cp:coreProperties>
</file>