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sldIdLst>
    <p:sldId id="256" r:id="rId3"/>
    <p:sldId id="293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292" r:id="rId37"/>
  </p:sldIdLst>
  <p:sldSz cx="6858000" cy="51435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21" autoAdjust="0"/>
  </p:normalViewPr>
  <p:slideViewPr>
    <p:cSldViewPr>
      <p:cViewPr>
        <p:scale>
          <a:sx n="75" d="100"/>
          <a:sy n="75" d="100"/>
        </p:scale>
        <p:origin x="660" y="-48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6858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-6858" y="4539996"/>
            <a:ext cx="1687068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769364" y="4533138"/>
            <a:ext cx="5088636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71650" y="4537528"/>
            <a:ext cx="4886325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100">
                <a:solidFill>
                  <a:srgbClr val="FFFFFF"/>
                </a:solidFill>
              </a:defRPr>
            </a:lvl1pPr>
            <a:lvl2pPr marL="342900" indent="0" algn="ctr" eaLnBrk="1" latinLnBrk="0" hangingPunct="1">
              <a:buNone/>
            </a:lvl2pPr>
            <a:lvl3pPr marL="685800" indent="0" algn="ctr" eaLnBrk="1" latinLnBrk="0" hangingPunct="1">
              <a:buNone/>
            </a:lvl3pPr>
            <a:lvl4pPr marL="1028700" indent="0" algn="ctr" eaLnBrk="1" latinLnBrk="0" hangingPunct="1">
              <a:buNone/>
            </a:lvl4pPr>
            <a:lvl5pPr marL="1371600" indent="0" algn="ctr" eaLnBrk="1" latinLnBrk="0" hangingPunct="1">
              <a:buNone/>
            </a:lvl5pPr>
            <a:lvl6pPr marL="1714500" indent="0" algn="ctr" eaLnBrk="1" latinLnBrk="0" hangingPunct="1">
              <a:buNone/>
            </a:lvl6pPr>
            <a:lvl7pPr marL="2057400" indent="0" algn="ctr" eaLnBrk="1" latinLnBrk="0" hangingPunct="1">
              <a:buNone/>
            </a:lvl7pPr>
            <a:lvl8pPr marL="2400300" indent="0" algn="ctr" eaLnBrk="1" latinLnBrk="0" hangingPunct="1">
              <a:buNone/>
            </a:lvl8pPr>
            <a:lvl9pPr marL="27432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7150" y="4551524"/>
            <a:ext cx="154305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15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4/11/2015</a:t>
            </a:fld>
            <a:endParaRPr kumimoji="0" lang="en-US" sz="15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64045" y="177404"/>
            <a:ext cx="440055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00750" y="171450"/>
            <a:ext cx="62865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1771650" y="2343150"/>
            <a:ext cx="485775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611505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057401"/>
            <a:ext cx="5342335" cy="1254919"/>
          </a:xfrm>
        </p:spPr>
        <p:txBody>
          <a:bodyPr anchor="t"/>
          <a:lstStyle>
            <a:lvl1pPr eaLnBrk="1" latinLnBrk="0" hangingPunct="1">
              <a:buNone/>
              <a:defRPr kumimoji="0" sz="21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35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05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6858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97155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1028700" y="1200150"/>
            <a:ext cx="58293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1200150"/>
            <a:ext cx="5715000" cy="742950"/>
          </a:xfrm>
        </p:spPr>
        <p:txBody>
          <a:bodyPr/>
          <a:lstStyle>
            <a:lvl1pPr algn="l" eaLnBrk="1" latinLnBrk="0" hangingPunct="1">
              <a:buNone/>
              <a:defRPr kumimoji="0" sz="33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971550" cy="526257"/>
          </a:xfrm>
        </p:spPr>
        <p:txBody>
          <a:bodyPr>
            <a:noAutofit/>
          </a:bodyPr>
          <a:lstStyle>
            <a:lvl1pPr eaLnBrk="1" latinLnBrk="0" hangingPunct="1">
              <a:defRPr kumimoji="0" sz="18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8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291465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633676" y="1352550"/>
            <a:ext cx="291465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118110"/>
            <a:ext cx="611505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919818"/>
            <a:ext cx="291465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600450" y="1919818"/>
            <a:ext cx="291465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362287"/>
            <a:ext cx="291465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15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3600450" y="1362287"/>
            <a:ext cx="291465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15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40005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10"/>
            <a:ext cx="6115050" cy="1005840"/>
          </a:xfrm>
        </p:spPr>
        <p:txBody>
          <a:bodyPr anchor="b"/>
          <a:lstStyle>
            <a:lvl1pPr algn="l" eaLnBrk="1" latinLnBrk="0" hangingPunct="1">
              <a:buNone/>
              <a:defRPr kumimoji="0" sz="315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20015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750"/>
              </a:spcAft>
              <a:buNone/>
              <a:defRPr kumimoji="0" sz="1350"/>
            </a:lvl1pPr>
            <a:lvl2pPr eaLnBrk="1" latinLnBrk="0" hangingPunct="1">
              <a:buNone/>
              <a:defRPr kumimoji="0" sz="900"/>
            </a:lvl2pPr>
            <a:lvl3pPr eaLnBrk="1" latinLnBrk="0" hangingPunct="1">
              <a:buNone/>
              <a:defRPr kumimoji="0" sz="750"/>
            </a:lvl3pPr>
            <a:lvl4pPr eaLnBrk="1" latinLnBrk="0" hangingPunct="1">
              <a:buNone/>
              <a:defRPr kumimoji="0" sz="675"/>
            </a:lvl4pPr>
            <a:lvl5pPr eaLnBrk="1" latinLnBrk="0" hangingPunct="1">
              <a:buNone/>
              <a:defRPr kumimoji="0" sz="675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71650" y="1428750"/>
            <a:ext cx="48006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8251" y="0"/>
            <a:ext cx="5689749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0150" y="4114800"/>
            <a:ext cx="54864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275"/>
            </a:lvl1pPr>
            <a:lvl2pPr eaLnBrk="1" latinLnBrk="0" hangingPunct="1">
              <a:buFontTx/>
              <a:buNone/>
              <a:defRPr kumimoji="0" sz="900"/>
            </a:lvl2pPr>
            <a:lvl3pPr eaLnBrk="1" latinLnBrk="0" hangingPunct="1">
              <a:buFontTx/>
              <a:buNone/>
              <a:defRPr kumimoji="0" sz="750"/>
            </a:lvl3pPr>
            <a:lvl4pPr eaLnBrk="1" latinLnBrk="0" hangingPunct="1">
              <a:buFontTx/>
              <a:buNone/>
              <a:defRPr kumimoji="0" sz="675"/>
            </a:lvl4pPr>
            <a:lvl5pPr eaLnBrk="1" latinLnBrk="0" hangingPunct="1">
              <a:buFontTx/>
              <a:buNone/>
              <a:defRPr kumimoji="0" sz="675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6858" y="3429000"/>
            <a:ext cx="6858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-6858" y="3497580"/>
            <a:ext cx="109728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10" name="Rectangle 9"/>
          <p:cNvSpPr/>
          <p:nvPr/>
        </p:nvSpPr>
        <p:spPr>
          <a:xfrm>
            <a:off x="1159002" y="3490722"/>
            <a:ext cx="569214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3543300"/>
            <a:ext cx="5486400" cy="457200"/>
          </a:xfrm>
        </p:spPr>
        <p:txBody>
          <a:bodyPr anchor="ctr"/>
          <a:lstStyle>
            <a:lvl1pPr algn="l" eaLnBrk="1" latinLnBrk="0" hangingPunct="1">
              <a:buNone/>
              <a:defRPr kumimoji="0" sz="21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85850" y="0"/>
            <a:ext cx="75438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686300" y="4686300"/>
            <a:ext cx="200025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4/11/2015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085850" cy="497684"/>
          </a:xfrm>
        </p:spPr>
        <p:txBody>
          <a:bodyPr rtlCol="0"/>
          <a:lstStyle>
            <a:lvl1pPr eaLnBrk="1" latinLnBrk="0" hangingPunct="1">
              <a:defRPr kumimoji="0" sz="2100"/>
            </a:lvl1pPr>
            <a:extLst/>
          </a:lstStyle>
          <a:p>
            <a:pPr algn="ctr"/>
            <a:fld id="{8F82E0A0-C266-4798-8C8F-B9F91E9DA37E}" type="slidenum">
              <a:rPr kumimoji="0" lang="en-US" sz="21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1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200150" y="4686155"/>
            <a:ext cx="3429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9486" y="1352550"/>
            <a:ext cx="611505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0" y="4686300"/>
            <a:ext cx="200025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4/11/2015</a:t>
            </a:fld>
            <a:endParaRPr kumimoji="0" lang="en-US" sz="105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4686155"/>
            <a:ext cx="4065812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05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6858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40005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9" name="Rectangle 8"/>
          <p:cNvSpPr/>
          <p:nvPr/>
        </p:nvSpPr>
        <p:spPr>
          <a:xfrm>
            <a:off x="442912" y="1129460"/>
            <a:ext cx="6415088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sz="135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8"/>
            <a:ext cx="40005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05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05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8110"/>
            <a:ext cx="611505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315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l-PL" smtClean="0"/>
              <a:t>Emil Wcisło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dirty="0" smtClean="0"/>
              <a:t>Architektura Message Oriented Middleware i Java message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RPC - cd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40152" cy="3268624"/>
          </a:xfrm>
        </p:spPr>
        <p:txBody>
          <a:bodyPr/>
          <a:lstStyle/>
          <a:p>
            <a:r>
              <a:rPr lang="pl-PL" dirty="0" smtClean="0"/>
              <a:t>Umożliwia współdzielenie danych i </a:t>
            </a:r>
            <a:r>
              <a:rPr lang="pl-PL" u="sng" dirty="0" smtClean="0"/>
              <a:t>procesów</a:t>
            </a:r>
          </a:p>
          <a:p>
            <a:r>
              <a:rPr lang="pl-PL" dirty="0" smtClean="0"/>
              <a:t>Serwer i sieć muszą być gotowe w momencie wołania procedury przez klienta</a:t>
            </a:r>
          </a:p>
          <a:p>
            <a:r>
              <a:rPr lang="pl-PL" dirty="0" smtClean="0"/>
              <a:t>Parametry procedury i wynik są serializowane przez sieć</a:t>
            </a:r>
          </a:p>
          <a:p>
            <a:r>
              <a:rPr lang="pl-PL" dirty="0" smtClean="0"/>
              <a:t>Klient najczęściej zawiesza swoje przetwarzanie w oczekiwaniu na zakończenie działania procedury i ew. na wynik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06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499742"/>
            <a:ext cx="6115050" cy="2121432"/>
          </a:xfrm>
        </p:spPr>
        <p:txBody>
          <a:bodyPr/>
          <a:lstStyle/>
          <a:p>
            <a:r>
              <a:rPr lang="pl-PL" dirty="0" smtClean="0"/>
              <a:t>Aplikacje wysyłają i odbierają komunikaty asynchronicznie z użyciem szyny komunikatów</a:t>
            </a:r>
          </a:p>
          <a:p>
            <a:r>
              <a:rPr lang="pl-PL" dirty="0" smtClean="0"/>
              <a:t>Komunikat trafia do pośrednika (kolejki lub tematu), następnie do odbiorcy</a:t>
            </a:r>
          </a:p>
          <a:p>
            <a:r>
              <a:rPr lang="pl-PL" dirty="0" smtClean="0"/>
              <a:t>Inny model programowania niż RPC</a:t>
            </a:r>
            <a:endParaRPr lang="pl-PL" dirty="0"/>
          </a:p>
        </p:txBody>
      </p:sp>
      <p:pic>
        <p:nvPicPr>
          <p:cNvPr id="4098" name="Picture 2" descr="http://www.eaipatterns.com/img/Messag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332357"/>
            <a:ext cx="32861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9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 - 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/>
          <a:lstStyle/>
          <a:p>
            <a:r>
              <a:rPr lang="pl-PL" dirty="0" smtClean="0"/>
              <a:t>Regularna wymiana danych</a:t>
            </a:r>
          </a:p>
          <a:p>
            <a:r>
              <a:rPr lang="pl-PL" dirty="0" smtClean="0"/>
              <a:t>Ograniczony rozmiar komunikatu</a:t>
            </a:r>
          </a:p>
          <a:p>
            <a:r>
              <a:rPr lang="pl-PL" dirty="0" smtClean="0"/>
              <a:t>Wysoka niezależność – odbiorca nie musi być gotowy do odbioru w chwili wysłania</a:t>
            </a:r>
          </a:p>
          <a:p>
            <a:r>
              <a:rPr lang="pl-PL" dirty="0" smtClean="0"/>
              <a:t>Szyna zapewnia trwałość komunikatów</a:t>
            </a:r>
          </a:p>
          <a:p>
            <a:r>
              <a:rPr lang="pl-PL" dirty="0" smtClean="0"/>
              <a:t>Model zdarzeniowy programowania</a:t>
            </a:r>
          </a:p>
        </p:txBody>
      </p:sp>
    </p:spTree>
    <p:extLst>
      <p:ext uri="{BB962C8B-B14F-4D97-AF65-F5344CB8AC3E}">
        <p14:creationId xmlns:p14="http://schemas.microsoft.com/office/powerpoint/2010/main" val="180854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Synchroniczność vs asynchroniczność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8" y="1628929"/>
            <a:ext cx="2917721" cy="158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95" y="1631211"/>
            <a:ext cx="2952328" cy="158861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1869"/>
            <a:ext cx="6115050" cy="969305"/>
          </a:xfrm>
        </p:spPr>
        <p:txBody>
          <a:bodyPr>
            <a:normAutofit/>
          </a:bodyPr>
          <a:lstStyle/>
          <a:p>
            <a:r>
              <a:rPr lang="pl-PL" dirty="0" smtClean="0"/>
              <a:t>Np. rozmowa telefoniczna vs poczta głosowa</a:t>
            </a:r>
          </a:p>
        </p:txBody>
      </p:sp>
    </p:spTree>
    <p:extLst>
      <p:ext uri="{BB962C8B-B14F-4D97-AF65-F5344CB8AC3E}">
        <p14:creationId xmlns:p14="http://schemas.microsoft.com/office/powerpoint/2010/main" val="150099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Wysyłanie i odbiór komunikatów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1" y="1635646"/>
            <a:ext cx="611862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„Wyślij i zapomnij” (Send and forget)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0648" y="1352551"/>
            <a:ext cx="6408712" cy="3268624"/>
          </a:xfrm>
        </p:spPr>
        <p:txBody>
          <a:bodyPr/>
          <a:lstStyle/>
          <a:p>
            <a:r>
              <a:rPr lang="pl-PL" dirty="0" smtClean="0"/>
              <a:t>Aplikacja nadająca komunikat wysyła go do kanału komunikacyjnego, po czym wraca do swojego przetwarzania.</a:t>
            </a:r>
          </a:p>
          <a:p>
            <a:r>
              <a:rPr lang="pl-PL" dirty="0" smtClean="0"/>
              <a:t>Mimo, że komunikat nie został jeszcze przetworzony i odebrany, nadawca ma pewność, że zostanie on ostatecznie dostarczony do nadawcy</a:t>
            </a:r>
          </a:p>
          <a:p>
            <a:r>
              <a:rPr lang="pl-PL" dirty="0" smtClean="0"/>
              <a:t>Oprogramowanie pośredniczące kanału jest odpowiedzialne za trwałość i dostarczenie komunikatu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882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118110"/>
            <a:ext cx="6480720" cy="10058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„Przechowaj i przekaż” (Store and forward)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8640" y="1352551"/>
            <a:ext cx="6480720" cy="3268624"/>
          </a:xfrm>
        </p:spPr>
        <p:txBody>
          <a:bodyPr/>
          <a:lstStyle/>
          <a:p>
            <a:r>
              <a:rPr lang="pl-PL" dirty="0" smtClean="0"/>
              <a:t>Szyna komunikatów zapisuje go w trwałym składzie na wypadek awarii</a:t>
            </a:r>
          </a:p>
          <a:p>
            <a:r>
              <a:rPr lang="pl-PL" dirty="0" smtClean="0"/>
              <a:t>Następnie komunikat jest przekazywany odbiorcy</a:t>
            </a:r>
          </a:p>
          <a:p>
            <a:r>
              <a:rPr lang="pl-PL" dirty="0" smtClean="0"/>
              <a:t>W przypadku niemożliwości dostarczenia (awaria sieci, awaria komputera odbiorcy) próba dostarczenia może być wielokrotnie ponawiana</a:t>
            </a:r>
          </a:p>
          <a:p>
            <a:r>
              <a:rPr lang="pl-PL" dirty="0" smtClean="0"/>
              <a:t>Może uczestniczyć w tym wiele komputerów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1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68372"/>
            <a:ext cx="6115050" cy="1473361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Dane i nagłówek</a:t>
            </a:r>
          </a:p>
          <a:p>
            <a:r>
              <a:rPr lang="pl-PL" dirty="0" smtClean="0"/>
              <a:t>Nagłówek zawiera meta-informacje używane głównie przez pośrednika</a:t>
            </a:r>
          </a:p>
          <a:p>
            <a:r>
              <a:rPr lang="pl-PL" dirty="0" smtClean="0"/>
              <a:t>Dane właściwe mogą być w różnym formacie (XML, byte[], String, JSON, obiekty Java itp.)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8" y="1358996"/>
            <a:ext cx="3168352" cy="17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2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Komunikacja Point-to-point (kolejka)</a:t>
            </a:r>
            <a:endParaRPr lang="pl-PL" dirty="0"/>
          </a:p>
        </p:txBody>
      </p:sp>
      <p:pic>
        <p:nvPicPr>
          <p:cNvPr id="5122" name="Picture 2" descr="http://www.enterpriseintegrationpatterns.com/img/PointToPoint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6" y="1563638"/>
            <a:ext cx="6276017" cy="1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787774"/>
            <a:ext cx="6115050" cy="216024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Jeden lub wielu nadawców komunikatów</a:t>
            </a:r>
          </a:p>
          <a:p>
            <a:r>
              <a:rPr lang="pl-PL" dirty="0" smtClean="0"/>
              <a:t>Pojedynczy komunikat zostanie przetworzony tylko raz (jeden odbiorca komunikatu)</a:t>
            </a:r>
          </a:p>
          <a:p>
            <a:r>
              <a:rPr lang="pl-PL" dirty="0" smtClean="0"/>
              <a:t>Możliwość podłączenia wielu odbiorców – naturalny wzrost skalowalności</a:t>
            </a:r>
          </a:p>
          <a:p>
            <a:r>
              <a:rPr lang="pl-PL" dirty="0" smtClean="0"/>
              <a:t>Odbiorca pobiera komunikat (pull)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90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Inny przykład Point-to-point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1" y="1635646"/>
            <a:ext cx="6776269" cy="28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dirty="0" smtClean="0"/>
              <a:t>Plan wykładu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543050"/>
            <a:ext cx="5888124" cy="3404964"/>
          </a:xfrm>
        </p:spPr>
        <p:txBody>
          <a:bodyPr anchor="ctr">
            <a:normAutofit/>
          </a:bodyPr>
          <a:lstStyle>
            <a:extLst/>
          </a:lstStyle>
          <a:p>
            <a:pPr marL="205740" lvl="1"/>
            <a:r>
              <a:rPr lang="pl-PL" dirty="0" smtClean="0"/>
              <a:t>Podejścia do integracji systemów</a:t>
            </a:r>
          </a:p>
          <a:p>
            <a:pPr marL="205740" lvl="1"/>
            <a:r>
              <a:rPr lang="pl-PL" dirty="0" smtClean="0"/>
              <a:t>Messaging – założenia</a:t>
            </a:r>
          </a:p>
          <a:p>
            <a:pPr marL="205740" lvl="1"/>
            <a:r>
              <a:rPr lang="pl-PL" dirty="0" smtClean="0"/>
              <a:t>Wywołanie synchroniczne vs asynchroniczne</a:t>
            </a:r>
          </a:p>
          <a:p>
            <a:pPr marL="205740" lvl="1"/>
            <a:r>
              <a:rPr lang="pl-PL" dirty="0" smtClean="0"/>
              <a:t>Wysyłanie i odbiór komunikatów</a:t>
            </a:r>
          </a:p>
          <a:p>
            <a:pPr marL="205740" lvl="1"/>
            <a:r>
              <a:rPr lang="pl-PL" dirty="0" smtClean="0"/>
              <a:t>Zawartość komunikatu</a:t>
            </a:r>
          </a:p>
          <a:p>
            <a:pPr marL="205740" lvl="1"/>
            <a:r>
              <a:rPr lang="pl-PL" dirty="0" smtClean="0"/>
              <a:t>Point-to-point</a:t>
            </a:r>
          </a:p>
          <a:p>
            <a:pPr marL="205740" lvl="1"/>
            <a:r>
              <a:rPr lang="pl-PL" dirty="0" smtClean="0"/>
              <a:t>Publisher-subscribe</a:t>
            </a:r>
          </a:p>
          <a:p>
            <a:pPr marL="205740" lvl="1"/>
            <a:r>
              <a:rPr lang="pl-PL" dirty="0" smtClean="0"/>
              <a:t>Wzorce projektowe z użyciem komunikatów</a:t>
            </a:r>
          </a:p>
          <a:p>
            <a:pPr marL="205740" lvl="1"/>
            <a:r>
              <a:rPr lang="pl-PL" dirty="0" smtClean="0"/>
              <a:t>Java </a:t>
            </a:r>
            <a:r>
              <a:rPr lang="pl-PL" smtClean="0"/>
              <a:t>Message Service</a:t>
            </a:r>
            <a:endParaRPr lang="pl-PL" dirty="0" smtClean="0"/>
          </a:p>
          <a:p>
            <a:pPr marL="205740"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703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Komunikacja typu Publish-subscribe</a:t>
            </a:r>
            <a:endParaRPr lang="pl-PL" dirty="0"/>
          </a:p>
        </p:txBody>
      </p:sp>
      <p:pic>
        <p:nvPicPr>
          <p:cNvPr id="6146" name="Picture 2" descr="http://www.enterpriseintegrationpatterns.com/img/PublishSubscribe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37" y="1491630"/>
            <a:ext cx="5184576" cy="339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Komunikacja typu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/>
          <a:lstStyle/>
          <a:p>
            <a:r>
              <a:rPr lang="pl-PL" dirty="0" smtClean="0"/>
              <a:t>Odbiorcy subskrybują wybrany kanał (temat)</a:t>
            </a:r>
          </a:p>
          <a:p>
            <a:r>
              <a:rPr lang="pl-PL" dirty="0" smtClean="0"/>
              <a:t>Nadawca wysyła komunikat do kanału</a:t>
            </a:r>
          </a:p>
          <a:p>
            <a:r>
              <a:rPr lang="pl-PL" dirty="0" smtClean="0"/>
              <a:t>Komunikat jest kopiowany i wysyłany do wszystkich subskrybentów</a:t>
            </a:r>
          </a:p>
          <a:p>
            <a:r>
              <a:rPr lang="pl-PL" dirty="0" smtClean="0"/>
              <a:t>Umożliwia wysłanie danych do wielu odbiorców jednocześnie (broadcasting)</a:t>
            </a:r>
          </a:p>
          <a:p>
            <a:r>
              <a:rPr lang="pl-PL" dirty="0" smtClean="0"/>
              <a:t>Nadawca nie musi znać listy odbiorców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033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Inny przykład Publish-subscribe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3" y="1491630"/>
            <a:ext cx="6525344" cy="31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118110"/>
            <a:ext cx="6383610" cy="100584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Wzorce projektowe z użyciem komunikatów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/>
          <a:lstStyle/>
          <a:p>
            <a:r>
              <a:rPr lang="pl-PL" dirty="0" smtClean="0"/>
              <a:t>Command Message</a:t>
            </a:r>
          </a:p>
          <a:p>
            <a:r>
              <a:rPr lang="pl-PL" dirty="0"/>
              <a:t>Request – </a:t>
            </a:r>
            <a:r>
              <a:rPr lang="pl-PL" dirty="0" smtClean="0"/>
              <a:t>reply</a:t>
            </a:r>
          </a:p>
          <a:p>
            <a:r>
              <a:rPr lang="pl-PL" dirty="0" smtClean="0"/>
              <a:t>Document Message</a:t>
            </a:r>
          </a:p>
          <a:p>
            <a:r>
              <a:rPr lang="pl-PL" dirty="0" smtClean="0"/>
              <a:t>Event Message</a:t>
            </a:r>
          </a:p>
          <a:p>
            <a:r>
              <a:rPr lang="pl-PL" dirty="0" smtClean="0"/>
              <a:t>Pipes, filters</a:t>
            </a:r>
          </a:p>
          <a:p>
            <a:r>
              <a:rPr lang="pl-PL" dirty="0" smtClean="0"/>
              <a:t>Router</a:t>
            </a:r>
          </a:p>
          <a:p>
            <a:r>
              <a:rPr lang="pl-PL" dirty="0" smtClean="0"/>
              <a:t>Translator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279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Command Message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172593"/>
            <a:ext cx="6115050" cy="1631405"/>
          </a:xfrm>
        </p:spPr>
        <p:txBody>
          <a:bodyPr/>
          <a:lstStyle/>
          <a:p>
            <a:r>
              <a:rPr lang="pl-PL" dirty="0" smtClean="0"/>
              <a:t>Zdalne wołanie procedury, ale asynchronicznie przez komunikaty</a:t>
            </a:r>
          </a:p>
          <a:p>
            <a:r>
              <a:rPr lang="pl-PL" dirty="0" smtClean="0"/>
              <a:t>Zalety wykorzystania infrastruktury MOM</a:t>
            </a:r>
          </a:p>
          <a:p>
            <a:r>
              <a:rPr lang="pl-PL" dirty="0" smtClean="0"/>
              <a:t>Dodatkowe trudności z odbiorem wyniku</a:t>
            </a:r>
            <a:endParaRPr lang="pl-PL" dirty="0"/>
          </a:p>
        </p:txBody>
      </p:sp>
      <p:pic>
        <p:nvPicPr>
          <p:cNvPr id="7170" name="Picture 2" descr="http://www.enterpriseintegrationpatterns.com/img/CommandMessage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24" y="1452066"/>
            <a:ext cx="3648032" cy="17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Request - reply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85748" y="3291830"/>
            <a:ext cx="6286501" cy="1656184"/>
          </a:xfrm>
        </p:spPr>
        <p:txBody>
          <a:bodyPr>
            <a:normAutofit/>
          </a:bodyPr>
          <a:lstStyle/>
          <a:p>
            <a:r>
              <a:rPr lang="pl-PL" dirty="0" smtClean="0"/>
              <a:t>Nadawca oczekuje odpowiedzi – nasłuchuje na innym kanale</a:t>
            </a:r>
          </a:p>
          <a:p>
            <a:r>
              <a:rPr lang="pl-PL" dirty="0"/>
              <a:t>Nadawca może wskazać kanał </a:t>
            </a:r>
            <a:r>
              <a:rPr lang="pl-PL" dirty="0" smtClean="0"/>
              <a:t>zwrotny</a:t>
            </a:r>
          </a:p>
          <a:p>
            <a:r>
              <a:rPr lang="pl-PL" dirty="0" smtClean="0"/>
              <a:t>Odbiorca wysyła drugi komunikat z odpowiedzią</a:t>
            </a:r>
          </a:p>
        </p:txBody>
      </p:sp>
      <p:pic>
        <p:nvPicPr>
          <p:cNvPr id="8194" name="Picture 2" descr="http://www.enterpriseintegrationpatterns.com/img/RequestRepl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1376212"/>
            <a:ext cx="3661309" cy="17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Document Message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75805"/>
            <a:ext cx="6115050" cy="1545369"/>
          </a:xfrm>
        </p:spPr>
        <p:txBody>
          <a:bodyPr/>
          <a:lstStyle/>
          <a:p>
            <a:r>
              <a:rPr lang="pl-PL" dirty="0" smtClean="0"/>
              <a:t>Podobne do File Transfer</a:t>
            </a:r>
          </a:p>
          <a:p>
            <a:r>
              <a:rPr lang="pl-PL" dirty="0" smtClean="0"/>
              <a:t>Przekazanie danych, decyzję co z nimi zrobić podejmuje odbiorca</a:t>
            </a:r>
            <a:endParaRPr lang="pl-PL" dirty="0"/>
          </a:p>
        </p:txBody>
      </p:sp>
      <p:pic>
        <p:nvPicPr>
          <p:cNvPr id="9218" name="Picture 2" descr="http://www.eaipatterns.com/img/DocumentMessage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13" y="1452947"/>
            <a:ext cx="3417540" cy="161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7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Message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73016" y="1460128"/>
            <a:ext cx="3168352" cy="2407765"/>
          </a:xfrm>
        </p:spPr>
        <p:txBody>
          <a:bodyPr/>
          <a:lstStyle/>
          <a:p>
            <a:r>
              <a:rPr lang="pl-PL" dirty="0" smtClean="0"/>
              <a:t>Nadawca informuje zainteresowanych o wydarzeniu.</a:t>
            </a:r>
          </a:p>
          <a:p>
            <a:r>
              <a:rPr lang="pl-PL" dirty="0" smtClean="0"/>
              <a:t>Publish-subscribe</a:t>
            </a:r>
            <a:endParaRPr lang="pl-PL" dirty="0"/>
          </a:p>
        </p:txBody>
      </p:sp>
      <p:pic>
        <p:nvPicPr>
          <p:cNvPr id="10242" name="Picture 2" descr="http://www.eaipatterns.com/img/EventMessageSolu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483247"/>
            <a:ext cx="32670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7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Pipes and Filters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8641" y="2643758"/>
            <a:ext cx="6535534" cy="1977416"/>
          </a:xfrm>
        </p:spPr>
        <p:txBody>
          <a:bodyPr/>
          <a:lstStyle/>
          <a:p>
            <a:r>
              <a:rPr lang="pl-PL" dirty="0" smtClean="0"/>
              <a:t>Przetwarzanie komunikatów przed dostarczeniem do ostatecznego odbiorcy</a:t>
            </a:r>
          </a:p>
          <a:p>
            <a:r>
              <a:rPr lang="pl-PL" dirty="0" smtClean="0"/>
              <a:t>Każdy filtr posiada prosty interfejs, po przetworzeniu swojej części przekazuje zmieniony komunikat dalej.</a:t>
            </a:r>
          </a:p>
          <a:p>
            <a:r>
              <a:rPr lang="pl-PL" dirty="0" smtClean="0"/>
              <a:t>Stały łańcuch przetwarzania</a:t>
            </a:r>
            <a:endParaRPr lang="pl-PL" dirty="0"/>
          </a:p>
        </p:txBody>
      </p:sp>
      <p:pic>
        <p:nvPicPr>
          <p:cNvPr id="11266" name="Picture 2" descr="http://www.eaipatterns.com/img/PipesAndFil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1387834"/>
            <a:ext cx="6535535" cy="111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5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Message Router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32988"/>
            <a:ext cx="6115050" cy="1388186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Dynamiczne przekierowanie komunikatu w zależności od zdefiniowanych warunków</a:t>
            </a:r>
          </a:p>
          <a:p>
            <a:r>
              <a:rPr lang="pl-PL" dirty="0" smtClean="0"/>
              <a:t>W odróżnieniu od filtrów, dynamiczny łańcuch przetwarzania</a:t>
            </a:r>
            <a:endParaRPr lang="pl-PL" dirty="0"/>
          </a:p>
        </p:txBody>
      </p:sp>
      <p:pic>
        <p:nvPicPr>
          <p:cNvPr id="12290" name="Picture 2" descr="http://www.eaipatterns.com/img/MessageRo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393167"/>
            <a:ext cx="6311602" cy="183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Podejścia do integracji systemów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5924128" cy="3268624"/>
          </a:xfrm>
        </p:spPr>
        <p:txBody>
          <a:bodyPr>
            <a:noAutofit/>
          </a:bodyPr>
          <a:lstStyle/>
          <a:p>
            <a:r>
              <a:rPr lang="pl-PL" altLang="pl-PL" sz="2800" dirty="0" smtClean="0"/>
              <a:t>Transmisja plików (File Transfer)</a:t>
            </a:r>
          </a:p>
          <a:p>
            <a:r>
              <a:rPr lang="pl-PL" sz="2800" dirty="0" smtClean="0"/>
              <a:t>Współdzielona baza danych (Shared Database)</a:t>
            </a:r>
          </a:p>
          <a:p>
            <a:r>
              <a:rPr lang="pl-PL" sz="2800" dirty="0" smtClean="0"/>
              <a:t>Zdalne wywołanie procedur (Remote Procedure Invocation)</a:t>
            </a:r>
          </a:p>
          <a:p>
            <a:r>
              <a:rPr lang="pl-PL" sz="2800" dirty="0" smtClean="0"/>
              <a:t>Komunikaty (Messaging)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6754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Translator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32988"/>
            <a:ext cx="6115050" cy="1388186"/>
          </a:xfrm>
        </p:spPr>
        <p:txBody>
          <a:bodyPr>
            <a:normAutofit/>
          </a:bodyPr>
          <a:lstStyle/>
          <a:p>
            <a:r>
              <a:rPr lang="pl-PL" dirty="0" smtClean="0"/>
              <a:t>Zamiana formatu danych komunikatu (techniczna lub semantyczna)</a:t>
            </a:r>
          </a:p>
          <a:p>
            <a:r>
              <a:rPr lang="pl-PL" dirty="0" smtClean="0"/>
              <a:t>Odpowiednik wzorca Adaptera GoF</a:t>
            </a:r>
            <a:endParaRPr lang="pl-PL" dirty="0"/>
          </a:p>
        </p:txBody>
      </p:sp>
      <p:pic>
        <p:nvPicPr>
          <p:cNvPr id="13314" name="Picture 2" descr="http://www.eaipatterns.com/img/MessageTransl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1630"/>
            <a:ext cx="6115050" cy="18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64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Message Service - JMS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/>
          <a:lstStyle/>
          <a:p>
            <a:r>
              <a:rPr lang="pl-PL" dirty="0" smtClean="0"/>
              <a:t>Standard komunikatów na platformie Java</a:t>
            </a:r>
          </a:p>
          <a:p>
            <a:r>
              <a:rPr lang="pl-PL" dirty="0" smtClean="0"/>
              <a:t>Stosunkowo mało obszerne API</a:t>
            </a:r>
          </a:p>
          <a:p>
            <a:r>
              <a:rPr lang="pl-PL" dirty="0" smtClean="0"/>
              <a:t>Wspiera Point-to-point oraz Publish-subscribe</a:t>
            </a:r>
          </a:p>
          <a:p>
            <a:r>
              <a:rPr lang="pl-PL" dirty="0" smtClean="0"/>
              <a:t> Wersje</a:t>
            </a:r>
          </a:p>
          <a:p>
            <a:pPr lvl="1"/>
            <a:r>
              <a:rPr lang="pl-PL" dirty="0" smtClean="0"/>
              <a:t>JMS 1.1 – 2002</a:t>
            </a:r>
          </a:p>
          <a:p>
            <a:pPr lvl="1"/>
            <a:r>
              <a:rPr lang="pl-PL" dirty="0" smtClean="0"/>
              <a:t>JMS 2.0 – 2013</a:t>
            </a:r>
          </a:p>
          <a:p>
            <a:pPr lvl="1"/>
            <a:r>
              <a:rPr lang="pl-PL" dirty="0" smtClean="0"/>
              <a:t>JMS 2.1 – 2016?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658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– typy komunikatów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6284168" cy="359546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TextMessage</a:t>
            </a:r>
          </a:p>
          <a:p>
            <a:pPr lvl="1"/>
            <a:r>
              <a:rPr lang="pl-PL" dirty="0" smtClean="0"/>
              <a:t>java.lang.String</a:t>
            </a:r>
          </a:p>
          <a:p>
            <a:r>
              <a:rPr lang="pl-PL" dirty="0" smtClean="0"/>
              <a:t>MapMessage</a:t>
            </a:r>
          </a:p>
          <a:p>
            <a:pPr lvl="1"/>
            <a:r>
              <a:rPr lang="pl-PL" dirty="0" smtClean="0"/>
              <a:t>Zbiór par klucz-wartość</a:t>
            </a:r>
          </a:p>
          <a:p>
            <a:r>
              <a:rPr lang="pl-PL" dirty="0" smtClean="0"/>
              <a:t>BytesMessage</a:t>
            </a:r>
          </a:p>
          <a:p>
            <a:pPr lvl="1"/>
            <a:r>
              <a:rPr lang="pl-PL" dirty="0" smtClean="0"/>
              <a:t>Strumień bajtów</a:t>
            </a:r>
          </a:p>
          <a:p>
            <a:r>
              <a:rPr lang="pl-PL" dirty="0" smtClean="0"/>
              <a:t>StreamMessage</a:t>
            </a:r>
          </a:p>
          <a:p>
            <a:pPr lvl="1"/>
            <a:r>
              <a:rPr lang="pl-PL" dirty="0" smtClean="0"/>
              <a:t>Strumień typów prostych (int, char, boolean, byte itp.)</a:t>
            </a:r>
          </a:p>
          <a:p>
            <a:r>
              <a:rPr lang="pl-PL" dirty="0" smtClean="0"/>
              <a:t>ObjectMessage</a:t>
            </a:r>
          </a:p>
          <a:p>
            <a:pPr lvl="1"/>
            <a:r>
              <a:rPr lang="pl-PL" dirty="0" smtClean="0"/>
              <a:t>Zawiera serializowalny obiekt Java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1384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Nadanie komunikatu tekstowego w JMS 2.0 (JavaEE)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8640" y="1352551"/>
            <a:ext cx="6383610" cy="3667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@Inject @JMSConnectionFactory("jms/connectionFactory") 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private JMSContext context;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@Resource(lookup = "jms/dataQueue") 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private Queue dataQueue;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sendMessageJavaEE7(String body) {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context.send(dataQueue, body);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12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Odebranie komunikatu obiektowego w JMS 2.0 (JavaEE)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8640" y="1352551"/>
            <a:ext cx="6480720" cy="366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@MessageDriven(mappedName = "jms/queue/myqueue") 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Consumer implements MessageListener {</a:t>
            </a:r>
          </a:p>
          <a:p>
            <a:pPr marL="0" indent="0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onMessage(Message message) {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BusinessObject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message.getBody(BusinessObject.class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+ payload);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(JMSException e) {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System.err.println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 while fetching message payload: " + e.getMessage());</a:t>
            </a: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0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l-PL" dirty="0" smtClean="0"/>
              <a:t>Zakończenie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761660"/>
            <a:ext cx="6320172" cy="2646294"/>
          </a:xfrm>
        </p:spPr>
        <p:txBody>
          <a:bodyPr anchor="ctr">
            <a:normAutofit/>
          </a:bodyPr>
          <a:lstStyle>
            <a:extLst/>
          </a:lstStyle>
          <a:p>
            <a:pPr marL="257175" lvl="1" indent="-257175" algn="ctr"/>
            <a:r>
              <a:rPr lang="pl-PL" sz="4050" dirty="0"/>
              <a:t>Pytania ?</a:t>
            </a:r>
          </a:p>
        </p:txBody>
      </p:sp>
    </p:spTree>
    <p:extLst>
      <p:ext uri="{BB962C8B-B14F-4D97-AF65-F5344CB8AC3E}">
        <p14:creationId xmlns:p14="http://schemas.microsoft.com/office/powerpoint/2010/main" val="3426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 Transfer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9160" y="2872358"/>
            <a:ext cx="6091127" cy="1977417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Aplikacja A eksportuje dane do pliku na współdzieonym udziale dyskowym lub serwerze FTP</a:t>
            </a:r>
          </a:p>
          <a:p>
            <a:r>
              <a:rPr lang="pl-PL" dirty="0" smtClean="0"/>
              <a:t>Aplikacja B cyklicznie sprawdza zawartość współdzielonego folderu, odczytuje nowe lub zmienione pliki</a:t>
            </a:r>
            <a:endParaRPr lang="pl-PL" dirty="0"/>
          </a:p>
        </p:txBody>
      </p:sp>
      <p:pic>
        <p:nvPicPr>
          <p:cNvPr id="1026" name="Picture 2" descr="http://www.eaipatterns.com/img/FileTransferIntegration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60" y="1551337"/>
            <a:ext cx="3671525" cy="1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 Transfer - cd.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0"/>
            <a:ext cx="6115050" cy="3595463"/>
          </a:xfrm>
        </p:spPr>
        <p:txBody>
          <a:bodyPr/>
          <a:lstStyle/>
          <a:p>
            <a:r>
              <a:rPr lang="pl-PL" dirty="0" smtClean="0"/>
              <a:t>Niezbędne ustalenie formatu danych w plikach</a:t>
            </a:r>
          </a:p>
          <a:p>
            <a:r>
              <a:rPr lang="pl-PL" dirty="0" smtClean="0"/>
              <a:t>Odbiorca rzadko dostaje dokładnie te dane, których potrzebuje</a:t>
            </a:r>
          </a:p>
          <a:p>
            <a:pPr lvl="1"/>
            <a:r>
              <a:rPr lang="pl-PL" dirty="0" smtClean="0"/>
              <a:t>Niezbędne mechanizmy do przetwarzania, wyszukiwania danych w plikach</a:t>
            </a:r>
          </a:p>
          <a:p>
            <a:pPr lvl="1"/>
            <a:r>
              <a:rPr lang="pl-PL" dirty="0" smtClean="0"/>
              <a:t>Narzut wydajnościowy</a:t>
            </a:r>
          </a:p>
          <a:p>
            <a:r>
              <a:rPr lang="pl-PL" dirty="0" smtClean="0"/>
              <a:t>Konieczne zbudowanie infrastruktury do zarządzania plikami</a:t>
            </a:r>
          </a:p>
          <a:p>
            <a:r>
              <a:rPr lang="pl-PL" dirty="0" smtClean="0"/>
              <a:t>Odpowiednie dla obszernych danych niestrukturalnych (wideo, pliki dźwiękowe)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451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 Transfer – zalety i wady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Potencjalnie bardzo wysoka wydajność (w praktyce rzadko osiągana)</a:t>
            </a:r>
          </a:p>
          <a:p>
            <a:pPr lvl="1"/>
            <a:r>
              <a:rPr lang="pl-PL" dirty="0" smtClean="0"/>
              <a:t>Stosunkowo proste rozwiązanie niewymagające specjalistycznego oprogramowania</a:t>
            </a:r>
          </a:p>
          <a:p>
            <a:r>
              <a:rPr lang="pl-PL" dirty="0" smtClean="0"/>
              <a:t>Wady</a:t>
            </a:r>
          </a:p>
          <a:p>
            <a:pPr lvl="1"/>
            <a:r>
              <a:rPr lang="pl-PL" dirty="0" smtClean="0"/>
              <a:t>Duża wrażliwość na zmiany</a:t>
            </a:r>
          </a:p>
          <a:p>
            <a:pPr lvl="1"/>
            <a:r>
              <a:rPr lang="pl-PL" dirty="0" smtClean="0"/>
              <a:t>Umiarkowana niezawodność i bezpieczeństwo</a:t>
            </a:r>
          </a:p>
          <a:p>
            <a:pPr lvl="1"/>
            <a:r>
              <a:rPr lang="pl-PL" dirty="0" smtClean="0"/>
              <a:t>Częsta konieczność przetwarzania dużej ilości niepotrzebnych danych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33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Shared Database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895997"/>
            <a:ext cx="6115050" cy="1725177"/>
          </a:xfrm>
        </p:spPr>
        <p:txBody>
          <a:bodyPr/>
          <a:lstStyle/>
          <a:p>
            <a:r>
              <a:rPr lang="pl-PL" dirty="0" smtClean="0"/>
              <a:t>Niezależne, samodzielne aplikacje współdzielą pojedynczą bazę danych</a:t>
            </a:r>
          </a:p>
          <a:p>
            <a:r>
              <a:rPr lang="pl-PL" dirty="0" smtClean="0"/>
              <a:t>Aplikacje zapisują i odczytują dane z współdzielonych tabel</a:t>
            </a:r>
            <a:endParaRPr lang="pl-PL" dirty="0"/>
          </a:p>
        </p:txBody>
      </p:sp>
      <p:pic>
        <p:nvPicPr>
          <p:cNvPr id="2050" name="Picture 2" descr="http://www.eaipatterns.com/img/SharedDatabaseIntegr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89" y="1419622"/>
            <a:ext cx="361987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1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Shared Database – zalety i wady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52551"/>
            <a:ext cx="6115050" cy="3268624"/>
          </a:xfrm>
        </p:spPr>
        <p:txBody>
          <a:bodyPr/>
          <a:lstStyle/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Większa efektywność przetwarzania danych, niż w przypadku File Transfer</a:t>
            </a:r>
          </a:p>
          <a:p>
            <a:pPr lvl="1"/>
            <a:r>
              <a:rPr lang="pl-PL" dirty="0" smtClean="0"/>
              <a:t>Możliwość uniknięcia reduntancji danych</a:t>
            </a:r>
          </a:p>
          <a:p>
            <a:pPr lvl="1"/>
            <a:r>
              <a:rPr lang="pl-PL" dirty="0" smtClean="0"/>
              <a:t>Bezpieczeństwo i niezawodność</a:t>
            </a:r>
          </a:p>
          <a:p>
            <a:r>
              <a:rPr lang="pl-PL" dirty="0" smtClean="0"/>
              <a:t>Wady</a:t>
            </a:r>
          </a:p>
          <a:p>
            <a:pPr lvl="1"/>
            <a:r>
              <a:rPr lang="pl-PL" dirty="0" smtClean="0"/>
              <a:t>Bardzo wrażliwe na zmiany</a:t>
            </a:r>
          </a:p>
          <a:p>
            <a:pPr lvl="1"/>
            <a:r>
              <a:rPr lang="pl-PL" dirty="0" smtClean="0"/>
              <a:t>Potencjalnie wąskie gardło wydajności (transakcje)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46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Remote Procedure Invocation (RPC)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643757"/>
            <a:ext cx="6115050" cy="1977417"/>
          </a:xfrm>
        </p:spPr>
        <p:txBody>
          <a:bodyPr/>
          <a:lstStyle/>
          <a:p>
            <a:r>
              <a:rPr lang="pl-PL" dirty="0" smtClean="0"/>
              <a:t>Aplikacja A wywołuje zdalną procedurę udostępnioną przez aplikację B</a:t>
            </a:r>
          </a:p>
          <a:p>
            <a:r>
              <a:rPr lang="pl-PL" dirty="0" smtClean="0"/>
              <a:t>Komunikacja z użyciem pieńków (klient) i szkieletów (serwer)</a:t>
            </a:r>
          </a:p>
          <a:p>
            <a:r>
              <a:rPr lang="pl-PL" dirty="0" smtClean="0"/>
              <a:t>Np. REST, SOAP, CORBA, RMI, COM/DCOM itp.</a:t>
            </a:r>
            <a:endParaRPr lang="pl-PL" dirty="0"/>
          </a:p>
        </p:txBody>
      </p:sp>
      <p:pic>
        <p:nvPicPr>
          <p:cNvPr id="3074" name="Picture 2" descr="http://www.eaipatterns.com/img/EncapsulatedSynchronousIntegr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476944"/>
            <a:ext cx="2763565" cy="11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24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948</Words>
  <Application>Microsoft Office PowerPoint</Application>
  <PresentationFormat>Custom</PresentationFormat>
  <Paragraphs>173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Tw Cen MT</vt:lpstr>
      <vt:lpstr>Wingdings</vt:lpstr>
      <vt:lpstr>Wingdings 2</vt:lpstr>
      <vt:lpstr>WidescreenPresentation16x9</vt:lpstr>
      <vt:lpstr>Architektura Message Oriented Middleware i Java message Service</vt:lpstr>
      <vt:lpstr>Plan wykładu</vt:lpstr>
      <vt:lpstr>Podejścia do integracji systemów</vt:lpstr>
      <vt:lpstr>File Transfer</vt:lpstr>
      <vt:lpstr>File Transfer - cd.</vt:lpstr>
      <vt:lpstr>File Transfer – zalety i wady</vt:lpstr>
      <vt:lpstr>Shared Database</vt:lpstr>
      <vt:lpstr>Shared Database – zalety i wady</vt:lpstr>
      <vt:lpstr>Remote Procedure Invocation (RPC)</vt:lpstr>
      <vt:lpstr>RPC - cd</vt:lpstr>
      <vt:lpstr>Messaging</vt:lpstr>
      <vt:lpstr>Messaging - założenia</vt:lpstr>
      <vt:lpstr>Synchroniczność vs asynchroniczność</vt:lpstr>
      <vt:lpstr>Wysyłanie i odbiór komunikatów</vt:lpstr>
      <vt:lpstr>„Wyślij i zapomnij” (Send and forget)</vt:lpstr>
      <vt:lpstr>„Przechowaj i przekaż” (Store and forward)</vt:lpstr>
      <vt:lpstr>Komunikat</vt:lpstr>
      <vt:lpstr>Komunikacja Point-to-point (kolejka)</vt:lpstr>
      <vt:lpstr>Inny przykład Point-to-point</vt:lpstr>
      <vt:lpstr>Komunikacja typu Publish-subscribe</vt:lpstr>
      <vt:lpstr>Komunikacja typu Publish-subscribe</vt:lpstr>
      <vt:lpstr>Inny przykład Publish-subscribe</vt:lpstr>
      <vt:lpstr>Wzorce projektowe z użyciem komunikatów</vt:lpstr>
      <vt:lpstr>Command Message</vt:lpstr>
      <vt:lpstr>Request - reply</vt:lpstr>
      <vt:lpstr>Document Message</vt:lpstr>
      <vt:lpstr>Event Message</vt:lpstr>
      <vt:lpstr>Pipes and Filters</vt:lpstr>
      <vt:lpstr>Message Router</vt:lpstr>
      <vt:lpstr>Translator</vt:lpstr>
      <vt:lpstr>Java Message Service - JMS</vt:lpstr>
      <vt:lpstr>JMS – typy komunikatów</vt:lpstr>
      <vt:lpstr>Nadanie komunikatu tekstowego w JMS 2.0 (JavaEE)</vt:lpstr>
      <vt:lpstr>Odebranie komunikatu obiektowego w JMS 2.0 (JavaEE)</vt:lpstr>
      <vt:lpstr>Zakończenie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2015-03-07T00:13:49Z</dcterms:created>
  <dcterms:modified xsi:type="dcterms:W3CDTF">2015-04-11T04:44:43Z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