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Roboto"/>
      <p:regular r:id="rId15"/>
      <p:bold r:id="rId16"/>
      <p:italic r:id="rId17"/>
      <p:boldItalic r:id="rId18"/>
    </p:embeddedFont>
    <p:embeddedFont>
      <p:font typeface="Roboto Medium"/>
      <p:regular r:id="rId19"/>
      <p:bold r:id="rId20"/>
      <p:italic r:id="rId21"/>
      <p:boldItalic r:id="rId22"/>
    </p:embeddedFont>
    <p:embeddedFont>
      <p:font typeface="Roboto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edium-bold.fntdata"/><Relationship Id="rId22" Type="http://schemas.openxmlformats.org/officeDocument/2006/relationships/font" Target="fonts/RobotoMedium-boldItalic.fntdata"/><Relationship Id="rId21" Type="http://schemas.openxmlformats.org/officeDocument/2006/relationships/font" Target="fonts/RobotoMedium-italic.fntdata"/><Relationship Id="rId24" Type="http://schemas.openxmlformats.org/officeDocument/2006/relationships/font" Target="fonts/RobotoLight-bold.fntdata"/><Relationship Id="rId23" Type="http://schemas.openxmlformats.org/officeDocument/2006/relationships/font" Target="fonts/Roboto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boldItalic.fntdata"/><Relationship Id="rId25" Type="http://schemas.openxmlformats.org/officeDocument/2006/relationships/font" Target="fonts/Roboto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RobotoMedium-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each">
  <p:cSld name="Title beach">
    <p:spTree>
      <p:nvGrpSpPr>
        <p:cNvPr id="31" name="Shape 31"/>
        <p:cNvGrpSpPr/>
        <p:nvPr/>
      </p:nvGrpSpPr>
      <p:grpSpPr>
        <a:xfrm>
          <a:off x="0" y="0"/>
          <a:ext cx="0" cy="0"/>
          <a:chOff x="0" y="0"/>
          <a:chExt cx="0" cy="0"/>
        </a:xfrm>
      </p:grpSpPr>
      <p:sp>
        <p:nvSpPr>
          <p:cNvPr id="32" name="Google Shape;32;p2"/>
          <p:cNvSpPr txBox="1"/>
          <p:nvPr>
            <p:ph type="ctrTitle"/>
          </p:nvPr>
        </p:nvSpPr>
        <p:spPr>
          <a:xfrm>
            <a:off x="1212852" y="1537494"/>
            <a:ext cx="4086224" cy="2387600"/>
          </a:xfrm>
          <a:prstGeom prst="rect">
            <a:avLst/>
          </a:prstGeom>
          <a:noFill/>
          <a:ln>
            <a:noFill/>
          </a:ln>
        </p:spPr>
        <p:txBody>
          <a:bodyPr anchorCtr="0" anchor="b" bIns="45700" lIns="0" spcFirstLastPara="1" rIns="91425" wrap="square" tIns="45700">
            <a:noAutofit/>
          </a:bodyPr>
          <a:lstStyle>
            <a:lvl1pPr lvl="0" marR="0" rtl="0" algn="l">
              <a:lnSpc>
                <a:spcPct val="100000"/>
              </a:lnSpc>
              <a:spcBef>
                <a:spcPts val="0"/>
              </a:spcBef>
              <a:spcAft>
                <a:spcPts val="0"/>
              </a:spcAft>
              <a:buClr>
                <a:srgbClr val="000005"/>
              </a:buClr>
              <a:buSzPts val="2700"/>
              <a:buFont typeface="Roboto Medium"/>
              <a:buNone/>
              <a:defRPr b="0" i="0" sz="2700" u="none" cap="none" strike="noStrike">
                <a:solidFill>
                  <a:srgbClr val="000005"/>
                </a:solidFill>
                <a:latin typeface="Roboto Medium"/>
                <a:ea typeface="Roboto Medium"/>
                <a:cs typeface="Roboto Medium"/>
                <a:sym typeface="Roboto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2"/>
          <p:cNvSpPr txBox="1"/>
          <p:nvPr>
            <p:ph idx="1" type="subTitle"/>
          </p:nvPr>
        </p:nvSpPr>
        <p:spPr>
          <a:xfrm>
            <a:off x="1212851" y="4126706"/>
            <a:ext cx="4086224" cy="1236662"/>
          </a:xfrm>
          <a:prstGeom prst="rect">
            <a:avLst/>
          </a:prstGeom>
          <a:noFill/>
          <a:ln>
            <a:noFill/>
          </a:ln>
        </p:spPr>
        <p:txBody>
          <a:bodyPr anchorCtr="0" anchor="t" bIns="45700" lIns="0" spcFirstLastPara="1" rIns="91425" wrap="square" tIns="45700">
            <a:noAutofit/>
          </a:bodyPr>
          <a:lstStyle>
            <a:lvl1pPr lvl="0" marR="0" rtl="0" algn="l">
              <a:lnSpc>
                <a:spcPct val="100000"/>
              </a:lnSpc>
              <a:spcBef>
                <a:spcPts val="1000"/>
              </a:spcBef>
              <a:spcAft>
                <a:spcPts val="0"/>
              </a:spcAft>
              <a:buClr>
                <a:srgbClr val="000005"/>
              </a:buClr>
              <a:buSzPts val="1800"/>
              <a:buFont typeface="Arial"/>
              <a:buNone/>
              <a:defRPr b="0" i="0" sz="1800" u="none" cap="none" strike="noStrike">
                <a:solidFill>
                  <a:srgbClr val="000005"/>
                </a:solidFill>
                <a:latin typeface="Roboto Light"/>
                <a:ea typeface="Roboto Light"/>
                <a:cs typeface="Roboto Light"/>
                <a:sym typeface="Roboto Light"/>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9pPr>
          </a:lstStyle>
          <a:p/>
        </p:txBody>
      </p:sp>
      <p:sp>
        <p:nvSpPr>
          <p:cNvPr id="34" name="Google Shape;34;p2"/>
          <p:cNvSpPr/>
          <p:nvPr/>
        </p:nvSpPr>
        <p:spPr>
          <a:xfrm>
            <a:off x="169682" y="6202837"/>
            <a:ext cx="377072" cy="377072"/>
          </a:xfrm>
          <a:prstGeom prst="rect">
            <a:avLst/>
          </a:prstGeom>
          <a:solidFill>
            <a:srgbClr val="0000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35" name="Google Shape;35;p2"/>
          <p:cNvSpPr txBox="1"/>
          <p:nvPr>
            <p:ph idx="2" type="body"/>
          </p:nvPr>
        </p:nvSpPr>
        <p:spPr>
          <a:xfrm>
            <a:off x="1212851" y="650875"/>
            <a:ext cx="2128838" cy="2444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rgbClr val="000005"/>
              </a:buClr>
              <a:buSzPts val="1000"/>
              <a:buFont typeface="Arial"/>
              <a:buNone/>
              <a:defRPr b="0" i="0" sz="1000" u="none" cap="none" strike="noStrike">
                <a:solidFill>
                  <a:srgbClr val="000005"/>
                </a:solidFill>
                <a:latin typeface="Roboto Light"/>
                <a:ea typeface="Roboto Light"/>
                <a:cs typeface="Roboto Light"/>
                <a:sym typeface="Roboto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36" name="Google Shape;36;p2"/>
          <p:cNvSpPr txBox="1"/>
          <p:nvPr>
            <p:ph idx="3" type="body"/>
          </p:nvPr>
        </p:nvSpPr>
        <p:spPr>
          <a:xfrm>
            <a:off x="1212851" y="458789"/>
            <a:ext cx="2128838" cy="2444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rgbClr val="000005"/>
              </a:buClr>
              <a:buSzPts val="1000"/>
              <a:buFont typeface="Arial"/>
              <a:buNone/>
              <a:defRPr b="0" i="0" sz="1000" u="none" cap="none" strike="noStrike">
                <a:solidFill>
                  <a:srgbClr val="000005"/>
                </a:solidFill>
                <a:latin typeface="Roboto Medium"/>
                <a:ea typeface="Roboto Medium"/>
                <a:cs typeface="Roboto Medium"/>
                <a:sym typeface="Roboto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37" name="Google Shape;37;p2"/>
          <p:cNvSpPr/>
          <p:nvPr/>
        </p:nvSpPr>
        <p:spPr>
          <a:xfrm>
            <a:off x="7580399" y="-1"/>
            <a:ext cx="4611600" cy="6858000"/>
          </a:xfrm>
          <a:prstGeom prst="rect">
            <a:avLst/>
          </a:prstGeom>
          <a:blipFill rotWithShape="1">
            <a:blip r:embed="rId2">
              <a:alphaModFix/>
            </a:blip>
            <a:stretch>
              <a:fillRect b="-15" l="0" r="0" t="-15"/>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5"/>
              </a:solidFill>
              <a:latin typeface="Roboto Light"/>
              <a:ea typeface="Roboto Light"/>
              <a:cs typeface="Roboto Light"/>
              <a:sym typeface="Roboto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C, privacy &amp; ISO">
  <p:cSld name="CIC, privacy &amp; ISO">
    <p:spTree>
      <p:nvGrpSpPr>
        <p:cNvPr id="38" name="Shape 38"/>
        <p:cNvGrpSpPr/>
        <p:nvPr/>
      </p:nvGrpSpPr>
      <p:grpSpPr>
        <a:xfrm>
          <a:off x="0" y="0"/>
          <a:ext cx="0" cy="0"/>
          <a:chOff x="0" y="0"/>
          <a:chExt cx="0" cy="0"/>
        </a:xfrm>
      </p:grpSpPr>
      <p:sp>
        <p:nvSpPr>
          <p:cNvPr id="39" name="Google Shape;39;p3"/>
          <p:cNvSpPr/>
          <p:nvPr/>
        </p:nvSpPr>
        <p:spPr>
          <a:xfrm>
            <a:off x="740569" y="1777835"/>
            <a:ext cx="11451428" cy="508016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0" name="Google Shape;40;p3"/>
          <p:cNvSpPr/>
          <p:nvPr/>
        </p:nvSpPr>
        <p:spPr>
          <a:xfrm>
            <a:off x="9004300" y="-2"/>
            <a:ext cx="3187698" cy="685800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1" name="Google Shape;41;p3"/>
          <p:cNvSpPr/>
          <p:nvPr/>
        </p:nvSpPr>
        <p:spPr>
          <a:xfrm>
            <a:off x="11677650" y="500063"/>
            <a:ext cx="1073150" cy="107315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2" name="Google Shape;42;p3"/>
          <p:cNvSpPr/>
          <p:nvPr/>
        </p:nvSpPr>
        <p:spPr>
          <a:xfrm>
            <a:off x="1206500" y="6209380"/>
            <a:ext cx="1422400" cy="360045"/>
          </a:xfrm>
          <a:custGeom>
            <a:rect b="b" l="l" r="r" t="t"/>
            <a:pathLst>
              <a:path extrusionOk="0" h="1944" w="7680">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id="43" name="Google Shape;43;p3"/>
          <p:cNvSpPr txBox="1"/>
          <p:nvPr/>
        </p:nvSpPr>
        <p:spPr>
          <a:xfrm>
            <a:off x="1196974" y="400204"/>
            <a:ext cx="7446169" cy="824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5"/>
              </a:buClr>
              <a:buSzPts val="2400"/>
              <a:buFont typeface="Arial"/>
              <a:buNone/>
            </a:pPr>
            <a:r>
              <a:rPr b="0" i="0" lang="en-AU" sz="2400" u="none" cap="none" strike="noStrike">
                <a:solidFill>
                  <a:srgbClr val="000005"/>
                </a:solidFill>
                <a:latin typeface="Roboto"/>
                <a:ea typeface="Roboto"/>
                <a:cs typeface="Roboto"/>
                <a:sym typeface="Roboto"/>
              </a:rPr>
              <a:t>Our 17 year history assures best practice in privacy, security and the ethical use of data</a:t>
            </a:r>
            <a:endParaRPr/>
          </a:p>
        </p:txBody>
      </p:sp>
      <p:sp>
        <p:nvSpPr>
          <p:cNvPr id="44" name="Google Shape;44;p3"/>
          <p:cNvSpPr txBox="1"/>
          <p:nvPr/>
        </p:nvSpPr>
        <p:spPr>
          <a:xfrm>
            <a:off x="9407615" y="2417885"/>
            <a:ext cx="2338907" cy="218049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1800"/>
              <a:buFont typeface="Arial"/>
              <a:buNone/>
            </a:pPr>
            <a:r>
              <a:rPr b="0" i="0" lang="en-AU" sz="1800" u="none" cap="none" strike="noStrike">
                <a:solidFill>
                  <a:srgbClr val="FFFFFF"/>
                </a:solidFill>
                <a:latin typeface="Roboto Light"/>
                <a:ea typeface="Roboto Light"/>
                <a:cs typeface="Roboto Light"/>
                <a:sym typeface="Roboto Light"/>
              </a:rPr>
              <a:t>Quantium believes </a:t>
            </a:r>
            <a:br>
              <a:rPr b="0" i="0" lang="en-AU" sz="1800" u="none" cap="none" strike="noStrike">
                <a:solidFill>
                  <a:srgbClr val="FFFFFF"/>
                </a:solidFill>
                <a:latin typeface="Roboto Light"/>
                <a:ea typeface="Roboto Light"/>
                <a:cs typeface="Roboto Light"/>
                <a:sym typeface="Roboto Light"/>
              </a:rPr>
            </a:br>
            <a:r>
              <a:rPr b="0" i="0" lang="en-AU" sz="1800" u="none" cap="none" strike="noStrike">
                <a:solidFill>
                  <a:srgbClr val="FFFFFF"/>
                </a:solidFill>
                <a:latin typeface="Roboto Light"/>
                <a:ea typeface="Roboto Light"/>
                <a:cs typeface="Roboto Light"/>
                <a:sym typeface="Roboto Light"/>
              </a:rPr>
              <a:t>in using data for progress, with great care and responsibility. As such please respect the commercial in confidence nature </a:t>
            </a:r>
            <a:br>
              <a:rPr b="0" i="0" lang="en-AU" sz="1800" u="none" cap="none" strike="noStrike">
                <a:solidFill>
                  <a:srgbClr val="FFFFFF"/>
                </a:solidFill>
                <a:latin typeface="Roboto Light"/>
                <a:ea typeface="Roboto Light"/>
                <a:cs typeface="Roboto Light"/>
                <a:sym typeface="Roboto Light"/>
              </a:rPr>
            </a:br>
            <a:r>
              <a:rPr b="0" i="0" lang="en-AU" sz="1800" u="none" cap="none" strike="noStrike">
                <a:solidFill>
                  <a:srgbClr val="FFFFFF"/>
                </a:solidFill>
                <a:latin typeface="Roboto Light"/>
                <a:ea typeface="Roboto Light"/>
                <a:cs typeface="Roboto Light"/>
                <a:sym typeface="Roboto Light"/>
              </a:rPr>
              <a:t>of this document.</a:t>
            </a:r>
            <a:endParaRPr/>
          </a:p>
        </p:txBody>
      </p:sp>
      <p:sp>
        <p:nvSpPr>
          <p:cNvPr id="45" name="Google Shape;45;p3"/>
          <p:cNvSpPr txBox="1"/>
          <p:nvPr/>
        </p:nvSpPr>
        <p:spPr>
          <a:xfrm>
            <a:off x="9407615" y="500063"/>
            <a:ext cx="2207023" cy="107315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b="0" i="0" lang="en-AU" sz="2400" u="none" cap="none" strike="noStrike">
                <a:solidFill>
                  <a:srgbClr val="FFFFFF"/>
                </a:solidFill>
                <a:latin typeface="Roboto"/>
                <a:ea typeface="Roboto"/>
                <a:cs typeface="Roboto"/>
                <a:sym typeface="Roboto"/>
              </a:rPr>
              <a:t>We all have a responsibility</a:t>
            </a:r>
            <a:br>
              <a:rPr b="0" i="0" lang="en-AU" sz="2400" u="none" cap="none" strike="noStrike">
                <a:solidFill>
                  <a:srgbClr val="FFFFFF"/>
                </a:solidFill>
                <a:latin typeface="Roboto"/>
                <a:ea typeface="Roboto"/>
                <a:cs typeface="Roboto"/>
                <a:sym typeface="Roboto"/>
              </a:rPr>
            </a:br>
            <a:r>
              <a:rPr b="0" i="0" lang="en-AU" sz="2400" u="none" cap="none" strike="noStrike">
                <a:solidFill>
                  <a:srgbClr val="FFFFFF"/>
                </a:solidFill>
                <a:latin typeface="Roboto"/>
                <a:ea typeface="Roboto"/>
                <a:cs typeface="Roboto"/>
                <a:sym typeface="Roboto"/>
              </a:rPr>
              <a:t>to use data</a:t>
            </a:r>
            <a:br>
              <a:rPr b="0" i="0" lang="en-AU" sz="2400" u="none" cap="none" strike="noStrike">
                <a:solidFill>
                  <a:srgbClr val="FFFFFF"/>
                </a:solidFill>
                <a:latin typeface="Roboto"/>
                <a:ea typeface="Roboto"/>
                <a:cs typeface="Roboto"/>
                <a:sym typeface="Roboto"/>
              </a:rPr>
            </a:br>
            <a:r>
              <a:rPr b="0" i="0" lang="en-AU" sz="2400" u="none" cap="none" strike="noStrike">
                <a:solidFill>
                  <a:srgbClr val="FFFFFF"/>
                </a:solidFill>
                <a:latin typeface="Roboto"/>
                <a:ea typeface="Roboto"/>
                <a:cs typeface="Roboto"/>
                <a:sym typeface="Roboto"/>
              </a:rPr>
              <a:t>for good</a:t>
            </a:r>
            <a:endParaRPr/>
          </a:p>
        </p:txBody>
      </p:sp>
      <p:sp>
        <p:nvSpPr>
          <p:cNvPr id="46" name="Google Shape;46;p3"/>
          <p:cNvSpPr/>
          <p:nvPr/>
        </p:nvSpPr>
        <p:spPr>
          <a:xfrm>
            <a:off x="1196975" y="1972575"/>
            <a:ext cx="2311153" cy="30777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Privacy</a:t>
            </a:r>
            <a:endParaRPr/>
          </a:p>
        </p:txBody>
      </p:sp>
      <p:sp>
        <p:nvSpPr>
          <p:cNvPr id="47" name="Google Shape;47;p3"/>
          <p:cNvSpPr/>
          <p:nvPr/>
        </p:nvSpPr>
        <p:spPr>
          <a:xfrm>
            <a:off x="1196974" y="2254637"/>
            <a:ext cx="2311153" cy="1938992"/>
          </a:xfrm>
          <a:prstGeom prst="rect">
            <a:avLst/>
          </a:prstGeom>
          <a:noFill/>
          <a:ln>
            <a:noFill/>
          </a:ln>
        </p:spPr>
        <p:txBody>
          <a:bodyPr anchorCtr="0" anchor="t" bIns="45700" lIns="0" spcFirstLastPara="1" rIns="0" wrap="square" tIns="45700">
            <a:noAutofit/>
          </a:bodyPr>
          <a:lstStyle/>
          <a:p>
            <a:pPr indent="-179997" lvl="0" marL="179997" marR="0" rtl="0" algn="l">
              <a:lnSpc>
                <a:spcPct val="100000"/>
              </a:lnSpc>
              <a:spcBef>
                <a:spcPts val="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have built our business based on privacy by design principles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for the past 17 years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Quantium has strict protocols</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around the receipt and storage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of personal information</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information is de-identified using an irreversible tokenisation process with no ability to</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re-identify individuals.</a:t>
            </a:r>
            <a:endParaRPr/>
          </a:p>
        </p:txBody>
      </p:sp>
      <p:sp>
        <p:nvSpPr>
          <p:cNvPr id="48" name="Google Shape;48;p3"/>
          <p:cNvSpPr/>
          <p:nvPr/>
        </p:nvSpPr>
        <p:spPr>
          <a:xfrm>
            <a:off x="3957637" y="1972575"/>
            <a:ext cx="2311153" cy="30777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Security</a:t>
            </a:r>
            <a:endParaRPr/>
          </a:p>
        </p:txBody>
      </p:sp>
      <p:sp>
        <p:nvSpPr>
          <p:cNvPr id="49" name="Google Shape;49;p3"/>
          <p:cNvSpPr/>
          <p:nvPr/>
        </p:nvSpPr>
        <p:spPr>
          <a:xfrm>
            <a:off x="3957637" y="2254637"/>
            <a:ext cx="2311153" cy="3524042"/>
          </a:xfrm>
          <a:prstGeom prst="rect">
            <a:avLst/>
          </a:prstGeom>
          <a:noFill/>
          <a:ln>
            <a:noFill/>
          </a:ln>
        </p:spPr>
        <p:txBody>
          <a:bodyPr anchorCtr="0" anchor="t" bIns="45700" lIns="0" spcFirstLastPara="1" rIns="91425" wrap="square" tIns="45700">
            <a:noAutofit/>
          </a:bodyPr>
          <a:lstStyle/>
          <a:p>
            <a:pPr indent="-179997" lvl="0" marL="179997" marR="0" rtl="0" algn="l">
              <a:lnSpc>
                <a:spcPct val="100000"/>
              </a:lnSpc>
              <a:spcBef>
                <a:spcPts val="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are ISO27001 certified - internationally recognised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for our ability to uphold best practice standards across information security</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use ‘bank grade’ security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to store and process our data</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Comply with 200+ security requirements from NAB, Woolworths and other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data partners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partner data is held in separate restricted environments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access to partner data is limited to essential staff only</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Security environment and processes regularly audited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by our data partners.</a:t>
            </a:r>
            <a:endParaRPr b="0" i="0" sz="1100" u="none" cap="none" strike="noStrike">
              <a:solidFill>
                <a:srgbClr val="000005"/>
              </a:solidFill>
              <a:latin typeface="Roboto Light"/>
              <a:ea typeface="Roboto Light"/>
              <a:cs typeface="Roboto Light"/>
              <a:sym typeface="Roboto Light"/>
            </a:endParaRPr>
          </a:p>
        </p:txBody>
      </p:sp>
      <p:sp>
        <p:nvSpPr>
          <p:cNvPr id="50" name="Google Shape;50;p3"/>
          <p:cNvSpPr/>
          <p:nvPr/>
        </p:nvSpPr>
        <p:spPr>
          <a:xfrm>
            <a:off x="6718300" y="1972575"/>
            <a:ext cx="2311153" cy="30777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Ethical use of data</a:t>
            </a:r>
            <a:endParaRPr/>
          </a:p>
        </p:txBody>
      </p:sp>
      <p:sp>
        <p:nvSpPr>
          <p:cNvPr id="51" name="Google Shape;51;p3"/>
          <p:cNvSpPr/>
          <p:nvPr/>
        </p:nvSpPr>
        <p:spPr>
          <a:xfrm>
            <a:off x="6718300" y="2254637"/>
            <a:ext cx="2125664" cy="938719"/>
          </a:xfrm>
          <a:prstGeom prst="rect">
            <a:avLst/>
          </a:prstGeom>
          <a:noFill/>
          <a:ln>
            <a:noFill/>
          </a:ln>
        </p:spPr>
        <p:txBody>
          <a:bodyPr anchorCtr="0" anchor="t" bIns="45700" lIns="0" spcFirstLastPara="1" rIns="91425" wrap="square" tIns="45700">
            <a:noAutofit/>
          </a:bodyPr>
          <a:lstStyle/>
          <a:p>
            <a:pPr indent="0" lvl="0" marL="0" marR="0" rtl="0" algn="l">
              <a:lnSpc>
                <a:spcPct val="100000"/>
              </a:lnSpc>
              <a:spcBef>
                <a:spcPts val="0"/>
              </a:spcBef>
              <a:spcAft>
                <a:spcPts val="0"/>
              </a:spcAft>
              <a:buClr>
                <a:srgbClr val="000005"/>
              </a:buClr>
              <a:buSzPts val="1100"/>
              <a:buFont typeface="Roboto Light"/>
              <a:buNone/>
            </a:pPr>
            <a:r>
              <a:rPr b="0" i="0" lang="en-AU" sz="1100" u="none" cap="none" strike="noStrike">
                <a:solidFill>
                  <a:srgbClr val="000005"/>
                </a:solidFill>
                <a:latin typeface="Roboto Light"/>
                <a:ea typeface="Roboto Light"/>
                <a:cs typeface="Roboto Light"/>
                <a:sym typeface="Roboto Light"/>
              </a:rPr>
              <a:t>Applies to all facets of our work, from the initiatives we take on, the information we use and how our solutions impact individuals, organisations and society.</a:t>
            </a:r>
            <a:endParaRPr/>
          </a:p>
        </p:txBody>
      </p:sp>
      <p:grpSp>
        <p:nvGrpSpPr>
          <p:cNvPr id="52" name="Google Shape;52;p3"/>
          <p:cNvGrpSpPr/>
          <p:nvPr/>
        </p:nvGrpSpPr>
        <p:grpSpPr>
          <a:xfrm>
            <a:off x="3732882" y="1987963"/>
            <a:ext cx="2760663" cy="3790715"/>
            <a:chOff x="3732882" y="1987964"/>
            <a:chExt cx="2760663" cy="3850128"/>
          </a:xfrm>
        </p:grpSpPr>
        <p:cxnSp>
          <p:nvCxnSpPr>
            <p:cNvPr id="53" name="Google Shape;53;p3"/>
            <p:cNvCxnSpPr/>
            <p:nvPr/>
          </p:nvCxnSpPr>
          <p:spPr>
            <a:xfrm>
              <a:off x="3732882" y="1987964"/>
              <a:ext cx="0" cy="3850128"/>
            </a:xfrm>
            <a:prstGeom prst="straightConnector1">
              <a:avLst/>
            </a:prstGeom>
            <a:noFill/>
            <a:ln cap="flat" cmpd="sng" w="9525">
              <a:solidFill>
                <a:srgbClr val="BCB5AC"/>
              </a:solidFill>
              <a:prstDash val="solid"/>
              <a:miter lim="800000"/>
              <a:headEnd len="sm" w="sm" type="none"/>
              <a:tailEnd len="sm" w="sm" type="none"/>
            </a:ln>
          </p:spPr>
        </p:cxnSp>
        <p:cxnSp>
          <p:nvCxnSpPr>
            <p:cNvPr id="54" name="Google Shape;54;p3"/>
            <p:cNvCxnSpPr/>
            <p:nvPr/>
          </p:nvCxnSpPr>
          <p:spPr>
            <a:xfrm>
              <a:off x="6493545" y="1987964"/>
              <a:ext cx="0" cy="3850128"/>
            </a:xfrm>
            <a:prstGeom prst="straightConnector1">
              <a:avLst/>
            </a:prstGeom>
            <a:noFill/>
            <a:ln cap="flat" cmpd="sng" w="9525">
              <a:solidFill>
                <a:srgbClr val="BCB5AC"/>
              </a:solidFill>
              <a:prstDash val="solid"/>
              <a:miter lim="800000"/>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blank">
  <p:cSld name="Heading blank">
    <p:spTree>
      <p:nvGrpSpPr>
        <p:cNvPr id="55" name="Shape 55"/>
        <p:cNvGrpSpPr/>
        <p:nvPr/>
      </p:nvGrpSpPr>
      <p:grpSpPr>
        <a:xfrm>
          <a:off x="0" y="0"/>
          <a:ext cx="0" cy="0"/>
          <a:chOff x="0" y="0"/>
          <a:chExt cx="0" cy="0"/>
        </a:xfrm>
      </p:grpSpPr>
      <p:sp>
        <p:nvSpPr>
          <p:cNvPr id="56" name="Google Shape;56;p4"/>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lvl1pPr indent="-228600" lvl="0" marL="457200" marR="0" rtl="0" algn="l">
              <a:lnSpc>
                <a:spcPct val="100000"/>
              </a:lnSpc>
              <a:spcBef>
                <a:spcPts val="1000"/>
              </a:spcBef>
              <a:spcAft>
                <a:spcPts val="0"/>
              </a:spcAft>
              <a:buClr>
                <a:srgbClr val="000005"/>
              </a:buClr>
              <a:buSzPts val="2400"/>
              <a:buFont typeface="Arial"/>
              <a:buNone/>
              <a:defRPr b="0" i="0" sz="2400" u="none" cap="none" strike="noStrike">
                <a:solidFill>
                  <a:srgbClr val="000005"/>
                </a:solidFill>
                <a:latin typeface="Roboto"/>
                <a:ea typeface="Roboto"/>
                <a:cs typeface="Roboto"/>
                <a:sym typeface="Roboto"/>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ivider (plain)">
  <p:cSld name="Agenda Divider (plain)">
    <p:spTree>
      <p:nvGrpSpPr>
        <p:cNvPr id="57" name="Shape 57"/>
        <p:cNvGrpSpPr/>
        <p:nvPr/>
      </p:nvGrpSpPr>
      <p:grpSpPr>
        <a:xfrm>
          <a:off x="0" y="0"/>
          <a:ext cx="0" cy="0"/>
          <a:chOff x="0" y="0"/>
          <a:chExt cx="0" cy="0"/>
        </a:xfrm>
      </p:grpSpPr>
      <p:sp>
        <p:nvSpPr>
          <p:cNvPr id="58" name="Google Shape;58;p5"/>
          <p:cNvSpPr/>
          <p:nvPr/>
        </p:nvSpPr>
        <p:spPr>
          <a:xfrm>
            <a:off x="740568" y="0"/>
            <a:ext cx="11451432" cy="24669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59" name="Google Shape;59;p5"/>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rgbClr val="000005"/>
              </a:buClr>
              <a:buSzPts val="8300"/>
              <a:buFont typeface="Roboto Light"/>
              <a:buNone/>
              <a:defRPr b="0" i="0" sz="8300" u="none" cap="none" strike="noStrike">
                <a:solidFill>
                  <a:srgbClr val="000005"/>
                </a:solidFill>
                <a:latin typeface="Roboto Light"/>
                <a:ea typeface="Roboto Light"/>
                <a:cs typeface="Roboto Light"/>
                <a:sym typeface="Roboto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5"/>
          <p:cNvSpPr txBox="1"/>
          <p:nvPr>
            <p:ph idx="1" type="body"/>
          </p:nvPr>
        </p:nvSpPr>
        <p:spPr>
          <a:xfrm>
            <a:off x="1201738" y="3122612"/>
            <a:ext cx="5516562" cy="2516187"/>
          </a:xfrm>
          <a:prstGeom prst="rect">
            <a:avLst/>
          </a:prstGeom>
          <a:noFill/>
          <a:ln>
            <a:noFill/>
          </a:ln>
        </p:spPr>
        <p:txBody>
          <a:bodyPr anchorCtr="0" anchor="t" bIns="45700" lIns="0" spcFirstLastPara="1" rIns="91425" wrap="square" tIns="0">
            <a:noAutofit/>
          </a:bodyPr>
          <a:lstStyle>
            <a:lvl1pPr indent="-228600" lvl="0" marL="457200" marR="0" rtl="0" algn="l">
              <a:lnSpc>
                <a:spcPct val="100000"/>
              </a:lnSpc>
              <a:spcBef>
                <a:spcPts val="1000"/>
              </a:spcBef>
              <a:spcAft>
                <a:spcPts val="0"/>
              </a:spcAft>
              <a:buClr>
                <a:srgbClr val="000005"/>
              </a:buClr>
              <a:buSzPts val="2400"/>
              <a:buFont typeface="Arial"/>
              <a:buNone/>
              <a:defRPr b="0" i="0" sz="2400" u="none" cap="none" strike="noStrike">
                <a:solidFill>
                  <a:srgbClr val="000005"/>
                </a:solidFill>
                <a:latin typeface="Roboto Medium"/>
                <a:ea typeface="Roboto Medium"/>
                <a:cs typeface="Roboto Medium"/>
                <a:sym typeface="Roboto Medium"/>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Roboto"/>
                <a:ea typeface="Roboto"/>
                <a:cs typeface="Roboto"/>
                <a:sym typeface="Roboto"/>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Roboto"/>
                <a:ea typeface="Roboto"/>
                <a:cs typeface="Roboto"/>
                <a:sym typeface="Roboto"/>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spTree>
      <p:nvGrpSpPr>
        <p:cNvPr id="61" name="Shape 61"/>
        <p:cNvGrpSpPr/>
        <p:nvPr/>
      </p:nvGrpSpPr>
      <p:grpSpPr>
        <a:xfrm>
          <a:off x="0" y="0"/>
          <a:ext cx="0" cy="0"/>
          <a:chOff x="0" y="0"/>
          <a:chExt cx="0" cy="0"/>
        </a:xfrm>
      </p:grpSpPr>
      <p:sp>
        <p:nvSpPr>
          <p:cNvPr id="62" name="Google Shape;62;p6"/>
          <p:cNvSpPr/>
          <p:nvPr/>
        </p:nvSpPr>
        <p:spPr>
          <a:xfrm>
            <a:off x="177800" y="6223000"/>
            <a:ext cx="336550" cy="299969"/>
          </a:xfrm>
          <a:prstGeom prst="rect">
            <a:avLst/>
          </a:prstGeom>
          <a:solidFill>
            <a:srgbClr val="0000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63" name="Google Shape;63;p6"/>
          <p:cNvSpPr/>
          <p:nvPr/>
        </p:nvSpPr>
        <p:spPr>
          <a:xfrm>
            <a:off x="3631660" y="4792494"/>
            <a:ext cx="8045990" cy="1730475"/>
          </a:xfrm>
          <a:prstGeom prst="rect">
            <a:avLst/>
          </a:prstGeom>
          <a:noFill/>
          <a:ln>
            <a:noFill/>
          </a:ln>
        </p:spPr>
        <p:txBody>
          <a:bodyPr anchorCtr="0" anchor="b" bIns="45700" lIns="0" spcFirstLastPara="1" rIns="91425" wrap="square" tIns="45700">
            <a:noAutofit/>
          </a:bodyPr>
          <a:lstStyle/>
          <a:p>
            <a:pPr indent="0" lvl="0" marL="0" marR="0" rtl="0" algn="just">
              <a:lnSpc>
                <a:spcPct val="100000"/>
              </a:lnSpc>
              <a:spcBef>
                <a:spcPts val="0"/>
              </a:spcBef>
              <a:spcAft>
                <a:spcPts val="0"/>
              </a:spcAft>
              <a:buNone/>
            </a:pPr>
            <a:r>
              <a:rPr b="0" lang="en-AU" sz="1000">
                <a:solidFill>
                  <a:srgbClr val="736D67"/>
                </a:solidFill>
                <a:latin typeface="Roboto Medium"/>
                <a:ea typeface="Roboto Medium"/>
                <a:cs typeface="Roboto Medium"/>
                <a:sym typeface="Roboto Medium"/>
              </a:rPr>
              <a:t>Disclaimer: </a:t>
            </a:r>
            <a:r>
              <a:rPr b="0" lang="en-AU" sz="1000">
                <a:solidFill>
                  <a:srgbClr val="736D67"/>
                </a:solidFill>
                <a:latin typeface="Roboto Light"/>
                <a:ea typeface="Roboto Light"/>
                <a:cs typeface="Roboto Light"/>
                <a:sym typeface="Roboto Light"/>
              </a:rPr>
              <a:t>This document comprises, and is the subject of intellectual property (including copyright) and confidentiality rights of one or multiple owners, including The Quantium Group Pty Limited and its affiliates (</a:t>
            </a:r>
            <a:r>
              <a:rPr b="0" lang="en-AU" sz="1000">
                <a:solidFill>
                  <a:srgbClr val="736D67"/>
                </a:solidFill>
                <a:latin typeface="Roboto Medium"/>
                <a:ea typeface="Roboto Medium"/>
                <a:cs typeface="Roboto Medium"/>
                <a:sym typeface="Roboto Medium"/>
              </a:rPr>
              <a:t>Quantium</a:t>
            </a:r>
            <a:r>
              <a:rPr b="0" lang="en-AU" sz="1000">
                <a:solidFill>
                  <a:srgbClr val="736D67"/>
                </a:solidFill>
                <a:latin typeface="Roboto Light"/>
                <a:ea typeface="Roboto Light"/>
                <a:cs typeface="Roboto Light"/>
                <a:sym typeface="Roboto Light"/>
              </a:rPr>
              <a:t>) and where applicable, its third-party data owners (</a:t>
            </a:r>
            <a:r>
              <a:rPr b="0" lang="en-AU" sz="1000">
                <a:solidFill>
                  <a:srgbClr val="736D67"/>
                </a:solidFill>
                <a:latin typeface="Roboto Medium"/>
                <a:ea typeface="Roboto Medium"/>
                <a:cs typeface="Roboto Medium"/>
                <a:sym typeface="Roboto Medium"/>
              </a:rPr>
              <a:t>Data Providers</a:t>
            </a:r>
            <a:r>
              <a:rPr b="0" lang="en-AU" sz="1000">
                <a:solidFill>
                  <a:srgbClr val="736D67"/>
                </a:solidFill>
                <a:latin typeface="Roboto Light"/>
                <a:ea typeface="Roboto Light"/>
                <a:cs typeface="Roboto Light"/>
                <a:sym typeface="Roboto Light"/>
              </a:rPr>
              <a:t>), together (</a:t>
            </a:r>
            <a:r>
              <a:rPr b="0" lang="en-AU" sz="1000">
                <a:solidFill>
                  <a:srgbClr val="736D67"/>
                </a:solidFill>
                <a:latin typeface="Roboto Medium"/>
                <a:ea typeface="Roboto Medium"/>
                <a:cs typeface="Roboto Medium"/>
                <a:sym typeface="Roboto Medium"/>
              </a:rPr>
              <a:t>IP Owners</a:t>
            </a:r>
            <a:r>
              <a:rPr b="0" lang="en-AU" sz="1000">
                <a:solidFill>
                  <a:srgbClr val="736D67"/>
                </a:solidFill>
                <a:latin typeface="Roboto Light"/>
                <a:ea typeface="Roboto Light"/>
                <a:cs typeface="Roboto Light"/>
                <a:sym typeface="Roboto Light"/>
              </a:rPr>
              <a:t>). The information contained in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may have been prepared using raw data owned by the Data Providers. The Data Providers have not been involved in the analysis of the raw data, the preparation of, or the information contained in the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The IP Owners do not make any representation (express or implied), nor give any guarantee or warranty in relation to the accuracy, completeness or appropriateness of the raw data, nor the analysis contained in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None of the IP Owners will have any liability for any use or disclosure by the recipient of any information contained in, or derived from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To the maximum extent permitted by law, the IP Owners expressly disclaim, take no responsibility for and have no liability for the preparation, contents, accuracy or completeness of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nor the analysis on which it is based.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b="0" sz="1000">
              <a:solidFill>
                <a:srgbClr val="736D67"/>
              </a:solidFill>
              <a:latin typeface="Roboto Light"/>
              <a:ea typeface="Roboto Light"/>
              <a:cs typeface="Roboto Light"/>
              <a:sym typeface="Roboto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0"/>
            <a:ext cx="740979"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1" name="Google Shape;11;p1"/>
          <p:cNvSpPr txBox="1"/>
          <p:nvPr/>
        </p:nvSpPr>
        <p:spPr>
          <a:xfrm>
            <a:off x="127000" y="6239658"/>
            <a:ext cx="457200" cy="3651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AU" sz="1400" u="none" cap="none" strike="noStrike">
                <a:solidFill>
                  <a:srgbClr val="FFFFFF"/>
                </a:solidFill>
                <a:latin typeface="Roboto"/>
                <a:ea typeface="Roboto"/>
                <a:cs typeface="Roboto"/>
                <a:sym typeface="Roboto"/>
              </a:rPr>
              <a:t>‹#›</a:t>
            </a:fld>
            <a:endParaRPr b="0" i="0" sz="1400" u="none" cap="none" strike="noStrike">
              <a:solidFill>
                <a:srgbClr val="FFFFFF"/>
              </a:solidFill>
              <a:latin typeface="Roboto"/>
              <a:ea typeface="Roboto"/>
              <a:cs typeface="Roboto"/>
              <a:sym typeface="Roboto"/>
            </a:endParaRPr>
          </a:p>
        </p:txBody>
      </p:sp>
      <p:sp>
        <p:nvSpPr>
          <p:cNvPr id="12" name="Google Shape;12;p1"/>
          <p:cNvSpPr/>
          <p:nvPr/>
        </p:nvSpPr>
        <p:spPr>
          <a:xfrm>
            <a:off x="-394521" y="473749"/>
            <a:ext cx="229577" cy="229577"/>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3" name="Google Shape;13;p1"/>
          <p:cNvSpPr/>
          <p:nvPr/>
        </p:nvSpPr>
        <p:spPr>
          <a:xfrm>
            <a:off x="-394521" y="783791"/>
            <a:ext cx="229577" cy="22957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4" name="Google Shape;14;p1"/>
          <p:cNvSpPr/>
          <p:nvPr/>
        </p:nvSpPr>
        <p:spPr>
          <a:xfrm>
            <a:off x="-394521" y="1093833"/>
            <a:ext cx="229577" cy="22957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5" name="Google Shape;15;p1"/>
          <p:cNvSpPr/>
          <p:nvPr/>
        </p:nvSpPr>
        <p:spPr>
          <a:xfrm>
            <a:off x="-394521" y="1403875"/>
            <a:ext cx="229577" cy="22957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6" name="Google Shape;16;p1"/>
          <p:cNvSpPr/>
          <p:nvPr/>
        </p:nvSpPr>
        <p:spPr>
          <a:xfrm>
            <a:off x="-394521" y="2334001"/>
            <a:ext cx="229577" cy="22957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7" name="Google Shape;17;p1"/>
          <p:cNvSpPr/>
          <p:nvPr/>
        </p:nvSpPr>
        <p:spPr>
          <a:xfrm>
            <a:off x="-394521" y="1713917"/>
            <a:ext cx="229577" cy="229577"/>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8" name="Google Shape;18;p1"/>
          <p:cNvSpPr/>
          <p:nvPr/>
        </p:nvSpPr>
        <p:spPr>
          <a:xfrm>
            <a:off x="-394521" y="2023959"/>
            <a:ext cx="229577" cy="229577"/>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9" name="Google Shape;19;p1"/>
          <p:cNvSpPr/>
          <p:nvPr/>
        </p:nvSpPr>
        <p:spPr>
          <a:xfrm>
            <a:off x="-394521" y="2644043"/>
            <a:ext cx="229577" cy="229577"/>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0" name="Google Shape;20;p1"/>
          <p:cNvSpPr/>
          <p:nvPr/>
        </p:nvSpPr>
        <p:spPr>
          <a:xfrm>
            <a:off x="-394521" y="3802925"/>
            <a:ext cx="230400" cy="230400"/>
          </a:xfrm>
          <a:prstGeom prst="ellipse">
            <a:avLst/>
          </a:prstGeom>
          <a:solidFill>
            <a:srgbClr val="3F68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1" name="Google Shape;21;p1"/>
          <p:cNvSpPr/>
          <p:nvPr/>
        </p:nvSpPr>
        <p:spPr>
          <a:xfrm>
            <a:off x="-394521" y="4113790"/>
            <a:ext cx="230400" cy="230400"/>
          </a:xfrm>
          <a:prstGeom prst="ellipse">
            <a:avLst/>
          </a:prstGeom>
          <a:solidFill>
            <a:srgbClr val="44B5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2" name="Google Shape;22;p1"/>
          <p:cNvSpPr/>
          <p:nvPr/>
        </p:nvSpPr>
        <p:spPr>
          <a:xfrm>
            <a:off x="-394521" y="4424655"/>
            <a:ext cx="230400" cy="230400"/>
          </a:xfrm>
          <a:prstGeom prst="ellipse">
            <a:avLst/>
          </a:prstGeom>
          <a:solidFill>
            <a:srgbClr val="44D6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3" name="Google Shape;23;p1"/>
          <p:cNvSpPr/>
          <p:nvPr/>
        </p:nvSpPr>
        <p:spPr>
          <a:xfrm>
            <a:off x="-394521" y="4735520"/>
            <a:ext cx="230400" cy="230400"/>
          </a:xfrm>
          <a:prstGeom prst="ellipse">
            <a:avLst/>
          </a:prstGeom>
          <a:solidFill>
            <a:srgbClr val="7FDD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4" name="Google Shape;24;p1"/>
          <p:cNvSpPr/>
          <p:nvPr/>
        </p:nvSpPr>
        <p:spPr>
          <a:xfrm>
            <a:off x="-394521" y="5046385"/>
            <a:ext cx="230400" cy="230400"/>
          </a:xfrm>
          <a:prstGeom prst="ellipse">
            <a:avLst/>
          </a:prstGeom>
          <a:solidFill>
            <a:srgbClr val="EAC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5" name="Google Shape;25;p1"/>
          <p:cNvSpPr/>
          <p:nvPr/>
        </p:nvSpPr>
        <p:spPr>
          <a:xfrm>
            <a:off x="-394521" y="5357250"/>
            <a:ext cx="230400" cy="230400"/>
          </a:xfrm>
          <a:prstGeom prst="ellipse">
            <a:avLst/>
          </a:prstGeom>
          <a:solidFill>
            <a:srgbClr val="EF9B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6" name="Google Shape;26;p1"/>
          <p:cNvSpPr/>
          <p:nvPr/>
        </p:nvSpPr>
        <p:spPr>
          <a:xfrm>
            <a:off x="-394521" y="5668115"/>
            <a:ext cx="230400" cy="230400"/>
          </a:xfrm>
          <a:prstGeom prst="ellipse">
            <a:avLst/>
          </a:prstGeom>
          <a:solidFill>
            <a:srgbClr val="EF63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7" name="Google Shape;27;p1"/>
          <p:cNvSpPr/>
          <p:nvPr/>
        </p:nvSpPr>
        <p:spPr>
          <a:xfrm>
            <a:off x="-394521" y="5978980"/>
            <a:ext cx="230400" cy="230400"/>
          </a:xfrm>
          <a:prstGeom prst="ellipse">
            <a:avLst/>
          </a:prstGeom>
          <a:solidFill>
            <a:srgbClr val="C963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8" name="Google Shape;28;p1"/>
          <p:cNvSpPr/>
          <p:nvPr/>
        </p:nvSpPr>
        <p:spPr>
          <a:xfrm>
            <a:off x="-394521" y="6289840"/>
            <a:ext cx="230400" cy="230400"/>
          </a:xfrm>
          <a:prstGeom prst="ellipse">
            <a:avLst/>
          </a:prstGeom>
          <a:solidFill>
            <a:srgbClr val="8E72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9" name="Google Shape;29;p1"/>
          <p:cNvSpPr/>
          <p:nvPr/>
        </p:nvSpPr>
        <p:spPr>
          <a:xfrm>
            <a:off x="1206500" y="6209380"/>
            <a:ext cx="1422400" cy="360045"/>
          </a:xfrm>
          <a:custGeom>
            <a:rect b="b" l="l" r="r" t="t"/>
            <a:pathLst>
              <a:path extrusionOk="0" h="1944" w="7680">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descr="{&quot;HashCode&quot;:-231024771,&quot;Placement&quot;:&quot;Footer&quot;}" id="30" name="Google Shape;30;p1"/>
          <p:cNvSpPr txBox="1"/>
          <p:nvPr/>
        </p:nvSpPr>
        <p:spPr>
          <a:xfrm>
            <a:off x="5263052" y="6595656"/>
            <a:ext cx="1665897" cy="262344"/>
          </a:xfrm>
          <a:prstGeom prst="rect">
            <a:avLst/>
          </a:prstGeom>
          <a:noFill/>
          <a:ln>
            <a:noFill/>
          </a:ln>
        </p:spPr>
        <p:txBody>
          <a:bodyPr anchorCtr="1" anchor="ctr" bIns="0" lIns="0" spcFirstLastPara="1" rIns="0" wrap="square" tIns="0">
            <a:noAutofit/>
          </a:bodyPr>
          <a:lstStyle/>
          <a:p>
            <a:pPr indent="0" lvl="0" marL="0" marR="0" rtl="0" algn="ctr">
              <a:spcBef>
                <a:spcPts val="0"/>
              </a:spcBef>
              <a:spcAft>
                <a:spcPts val="0"/>
              </a:spcAft>
              <a:buNone/>
            </a:pPr>
            <a:r>
              <a:rPr lang="en-AU" sz="1000">
                <a:solidFill>
                  <a:srgbClr val="000000"/>
                </a:solidFill>
                <a:latin typeface="Calibri"/>
                <a:ea typeface="Calibri"/>
                <a:cs typeface="Calibri"/>
                <a:sym typeface="Calibri"/>
              </a:rPr>
              <a:t>Classification: Confidential</a:t>
            </a:r>
            <a:endParaRPr sz="10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356">
          <p15:clr>
            <a:srgbClr val="5ACBF0"/>
          </p15:clr>
        </p15:guide>
        <p15:guide id="2" orient="horz" pos="3793">
          <p15:clr>
            <a:srgbClr val="5ACBF0"/>
          </p15:clr>
        </p15:guide>
        <p15:guide id="3" orient="horz" pos="315">
          <p15:clr>
            <a:srgbClr val="5ACBF0"/>
          </p15:clr>
        </p15:guide>
        <p15:guide id="4" pos="760">
          <p15:clr>
            <a:srgbClr val="5ACBF0"/>
          </p15:clr>
        </p15:guide>
        <p15:guide id="5" orient="horz" pos="822">
          <p15:clr>
            <a:srgbClr val="FBAE40"/>
          </p15:clr>
        </p15:guide>
        <p15:guide id="6" pos="4067">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6.png"/><Relationship Id="rId7"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7"/>
          <p:cNvSpPr txBox="1"/>
          <p:nvPr>
            <p:ph type="ctrTitle"/>
          </p:nvPr>
        </p:nvSpPr>
        <p:spPr>
          <a:xfrm>
            <a:off x="1144452" y="1537494"/>
            <a:ext cx="4086300" cy="2387700"/>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Clr>
                <a:srgbClr val="000005"/>
              </a:buClr>
              <a:buSzPts val="2700"/>
              <a:buFont typeface="Roboto Medium"/>
              <a:buNone/>
            </a:pPr>
            <a:r>
              <a:rPr lang="en-AU"/>
              <a:t>Category review: Chips</a:t>
            </a:r>
            <a:endParaRPr/>
          </a:p>
        </p:txBody>
      </p:sp>
      <p:sp>
        <p:nvSpPr>
          <p:cNvPr id="69" name="Google Shape;69;p7"/>
          <p:cNvSpPr txBox="1"/>
          <p:nvPr>
            <p:ph idx="1" type="subTitle"/>
          </p:nvPr>
        </p:nvSpPr>
        <p:spPr>
          <a:xfrm>
            <a:off x="1144451" y="4126706"/>
            <a:ext cx="4086300" cy="12366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rgbClr val="000005"/>
              </a:buClr>
              <a:buSzPts val="1800"/>
              <a:buNone/>
            </a:pPr>
            <a:r>
              <a:rPr lang="en-AU"/>
              <a:t>Retail Analytics</a:t>
            </a:r>
            <a:endParaRPr/>
          </a:p>
          <a:p>
            <a:pPr indent="0" lvl="0" marL="0" rtl="0" algn="l">
              <a:lnSpc>
                <a:spcPct val="100000"/>
              </a:lnSpc>
              <a:spcBef>
                <a:spcPts val="1000"/>
              </a:spcBef>
              <a:spcAft>
                <a:spcPts val="0"/>
              </a:spcAft>
              <a:buClr>
                <a:srgbClr val="000005"/>
              </a:buClr>
              <a:buSzPts val="1800"/>
              <a:buNone/>
            </a:pPr>
            <a:r>
              <a:t/>
            </a:r>
            <a:endParaRPr/>
          </a:p>
        </p:txBody>
      </p:sp>
      <p:sp>
        <p:nvSpPr>
          <p:cNvPr id="70" name="Google Shape;70;p7"/>
          <p:cNvSpPr txBox="1"/>
          <p:nvPr>
            <p:ph idx="2" type="body"/>
          </p:nvPr>
        </p:nvSpPr>
        <p:spPr>
          <a:xfrm>
            <a:off x="1144451" y="650875"/>
            <a:ext cx="2128800" cy="2445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rgbClr val="000005"/>
              </a:buClr>
              <a:buSzPts val="1000"/>
              <a:buFont typeface="Arial"/>
              <a:buNone/>
            </a:pPr>
            <a:r>
              <a:rPr lang="en-AU"/>
              <a:t>August 2023</a:t>
            </a:r>
            <a:endParaRPr/>
          </a:p>
          <a:p>
            <a:pPr indent="0" lvl="0" marL="0" rtl="0" algn="l">
              <a:lnSpc>
                <a:spcPct val="90000"/>
              </a:lnSpc>
              <a:spcBef>
                <a:spcPts val="0"/>
              </a:spcBef>
              <a:spcAft>
                <a:spcPts val="0"/>
              </a:spcAft>
              <a:buClr>
                <a:srgbClr val="000005"/>
              </a:buClr>
              <a:buSzPts val="1000"/>
              <a:buFont typeface="Arial"/>
              <a:buNone/>
            </a:pPr>
            <a:r>
              <a:t/>
            </a:r>
            <a:endParaRPr/>
          </a:p>
        </p:txBody>
      </p:sp>
      <p:grpSp>
        <p:nvGrpSpPr>
          <p:cNvPr id="71" name="Google Shape;71;p7"/>
          <p:cNvGrpSpPr/>
          <p:nvPr/>
        </p:nvGrpSpPr>
        <p:grpSpPr>
          <a:xfrm>
            <a:off x="12226360" y="5621533"/>
            <a:ext cx="1981965" cy="1236467"/>
            <a:chOff x="8857913" y="1025653"/>
            <a:chExt cx="1981965" cy="1236467"/>
          </a:xfrm>
        </p:grpSpPr>
        <p:sp>
          <p:nvSpPr>
            <p:cNvPr id="72" name="Google Shape;72;p7"/>
            <p:cNvSpPr/>
            <p:nvPr/>
          </p:nvSpPr>
          <p:spPr>
            <a:xfrm>
              <a:off x="8857914" y="1025653"/>
              <a:ext cx="1981964" cy="1236467"/>
            </a:xfrm>
            <a:prstGeom prst="rect">
              <a:avLst/>
            </a:prstGeom>
            <a:solidFill>
              <a:srgbClr val="FFFFFF"/>
            </a:solidFill>
            <a:ln cap="flat" cmpd="sng" w="12700">
              <a:solidFill>
                <a:srgbClr val="C7C5C4"/>
              </a:solidFill>
              <a:prstDash val="solid"/>
              <a:miter lim="800000"/>
              <a:headEnd len="sm" w="sm" type="none"/>
              <a:tailEnd len="sm" w="sm" type="none"/>
            </a:ln>
          </p:spPr>
          <p:txBody>
            <a:bodyPr anchorCtr="0" anchor="t" bIns="45700" lIns="91425" spcFirstLastPara="1" rIns="91425" wrap="square" tIns="468000">
              <a:noAutofit/>
            </a:bodyPr>
            <a:lstStyle/>
            <a:p>
              <a:pPr indent="0" lvl="0" marL="0" marR="0" rtl="0" algn="l">
                <a:spcBef>
                  <a:spcPts val="0"/>
                </a:spcBef>
                <a:spcAft>
                  <a:spcPts val="0"/>
                </a:spcAft>
                <a:buNone/>
              </a:pPr>
              <a:r>
                <a:rPr lang="en-AU" sz="1000">
                  <a:solidFill>
                    <a:srgbClr val="EF9B47"/>
                  </a:solidFill>
                  <a:latin typeface="Roboto Medium"/>
                  <a:ea typeface="Roboto Medium"/>
                  <a:cs typeface="Roboto Medium"/>
                  <a:sym typeface="Roboto Medium"/>
                </a:rPr>
                <a:t>Brand note:</a:t>
              </a:r>
              <a:r>
                <a:rPr lang="en-AU" sz="1000">
                  <a:solidFill>
                    <a:srgbClr val="000005"/>
                  </a:solidFill>
                  <a:latin typeface="Roboto Light"/>
                  <a:ea typeface="Roboto Light"/>
                  <a:cs typeface="Roboto Light"/>
                  <a:sym typeface="Roboto Light"/>
                </a:rPr>
                <a:t> If client logo is not required, use alternate title page layout </a:t>
              </a:r>
              <a:r>
                <a:rPr lang="en-AU" sz="1000">
                  <a:solidFill>
                    <a:srgbClr val="000005"/>
                  </a:solidFill>
                  <a:latin typeface="Roboto Medium"/>
                  <a:ea typeface="Roboto Medium"/>
                  <a:cs typeface="Roboto Medium"/>
                  <a:sym typeface="Roboto Medium"/>
                </a:rPr>
                <a:t>right click slide thumbnail </a:t>
              </a:r>
              <a:r>
                <a:rPr lang="en-AU" sz="1000">
                  <a:solidFill>
                    <a:srgbClr val="000005"/>
                  </a:solidFill>
                  <a:latin typeface="Roboto Light"/>
                  <a:ea typeface="Roboto Light"/>
                  <a:cs typeface="Roboto Light"/>
                  <a:sym typeface="Roboto Light"/>
                </a:rPr>
                <a:t>&gt;</a:t>
              </a:r>
              <a:r>
                <a:rPr lang="en-AU" sz="1000">
                  <a:solidFill>
                    <a:srgbClr val="000005"/>
                  </a:solidFill>
                  <a:latin typeface="Roboto Medium"/>
                  <a:ea typeface="Roboto Medium"/>
                  <a:cs typeface="Roboto Medium"/>
                  <a:sym typeface="Roboto Medium"/>
                </a:rPr>
                <a:t> Layout </a:t>
              </a:r>
              <a:r>
                <a:rPr lang="en-AU" sz="1000">
                  <a:solidFill>
                    <a:srgbClr val="000005"/>
                  </a:solidFill>
                  <a:latin typeface="Roboto Light"/>
                  <a:ea typeface="Roboto Light"/>
                  <a:cs typeface="Roboto Light"/>
                  <a:sym typeface="Roboto Light"/>
                </a:rPr>
                <a:t>&gt;</a:t>
              </a:r>
              <a:r>
                <a:rPr lang="en-AU" sz="1000">
                  <a:solidFill>
                    <a:srgbClr val="000005"/>
                  </a:solidFill>
                  <a:latin typeface="Roboto Medium"/>
                  <a:ea typeface="Roboto Medium"/>
                  <a:cs typeface="Roboto Medium"/>
                  <a:sym typeface="Roboto Medium"/>
                </a:rPr>
                <a:t> Title</a:t>
              </a:r>
              <a:endParaRPr sz="1000">
                <a:solidFill>
                  <a:srgbClr val="000005"/>
                </a:solidFill>
                <a:latin typeface="Roboto Medium"/>
                <a:ea typeface="Roboto Medium"/>
                <a:cs typeface="Roboto Medium"/>
                <a:sym typeface="Roboto Medium"/>
              </a:endParaRPr>
            </a:p>
          </p:txBody>
        </p:sp>
        <p:grpSp>
          <p:nvGrpSpPr>
            <p:cNvPr id="73" name="Google Shape;73;p7"/>
            <p:cNvGrpSpPr/>
            <p:nvPr/>
          </p:nvGrpSpPr>
          <p:grpSpPr>
            <a:xfrm>
              <a:off x="8857913" y="1025653"/>
              <a:ext cx="356123" cy="320040"/>
              <a:chOff x="2932" y="1344"/>
              <a:chExt cx="1816" cy="1632"/>
            </a:xfrm>
          </p:grpSpPr>
          <p:sp>
            <p:nvSpPr>
              <p:cNvPr id="74" name="Google Shape;74;p7"/>
              <p:cNvSpPr/>
              <p:nvPr/>
            </p:nvSpPr>
            <p:spPr>
              <a:xfrm>
                <a:off x="2932" y="1344"/>
                <a:ext cx="1806" cy="1622"/>
              </a:xfrm>
              <a:custGeom>
                <a:rect b="b" l="l" r="r" t="t"/>
                <a:pathLst>
                  <a:path extrusionOk="0" h="1622" w="1806">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id="75" name="Google Shape;75;p7"/>
              <p:cNvSpPr/>
              <p:nvPr/>
            </p:nvSpPr>
            <p:spPr>
              <a:xfrm>
                <a:off x="4465" y="2694"/>
                <a:ext cx="283" cy="282"/>
              </a:xfrm>
              <a:custGeom>
                <a:rect b="b" l="l" r="r" t="t"/>
                <a:pathLst>
                  <a:path extrusionOk="0" h="282" w="283">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grpSp>
      </p:gr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8"/>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Executive summary</a:t>
            </a:r>
            <a:endParaRPr/>
          </a:p>
        </p:txBody>
      </p:sp>
      <p:sp>
        <p:nvSpPr>
          <p:cNvPr id="81" name="Google Shape;81;p8"/>
          <p:cNvSpPr/>
          <p:nvPr/>
        </p:nvSpPr>
        <p:spPr>
          <a:xfrm>
            <a:off x="1196975" y="1905000"/>
            <a:ext cx="485775" cy="485775"/>
          </a:xfrm>
          <a:prstGeom prst="ellipse">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800">
                <a:solidFill>
                  <a:srgbClr val="000000"/>
                </a:solidFill>
                <a:latin typeface="Roboto Light"/>
                <a:ea typeface="Roboto Light"/>
                <a:cs typeface="Roboto Light"/>
                <a:sym typeface="Roboto Light"/>
              </a:rPr>
              <a:t>01</a:t>
            </a:r>
            <a:endParaRPr/>
          </a:p>
        </p:txBody>
      </p:sp>
      <p:sp>
        <p:nvSpPr>
          <p:cNvPr id="82" name="Google Shape;82;p8"/>
          <p:cNvSpPr/>
          <p:nvPr/>
        </p:nvSpPr>
        <p:spPr>
          <a:xfrm>
            <a:off x="1196975" y="4095579"/>
            <a:ext cx="485775" cy="485775"/>
          </a:xfrm>
          <a:prstGeom prst="ellipse">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800">
                <a:solidFill>
                  <a:srgbClr val="000000"/>
                </a:solidFill>
                <a:latin typeface="Roboto Light"/>
                <a:ea typeface="Roboto Light"/>
                <a:cs typeface="Roboto Light"/>
                <a:sym typeface="Roboto Light"/>
              </a:rPr>
              <a:t>02</a:t>
            </a:r>
            <a:endParaRPr sz="1800">
              <a:solidFill>
                <a:srgbClr val="000000"/>
              </a:solidFill>
              <a:latin typeface="Roboto Light"/>
              <a:ea typeface="Roboto Light"/>
              <a:cs typeface="Roboto Light"/>
              <a:sym typeface="Roboto Light"/>
            </a:endParaRPr>
          </a:p>
        </p:txBody>
      </p:sp>
      <p:sp>
        <p:nvSpPr>
          <p:cNvPr id="83" name="Google Shape;83;p8"/>
          <p:cNvSpPr txBox="1"/>
          <p:nvPr/>
        </p:nvSpPr>
        <p:spPr>
          <a:xfrm>
            <a:off x="1935586" y="1967886"/>
            <a:ext cx="1896185" cy="171874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sz="1400">
                <a:solidFill>
                  <a:schemeClr val="dk1"/>
                </a:solidFill>
                <a:latin typeface="Roboto"/>
                <a:ea typeface="Roboto"/>
                <a:cs typeface="Roboto"/>
                <a:sym typeface="Roboto"/>
              </a:rPr>
              <a:t>Task 1</a:t>
            </a:r>
            <a:endParaRPr/>
          </a:p>
        </p:txBody>
      </p:sp>
      <p:sp>
        <p:nvSpPr>
          <p:cNvPr id="84" name="Google Shape;84;p8"/>
          <p:cNvSpPr txBox="1"/>
          <p:nvPr/>
        </p:nvSpPr>
        <p:spPr>
          <a:xfrm>
            <a:off x="1935586" y="4158465"/>
            <a:ext cx="1896185" cy="171874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sz="1400">
                <a:solidFill>
                  <a:schemeClr val="dk1"/>
                </a:solidFill>
                <a:latin typeface="Roboto"/>
                <a:ea typeface="Roboto"/>
                <a:cs typeface="Roboto"/>
                <a:sym typeface="Roboto"/>
              </a:rPr>
              <a:t>Task 2</a:t>
            </a:r>
            <a:endParaRPr sz="1400">
              <a:solidFill>
                <a:schemeClr val="dk1"/>
              </a:solidFill>
              <a:latin typeface="Roboto"/>
              <a:ea typeface="Roboto"/>
              <a:cs typeface="Roboto"/>
              <a:sym typeface="Roboto"/>
            </a:endParaRPr>
          </a:p>
        </p:txBody>
      </p:sp>
      <p:sp>
        <p:nvSpPr>
          <p:cNvPr id="85" name="Google Shape;85;p8"/>
          <p:cNvSpPr txBox="1"/>
          <p:nvPr/>
        </p:nvSpPr>
        <p:spPr>
          <a:xfrm>
            <a:off x="4084600" y="1288521"/>
            <a:ext cx="7835700" cy="2226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3000">
              <a:solidFill>
                <a:schemeClr val="dk1"/>
              </a:solidFill>
              <a:latin typeface="Roboto Light"/>
              <a:ea typeface="Roboto Light"/>
              <a:cs typeface="Roboto Light"/>
              <a:sym typeface="Roboto Light"/>
            </a:endParaRPr>
          </a:p>
          <a:p>
            <a:pPr indent="-419100" lvl="0" marL="457200" marR="0" rtl="0" algn="l">
              <a:lnSpc>
                <a:spcPct val="100000"/>
              </a:lnSpc>
              <a:spcBef>
                <a:spcPts val="0"/>
              </a:spcBef>
              <a:spcAft>
                <a:spcPts val="0"/>
              </a:spcAft>
              <a:buClr>
                <a:schemeClr val="dk1"/>
              </a:buClr>
              <a:buSzPts val="3000"/>
              <a:buFont typeface="Roboto Light"/>
              <a:buChar char="●"/>
            </a:pPr>
            <a:r>
              <a:rPr lang="en-AU" sz="3000">
                <a:solidFill>
                  <a:schemeClr val="dk1"/>
                </a:solidFill>
                <a:latin typeface="Roboto Light"/>
                <a:ea typeface="Roboto Light"/>
                <a:cs typeface="Roboto Light"/>
                <a:sym typeface="Roboto Light"/>
              </a:rPr>
              <a:t>Brand name influences customer purchases</a:t>
            </a:r>
            <a:endParaRPr sz="3000">
              <a:solidFill>
                <a:schemeClr val="dk1"/>
              </a:solidFill>
              <a:latin typeface="Roboto Light"/>
              <a:ea typeface="Roboto Light"/>
              <a:cs typeface="Roboto Light"/>
              <a:sym typeface="Roboto Light"/>
            </a:endParaRPr>
          </a:p>
        </p:txBody>
      </p:sp>
      <p:sp>
        <p:nvSpPr>
          <p:cNvPr id="86" name="Google Shape;86;p8"/>
          <p:cNvSpPr txBox="1"/>
          <p:nvPr/>
        </p:nvSpPr>
        <p:spPr>
          <a:xfrm>
            <a:off x="4084600" y="4095575"/>
            <a:ext cx="7946700" cy="1718700"/>
          </a:xfrm>
          <a:prstGeom prst="rect">
            <a:avLst/>
          </a:prstGeom>
          <a:noFill/>
          <a:ln>
            <a:noFill/>
          </a:ln>
        </p:spPr>
        <p:txBody>
          <a:bodyPr anchorCtr="0" anchor="t" bIns="0" lIns="0" spcFirstLastPara="1" rIns="0" wrap="square" tIns="0">
            <a:noAutofit/>
          </a:bodyPr>
          <a:lstStyle/>
          <a:p>
            <a:pPr indent="-419100" lvl="0" marL="457200" marR="0" rtl="0" algn="l">
              <a:spcBef>
                <a:spcPts val="0"/>
              </a:spcBef>
              <a:spcAft>
                <a:spcPts val="0"/>
              </a:spcAft>
              <a:buClr>
                <a:schemeClr val="dk1"/>
              </a:buClr>
              <a:buSzPts val="3000"/>
              <a:buFont typeface="Roboto Light"/>
              <a:buChar char="★"/>
            </a:pPr>
            <a:r>
              <a:rPr lang="en-AU" sz="3000">
                <a:solidFill>
                  <a:schemeClr val="dk1"/>
                </a:solidFill>
                <a:latin typeface="Roboto Light"/>
                <a:ea typeface="Roboto Light"/>
                <a:cs typeface="Roboto Light"/>
                <a:sym typeface="Roboto Light"/>
              </a:rPr>
              <a:t>Trial period increased sales for the specified trial stores</a:t>
            </a:r>
            <a:endParaRPr sz="3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9"/>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5"/>
              </a:buClr>
              <a:buSzPts val="8300"/>
              <a:buFont typeface="Roboto Light"/>
              <a:buNone/>
            </a:pPr>
            <a:r>
              <a:rPr lang="en-AU"/>
              <a:t>01</a:t>
            </a:r>
            <a:endParaRPr/>
          </a:p>
        </p:txBody>
      </p:sp>
      <p:sp>
        <p:nvSpPr>
          <p:cNvPr id="92" name="Google Shape;92;p9"/>
          <p:cNvSpPr txBox="1"/>
          <p:nvPr>
            <p:ph idx="1" type="body"/>
          </p:nvPr>
        </p:nvSpPr>
        <p:spPr>
          <a:xfrm>
            <a:off x="1201738" y="3122612"/>
            <a:ext cx="5516562" cy="2516187"/>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Category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0"/>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Overview: How Brand Increases Sales</a:t>
            </a:r>
            <a:endParaRPr/>
          </a:p>
        </p:txBody>
      </p:sp>
      <p:pic>
        <p:nvPicPr>
          <p:cNvPr id="98" name="Google Shape;98;p10"/>
          <p:cNvPicPr preferRelativeResize="0"/>
          <p:nvPr/>
        </p:nvPicPr>
        <p:blipFill rotWithShape="1">
          <a:blip r:embed="rId3">
            <a:alphaModFix/>
          </a:blip>
          <a:srcRect b="0" l="0" r="0" t="0"/>
          <a:stretch/>
        </p:blipFill>
        <p:spPr>
          <a:xfrm>
            <a:off x="12316275" y="0"/>
            <a:ext cx="1993565" cy="1639966"/>
          </a:xfrm>
          <a:prstGeom prst="rect">
            <a:avLst/>
          </a:prstGeom>
          <a:noFill/>
          <a:ln>
            <a:noFill/>
          </a:ln>
        </p:spPr>
      </p:pic>
      <p:pic>
        <p:nvPicPr>
          <p:cNvPr id="99" name="Google Shape;99;p10"/>
          <p:cNvPicPr preferRelativeResize="0"/>
          <p:nvPr/>
        </p:nvPicPr>
        <p:blipFill>
          <a:blip r:embed="rId4">
            <a:alphaModFix/>
          </a:blip>
          <a:stretch>
            <a:fillRect/>
          </a:stretch>
        </p:blipFill>
        <p:spPr>
          <a:xfrm>
            <a:off x="2621751" y="797425"/>
            <a:ext cx="7155850" cy="4416175"/>
          </a:xfrm>
          <a:prstGeom prst="rect">
            <a:avLst/>
          </a:prstGeom>
          <a:noFill/>
          <a:ln>
            <a:noFill/>
          </a:ln>
        </p:spPr>
      </p:pic>
      <p:sp>
        <p:nvSpPr>
          <p:cNvPr id="100" name="Google Shape;100;p10"/>
          <p:cNvSpPr txBox="1"/>
          <p:nvPr/>
        </p:nvSpPr>
        <p:spPr>
          <a:xfrm>
            <a:off x="2556800" y="5335900"/>
            <a:ext cx="7798500" cy="1906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AU"/>
              <a:t>Recent sales encouraged more findings in customer analytics and findings</a:t>
            </a:r>
            <a:endParaRPr/>
          </a:p>
          <a:p>
            <a:pPr indent="-317500" lvl="0" marL="457200" rtl="0" algn="l">
              <a:spcBef>
                <a:spcPts val="0"/>
              </a:spcBef>
              <a:spcAft>
                <a:spcPts val="0"/>
              </a:spcAft>
              <a:buSzPts val="1400"/>
              <a:buChar char="●"/>
            </a:pPr>
            <a:r>
              <a:rPr lang="en-AU"/>
              <a:t>Focused on specific customer segments to proportionately supply stores with the right product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1"/>
          <p:cNvPicPr preferRelativeResize="0"/>
          <p:nvPr/>
        </p:nvPicPr>
        <p:blipFill rotWithShape="1">
          <a:blip r:embed="rId3">
            <a:alphaModFix/>
          </a:blip>
          <a:srcRect b="0" l="0" r="0" t="0"/>
          <a:stretch/>
        </p:blipFill>
        <p:spPr>
          <a:xfrm>
            <a:off x="12327032" y="0"/>
            <a:ext cx="1993565" cy="1457070"/>
          </a:xfrm>
          <a:prstGeom prst="rect">
            <a:avLst/>
          </a:prstGeom>
          <a:noFill/>
          <a:ln>
            <a:noFill/>
          </a:ln>
        </p:spPr>
      </p:pic>
      <p:sp>
        <p:nvSpPr>
          <p:cNvPr id="106" name="Google Shape;106;p11"/>
          <p:cNvSpPr txBox="1"/>
          <p:nvPr/>
        </p:nvSpPr>
        <p:spPr>
          <a:xfrm>
            <a:off x="820925" y="351525"/>
            <a:ext cx="3326400" cy="1906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AU"/>
              <a:t>Doritos, Smiths, and Thins are the 3 most popular chip brands for Mainstream Young and Midage Singles/Couples</a:t>
            </a:r>
            <a:endParaRPr/>
          </a:p>
        </p:txBody>
      </p:sp>
      <p:pic>
        <p:nvPicPr>
          <p:cNvPr id="107" name="Google Shape;107;p11"/>
          <p:cNvPicPr preferRelativeResize="0"/>
          <p:nvPr/>
        </p:nvPicPr>
        <p:blipFill>
          <a:blip r:embed="rId4">
            <a:alphaModFix/>
          </a:blip>
          <a:stretch>
            <a:fillRect/>
          </a:stretch>
        </p:blipFill>
        <p:spPr>
          <a:xfrm>
            <a:off x="3486100" y="1268075"/>
            <a:ext cx="8517350" cy="52564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12"/>
          <p:cNvGrpSpPr/>
          <p:nvPr/>
        </p:nvGrpSpPr>
        <p:grpSpPr>
          <a:xfrm>
            <a:off x="12294760" y="-281940"/>
            <a:ext cx="1536700" cy="601980"/>
            <a:chOff x="12294760" y="-281940"/>
            <a:chExt cx="1536700" cy="601980"/>
          </a:xfrm>
        </p:grpSpPr>
        <p:grpSp>
          <p:nvGrpSpPr>
            <p:cNvPr id="113" name="Google Shape;113;p12"/>
            <p:cNvGrpSpPr/>
            <p:nvPr/>
          </p:nvGrpSpPr>
          <p:grpSpPr>
            <a:xfrm>
              <a:off x="12294760" y="0"/>
              <a:ext cx="356123" cy="320040"/>
              <a:chOff x="2932" y="1344"/>
              <a:chExt cx="1816" cy="1632"/>
            </a:xfrm>
          </p:grpSpPr>
          <p:sp>
            <p:nvSpPr>
              <p:cNvPr id="114" name="Google Shape;114;p12"/>
              <p:cNvSpPr/>
              <p:nvPr/>
            </p:nvSpPr>
            <p:spPr>
              <a:xfrm>
                <a:off x="2932" y="1344"/>
                <a:ext cx="1806" cy="1622"/>
              </a:xfrm>
              <a:custGeom>
                <a:rect b="b" l="l" r="r" t="t"/>
                <a:pathLst>
                  <a:path extrusionOk="0" h="1622" w="1806">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lnSpc>
                    <a:spcPct val="100000"/>
                  </a:lnSpc>
                  <a:spcBef>
                    <a:spcPts val="0"/>
                  </a:spcBef>
                  <a:spcAft>
                    <a:spcPts val="0"/>
                  </a:spcAft>
                  <a:buClr>
                    <a:schemeClr val="dk1"/>
                  </a:buClr>
                  <a:buSzPts val="1800"/>
                  <a:buFont typeface="Roboto Light"/>
                  <a:buNone/>
                </a:pPr>
                <a:r>
                  <a:t/>
                </a:r>
                <a:endParaRPr b="0" i="0" sz="1800" u="none" cap="none" strike="noStrike">
                  <a:solidFill>
                    <a:srgbClr val="000005"/>
                  </a:solidFill>
                  <a:latin typeface="Roboto Light"/>
                  <a:ea typeface="Roboto Light"/>
                  <a:cs typeface="Roboto Light"/>
                  <a:sym typeface="Roboto Light"/>
                </a:endParaRPr>
              </a:p>
            </p:txBody>
          </p:sp>
          <p:sp>
            <p:nvSpPr>
              <p:cNvPr id="115" name="Google Shape;115;p12"/>
              <p:cNvSpPr/>
              <p:nvPr/>
            </p:nvSpPr>
            <p:spPr>
              <a:xfrm>
                <a:off x="4465" y="2694"/>
                <a:ext cx="283" cy="282"/>
              </a:xfrm>
              <a:custGeom>
                <a:rect b="b" l="l" r="r" t="t"/>
                <a:pathLst>
                  <a:path extrusionOk="0" h="282" w="283">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lnSpc>
                    <a:spcPct val="100000"/>
                  </a:lnSpc>
                  <a:spcBef>
                    <a:spcPts val="0"/>
                  </a:spcBef>
                  <a:spcAft>
                    <a:spcPts val="0"/>
                  </a:spcAft>
                  <a:buClr>
                    <a:schemeClr val="dk1"/>
                  </a:buClr>
                  <a:buSzPts val="1800"/>
                  <a:buFont typeface="Roboto Light"/>
                  <a:buNone/>
                </a:pPr>
                <a:r>
                  <a:t/>
                </a:r>
                <a:endParaRPr b="0" i="0" sz="1800" u="none" cap="none" strike="noStrike">
                  <a:solidFill>
                    <a:srgbClr val="000005"/>
                  </a:solidFill>
                  <a:latin typeface="Roboto Light"/>
                  <a:ea typeface="Roboto Light"/>
                  <a:cs typeface="Roboto Light"/>
                  <a:sym typeface="Roboto Light"/>
                </a:endParaRPr>
              </a:p>
            </p:txBody>
          </p:sp>
        </p:grpSp>
        <p:sp>
          <p:nvSpPr>
            <p:cNvPr id="116" name="Google Shape;116;p12"/>
            <p:cNvSpPr txBox="1"/>
            <p:nvPr/>
          </p:nvSpPr>
          <p:spPr>
            <a:xfrm>
              <a:off x="12294760" y="-281940"/>
              <a:ext cx="1536700" cy="31807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sz="1200">
                  <a:solidFill>
                    <a:srgbClr val="EF6347"/>
                  </a:solidFill>
                  <a:latin typeface="Roboto Light"/>
                  <a:ea typeface="Roboto Light"/>
                  <a:cs typeface="Roboto Light"/>
                  <a:sym typeface="Roboto Light"/>
                </a:rPr>
                <a:t>Editable (delete this)</a:t>
              </a:r>
              <a:endParaRPr/>
            </a:p>
          </p:txBody>
        </p:sp>
      </p:grpSp>
      <p:pic>
        <p:nvPicPr>
          <p:cNvPr id="117" name="Google Shape;117;p12"/>
          <p:cNvPicPr preferRelativeResize="0"/>
          <p:nvPr/>
        </p:nvPicPr>
        <p:blipFill rotWithShape="1">
          <a:blip r:embed="rId3">
            <a:alphaModFix/>
          </a:blip>
          <a:srcRect b="0" l="0" r="0" t="0"/>
          <a:stretch/>
        </p:blipFill>
        <p:spPr>
          <a:xfrm>
            <a:off x="12294760" y="0"/>
            <a:ext cx="1993565" cy="1639966"/>
          </a:xfrm>
          <a:prstGeom prst="rect">
            <a:avLst/>
          </a:prstGeom>
          <a:noFill/>
          <a:ln>
            <a:noFill/>
          </a:ln>
        </p:spPr>
      </p:pic>
      <p:pic>
        <p:nvPicPr>
          <p:cNvPr id="118" name="Google Shape;118;p12"/>
          <p:cNvPicPr preferRelativeResize="0"/>
          <p:nvPr/>
        </p:nvPicPr>
        <p:blipFill>
          <a:blip r:embed="rId4">
            <a:alphaModFix/>
          </a:blip>
          <a:stretch>
            <a:fillRect/>
          </a:stretch>
        </p:blipFill>
        <p:spPr>
          <a:xfrm>
            <a:off x="1566750" y="126725"/>
            <a:ext cx="9779250" cy="6035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3"/>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5"/>
              </a:buClr>
              <a:buSzPts val="8300"/>
              <a:buFont typeface="Roboto Light"/>
              <a:buNone/>
            </a:pPr>
            <a:r>
              <a:rPr lang="en-AU"/>
              <a:t>02</a:t>
            </a:r>
            <a:endParaRPr/>
          </a:p>
        </p:txBody>
      </p:sp>
      <p:sp>
        <p:nvSpPr>
          <p:cNvPr id="124" name="Google Shape;124;p13"/>
          <p:cNvSpPr txBox="1"/>
          <p:nvPr>
            <p:ph idx="1" type="body"/>
          </p:nvPr>
        </p:nvSpPr>
        <p:spPr>
          <a:xfrm>
            <a:off x="1201738" y="3122612"/>
            <a:ext cx="5516562" cy="2516187"/>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Trial store performance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4"/>
          <p:cNvSpPr txBox="1"/>
          <p:nvPr/>
        </p:nvSpPr>
        <p:spPr>
          <a:xfrm>
            <a:off x="795275" y="863675"/>
            <a:ext cx="7191600" cy="348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AU"/>
              <a:t>“Control Store” - store that has a similar performance to the trial store</a:t>
            </a:r>
            <a:endParaRPr/>
          </a:p>
          <a:p>
            <a:pPr indent="-317500" lvl="0" marL="457200" rtl="0" algn="l">
              <a:spcBef>
                <a:spcPts val="0"/>
              </a:spcBef>
              <a:spcAft>
                <a:spcPts val="0"/>
              </a:spcAft>
              <a:buSzPts val="1400"/>
              <a:buChar char="●"/>
            </a:pPr>
            <a:r>
              <a:rPr lang="en-AU"/>
              <a:t>Achieved through creating a custom scoring metric for the store’s sales and customer data</a:t>
            </a:r>
            <a:endParaRPr/>
          </a:p>
          <a:p>
            <a:pPr indent="-317500" lvl="1" marL="914400" rtl="0" algn="l">
              <a:spcBef>
                <a:spcPts val="0"/>
              </a:spcBef>
              <a:spcAft>
                <a:spcPts val="0"/>
              </a:spcAft>
              <a:buSzPts val="1400"/>
              <a:buChar char="○"/>
            </a:pPr>
            <a:r>
              <a:rPr lang="en-AU"/>
              <a:t> </a:t>
            </a:r>
            <a:endParaRPr/>
          </a:p>
          <a:p>
            <a:pPr indent="0" lvl="0" marL="0" rtl="0" algn="l">
              <a:spcBef>
                <a:spcPts val="0"/>
              </a:spcBef>
              <a:spcAft>
                <a:spcPts val="0"/>
              </a:spcAft>
              <a:buNone/>
            </a:pPr>
            <a:r>
              <a:t/>
            </a:r>
            <a:endParaRPr/>
          </a:p>
          <a:p>
            <a:pPr indent="-317500" lvl="2" marL="1371600" rtl="0" algn="l">
              <a:spcBef>
                <a:spcPts val="0"/>
              </a:spcBef>
              <a:spcAft>
                <a:spcPts val="0"/>
              </a:spcAft>
              <a:buSzPts val="1400"/>
              <a:buChar char="■"/>
            </a:pPr>
            <a:r>
              <a:rPr lang="en-AU"/>
              <a:t>Whether sales or customer amount, each store’s metric was scaled for each month</a:t>
            </a:r>
            <a:endParaRPr/>
          </a:p>
          <a:p>
            <a:pPr indent="-317500" lvl="2" marL="1371600" rtl="0" algn="l">
              <a:spcBef>
                <a:spcPts val="0"/>
              </a:spcBef>
              <a:spcAft>
                <a:spcPts val="0"/>
              </a:spcAft>
              <a:buSzPts val="1400"/>
              <a:buChar char="■"/>
            </a:pPr>
            <a:r>
              <a:rPr lang="en-AU"/>
              <a:t>Then, the average of store’s metrics was calculated</a:t>
            </a:r>
            <a:endParaRPr/>
          </a:p>
          <a:p>
            <a:pPr indent="-317500" lvl="2" marL="1371600" rtl="0" algn="l">
              <a:spcBef>
                <a:spcPts val="0"/>
              </a:spcBef>
              <a:spcAft>
                <a:spcPts val="0"/>
              </a:spcAft>
              <a:buSzPts val="1400"/>
              <a:buChar char="■"/>
            </a:pPr>
            <a:r>
              <a:rPr lang="en-AU"/>
              <a:t>The averages were plugged into the Score Formula</a:t>
            </a:r>
            <a:endParaRPr/>
          </a:p>
          <a:p>
            <a:pPr indent="-317500" lvl="1" marL="914400" rtl="0" algn="l">
              <a:spcBef>
                <a:spcPts val="0"/>
              </a:spcBef>
              <a:spcAft>
                <a:spcPts val="0"/>
              </a:spcAft>
              <a:buSzPts val="1400"/>
              <a:buChar char="○"/>
            </a:pPr>
            <a:r>
              <a:rPr lang="en-AU"/>
              <a:t>The store with the highest score is the “control store” for that trial store</a:t>
            </a:r>
            <a:endParaRPr/>
          </a:p>
        </p:txBody>
      </p:sp>
      <p:sp>
        <p:nvSpPr>
          <p:cNvPr id="130" name="Google Shape;130;p14"/>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Explanation of the control store vs other stores</a:t>
            </a:r>
            <a:endParaRPr/>
          </a:p>
        </p:txBody>
      </p:sp>
      <p:pic>
        <p:nvPicPr>
          <p:cNvPr id="131" name="Google Shape;131;p14"/>
          <p:cNvPicPr preferRelativeResize="0"/>
          <p:nvPr/>
        </p:nvPicPr>
        <p:blipFill rotWithShape="1">
          <a:blip r:embed="rId3">
            <a:alphaModFix/>
          </a:blip>
          <a:srcRect b="0" l="0" r="0" t="0"/>
          <a:stretch/>
        </p:blipFill>
        <p:spPr>
          <a:xfrm>
            <a:off x="12305402" y="0"/>
            <a:ext cx="1993565" cy="1822862"/>
          </a:xfrm>
          <a:prstGeom prst="rect">
            <a:avLst/>
          </a:prstGeom>
          <a:noFill/>
          <a:ln>
            <a:noFill/>
          </a:ln>
        </p:spPr>
      </p:pic>
      <p:pic>
        <p:nvPicPr>
          <p:cNvPr id="132" name="Google Shape;132;p14"/>
          <p:cNvPicPr preferRelativeResize="0"/>
          <p:nvPr/>
        </p:nvPicPr>
        <p:blipFill>
          <a:blip r:embed="rId4">
            <a:alphaModFix/>
          </a:blip>
          <a:stretch>
            <a:fillRect/>
          </a:stretch>
        </p:blipFill>
        <p:spPr>
          <a:xfrm>
            <a:off x="1666250" y="1589050"/>
            <a:ext cx="5210175" cy="361950"/>
          </a:xfrm>
          <a:prstGeom prst="rect">
            <a:avLst/>
          </a:prstGeom>
          <a:noFill/>
          <a:ln>
            <a:noFill/>
          </a:ln>
        </p:spPr>
      </p:pic>
      <p:pic>
        <p:nvPicPr>
          <p:cNvPr id="133" name="Google Shape;133;p14"/>
          <p:cNvPicPr preferRelativeResize="0"/>
          <p:nvPr/>
        </p:nvPicPr>
        <p:blipFill>
          <a:blip r:embed="rId5">
            <a:alphaModFix/>
          </a:blip>
          <a:stretch>
            <a:fillRect/>
          </a:stretch>
        </p:blipFill>
        <p:spPr>
          <a:xfrm>
            <a:off x="1979637" y="3308901"/>
            <a:ext cx="4395249" cy="2712493"/>
          </a:xfrm>
          <a:prstGeom prst="rect">
            <a:avLst/>
          </a:prstGeom>
          <a:noFill/>
          <a:ln>
            <a:noFill/>
          </a:ln>
        </p:spPr>
      </p:pic>
      <p:pic>
        <p:nvPicPr>
          <p:cNvPr id="134" name="Google Shape;134;p14"/>
          <p:cNvPicPr preferRelativeResize="0"/>
          <p:nvPr/>
        </p:nvPicPr>
        <p:blipFill>
          <a:blip r:embed="rId6">
            <a:alphaModFix/>
          </a:blip>
          <a:stretch>
            <a:fillRect/>
          </a:stretch>
        </p:blipFill>
        <p:spPr>
          <a:xfrm>
            <a:off x="7195350" y="3231062"/>
            <a:ext cx="4647499" cy="2868175"/>
          </a:xfrm>
          <a:prstGeom prst="rect">
            <a:avLst/>
          </a:prstGeom>
          <a:noFill/>
          <a:ln>
            <a:noFill/>
          </a:ln>
        </p:spPr>
      </p:pic>
      <p:pic>
        <p:nvPicPr>
          <p:cNvPr id="135" name="Google Shape;135;p14"/>
          <p:cNvPicPr preferRelativeResize="0"/>
          <p:nvPr/>
        </p:nvPicPr>
        <p:blipFill>
          <a:blip r:embed="rId7">
            <a:alphaModFix/>
          </a:blip>
          <a:stretch>
            <a:fillRect/>
          </a:stretch>
        </p:blipFill>
        <p:spPr>
          <a:xfrm>
            <a:off x="7611725" y="46475"/>
            <a:ext cx="4580275" cy="2826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5"/>
          <p:cNvPicPr preferRelativeResize="0"/>
          <p:nvPr/>
        </p:nvPicPr>
        <p:blipFill rotWithShape="1">
          <a:blip r:embed="rId3">
            <a:alphaModFix/>
          </a:blip>
          <a:srcRect b="0" l="0" r="0" t="0"/>
          <a:stretch/>
        </p:blipFill>
        <p:spPr>
          <a:xfrm>
            <a:off x="12305518" y="0"/>
            <a:ext cx="1993565" cy="2005758"/>
          </a:xfrm>
          <a:prstGeom prst="rect">
            <a:avLst/>
          </a:prstGeom>
          <a:noFill/>
          <a:ln>
            <a:noFill/>
          </a:ln>
        </p:spPr>
      </p:pic>
      <p:sp>
        <p:nvSpPr>
          <p:cNvPr id="141" name="Google Shape;141;p15"/>
          <p:cNvSpPr txBox="1"/>
          <p:nvPr/>
        </p:nvSpPr>
        <p:spPr>
          <a:xfrm>
            <a:off x="2881725" y="564375"/>
            <a:ext cx="49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2" name="Google Shape;142;p15"/>
          <p:cNvSpPr txBox="1"/>
          <p:nvPr/>
        </p:nvSpPr>
        <p:spPr>
          <a:xfrm>
            <a:off x="9055650" y="3523050"/>
            <a:ext cx="2881800" cy="29160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AU" sz="1900"/>
              <a:t>All trial stores’ means are statistically higher than the control’s during the Feb - May period (p-values close to 0)</a:t>
            </a:r>
            <a:endParaRPr sz="1900"/>
          </a:p>
        </p:txBody>
      </p:sp>
      <p:pic>
        <p:nvPicPr>
          <p:cNvPr id="143" name="Google Shape;143;p15"/>
          <p:cNvPicPr preferRelativeResize="0"/>
          <p:nvPr/>
        </p:nvPicPr>
        <p:blipFill>
          <a:blip r:embed="rId4">
            <a:alphaModFix/>
          </a:blip>
          <a:stretch>
            <a:fillRect/>
          </a:stretch>
        </p:blipFill>
        <p:spPr>
          <a:xfrm>
            <a:off x="6849275" y="73488"/>
            <a:ext cx="5243175" cy="3235802"/>
          </a:xfrm>
          <a:prstGeom prst="rect">
            <a:avLst/>
          </a:prstGeom>
          <a:noFill/>
          <a:ln>
            <a:noFill/>
          </a:ln>
        </p:spPr>
      </p:pic>
      <p:pic>
        <p:nvPicPr>
          <p:cNvPr id="144" name="Google Shape;144;p15"/>
          <p:cNvPicPr preferRelativeResize="0"/>
          <p:nvPr/>
        </p:nvPicPr>
        <p:blipFill>
          <a:blip r:embed="rId5">
            <a:alphaModFix/>
          </a:blip>
          <a:stretch>
            <a:fillRect/>
          </a:stretch>
        </p:blipFill>
        <p:spPr>
          <a:xfrm>
            <a:off x="854876" y="73500"/>
            <a:ext cx="5243224" cy="3235800"/>
          </a:xfrm>
          <a:prstGeom prst="rect">
            <a:avLst/>
          </a:prstGeom>
          <a:noFill/>
          <a:ln>
            <a:noFill/>
          </a:ln>
        </p:spPr>
      </p:pic>
      <p:pic>
        <p:nvPicPr>
          <p:cNvPr id="145" name="Google Shape;145;p15"/>
          <p:cNvPicPr preferRelativeResize="0"/>
          <p:nvPr/>
        </p:nvPicPr>
        <p:blipFill>
          <a:blip r:embed="rId6">
            <a:alphaModFix/>
          </a:blip>
          <a:stretch>
            <a:fillRect/>
          </a:stretch>
        </p:blipFill>
        <p:spPr>
          <a:xfrm>
            <a:off x="3474388" y="3404400"/>
            <a:ext cx="5243226" cy="3235815"/>
          </a:xfrm>
          <a:prstGeom prst="rect">
            <a:avLst/>
          </a:prstGeom>
          <a:noFill/>
          <a:ln>
            <a:noFill/>
          </a:ln>
        </p:spPr>
      </p:pic>
      <p:sp>
        <p:nvSpPr>
          <p:cNvPr id="146" name="Google Shape;146;p15"/>
          <p:cNvSpPr txBox="1"/>
          <p:nvPr/>
        </p:nvSpPr>
        <p:spPr>
          <a:xfrm>
            <a:off x="923525" y="3411900"/>
            <a:ext cx="2445600" cy="2609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AU" sz="2000"/>
              <a:t>Sales of Control stores were standardized and scaled to the sales of the Trial store</a:t>
            </a:r>
            <a:endParaRPr sz="2000"/>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